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41"/>
  </p:notesMasterIdLst>
  <p:handoutMasterIdLst>
    <p:handoutMasterId r:id="rId142"/>
  </p:handoutMasterIdLst>
  <p:sldIdLst>
    <p:sldId id="414" r:id="rId5"/>
    <p:sldId id="297" r:id="rId6"/>
    <p:sldId id="263" r:id="rId7"/>
    <p:sldId id="261" r:id="rId8"/>
    <p:sldId id="396" r:id="rId9"/>
    <p:sldId id="296" r:id="rId10"/>
    <p:sldId id="398" r:id="rId11"/>
    <p:sldId id="260" r:id="rId12"/>
    <p:sldId id="322" r:id="rId13"/>
    <p:sldId id="397" r:id="rId14"/>
    <p:sldId id="264" r:id="rId15"/>
    <p:sldId id="265" r:id="rId16"/>
    <p:sldId id="266" r:id="rId17"/>
    <p:sldId id="267" r:id="rId18"/>
    <p:sldId id="268" r:id="rId19"/>
    <p:sldId id="269" r:id="rId20"/>
    <p:sldId id="280" r:id="rId21"/>
    <p:sldId id="276" r:id="rId22"/>
    <p:sldId id="278" r:id="rId23"/>
    <p:sldId id="281" r:id="rId24"/>
    <p:sldId id="271" r:id="rId25"/>
    <p:sldId id="277" r:id="rId26"/>
    <p:sldId id="279" r:id="rId27"/>
    <p:sldId id="282" r:id="rId28"/>
    <p:sldId id="272" r:id="rId29"/>
    <p:sldId id="275" r:id="rId30"/>
    <p:sldId id="473" r:id="rId31"/>
    <p:sldId id="300" r:id="rId32"/>
    <p:sldId id="301" r:id="rId33"/>
    <p:sldId id="283" r:id="rId34"/>
    <p:sldId id="284" r:id="rId35"/>
    <p:sldId id="285" r:id="rId36"/>
    <p:sldId id="286" r:id="rId37"/>
    <p:sldId id="299" r:id="rId38"/>
    <p:sldId id="288" r:id="rId39"/>
    <p:sldId id="289" r:id="rId40"/>
    <p:sldId id="290" r:id="rId41"/>
    <p:sldId id="292" r:id="rId42"/>
    <p:sldId id="474" r:id="rId43"/>
    <p:sldId id="475" r:id="rId44"/>
    <p:sldId id="413" r:id="rId45"/>
    <p:sldId id="273" r:id="rId46"/>
    <p:sldId id="305" r:id="rId47"/>
    <p:sldId id="306" r:id="rId48"/>
    <p:sldId id="307" r:id="rId49"/>
    <p:sldId id="308" r:id="rId50"/>
    <p:sldId id="310" r:id="rId51"/>
    <p:sldId id="311" r:id="rId52"/>
    <p:sldId id="312" r:id="rId53"/>
    <p:sldId id="295" r:id="rId54"/>
    <p:sldId id="294" r:id="rId55"/>
    <p:sldId id="400" r:id="rId56"/>
    <p:sldId id="476" r:id="rId57"/>
    <p:sldId id="472" r:id="rId58"/>
    <p:sldId id="399" r:id="rId59"/>
    <p:sldId id="293" r:id="rId60"/>
    <p:sldId id="313" r:id="rId61"/>
    <p:sldId id="314" r:id="rId62"/>
    <p:sldId id="482" r:id="rId63"/>
    <p:sldId id="483" r:id="rId64"/>
    <p:sldId id="317" r:id="rId65"/>
    <p:sldId id="309" r:id="rId66"/>
    <p:sldId id="402" r:id="rId67"/>
    <p:sldId id="403" r:id="rId68"/>
    <p:sldId id="404" r:id="rId69"/>
    <p:sldId id="405" r:id="rId70"/>
    <p:sldId id="406" r:id="rId71"/>
    <p:sldId id="407" r:id="rId72"/>
    <p:sldId id="408" r:id="rId73"/>
    <p:sldId id="409" r:id="rId74"/>
    <p:sldId id="410" r:id="rId75"/>
    <p:sldId id="412" r:id="rId76"/>
    <p:sldId id="477" r:id="rId77"/>
    <p:sldId id="479" r:id="rId78"/>
    <p:sldId id="415" r:id="rId79"/>
    <p:sldId id="416" r:id="rId80"/>
    <p:sldId id="417" r:id="rId81"/>
    <p:sldId id="418" r:id="rId82"/>
    <p:sldId id="419" r:id="rId83"/>
    <p:sldId id="420" r:id="rId84"/>
    <p:sldId id="421" r:id="rId85"/>
    <p:sldId id="422" r:id="rId86"/>
    <p:sldId id="423" r:id="rId87"/>
    <p:sldId id="424" r:id="rId88"/>
    <p:sldId id="425" r:id="rId89"/>
    <p:sldId id="426" r:id="rId90"/>
    <p:sldId id="427" r:id="rId91"/>
    <p:sldId id="428" r:id="rId92"/>
    <p:sldId id="429" r:id="rId93"/>
    <p:sldId id="430" r:id="rId94"/>
    <p:sldId id="478" r:id="rId95"/>
    <p:sldId id="431" r:id="rId96"/>
    <p:sldId id="432" r:id="rId97"/>
    <p:sldId id="433" r:id="rId98"/>
    <p:sldId id="434" r:id="rId99"/>
    <p:sldId id="435" r:id="rId100"/>
    <p:sldId id="436" r:id="rId101"/>
    <p:sldId id="437" r:id="rId102"/>
    <p:sldId id="438" r:id="rId103"/>
    <p:sldId id="440" r:id="rId104"/>
    <p:sldId id="441" r:id="rId105"/>
    <p:sldId id="442" r:id="rId106"/>
    <p:sldId id="443" r:id="rId107"/>
    <p:sldId id="444" r:id="rId108"/>
    <p:sldId id="445" r:id="rId109"/>
    <p:sldId id="446" r:id="rId110"/>
    <p:sldId id="447" r:id="rId111"/>
    <p:sldId id="448" r:id="rId112"/>
    <p:sldId id="449" r:id="rId113"/>
    <p:sldId id="450" r:id="rId114"/>
    <p:sldId id="451" r:id="rId115"/>
    <p:sldId id="452" r:id="rId116"/>
    <p:sldId id="453" r:id="rId117"/>
    <p:sldId id="454" r:id="rId118"/>
    <p:sldId id="455" r:id="rId119"/>
    <p:sldId id="480" r:id="rId120"/>
    <p:sldId id="456" r:id="rId121"/>
    <p:sldId id="457" r:id="rId122"/>
    <p:sldId id="458" r:id="rId123"/>
    <p:sldId id="459" r:id="rId124"/>
    <p:sldId id="460" r:id="rId125"/>
    <p:sldId id="461" r:id="rId126"/>
    <p:sldId id="463" r:id="rId127"/>
    <p:sldId id="464" r:id="rId128"/>
    <p:sldId id="465" r:id="rId129"/>
    <p:sldId id="466" r:id="rId130"/>
    <p:sldId id="467" r:id="rId131"/>
    <p:sldId id="468" r:id="rId132"/>
    <p:sldId id="469" r:id="rId133"/>
    <p:sldId id="470" r:id="rId134"/>
    <p:sldId id="319" r:id="rId135"/>
    <p:sldId id="320" r:id="rId136"/>
    <p:sldId id="392" r:id="rId137"/>
    <p:sldId id="481" r:id="rId138"/>
    <p:sldId id="394" r:id="rId139"/>
    <p:sldId id="395" r:id="rId1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brera, Courtney" initials="C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4" autoAdjust="0"/>
    <p:restoredTop sz="91576" autoAdjust="0"/>
  </p:normalViewPr>
  <p:slideViewPr>
    <p:cSldViewPr snapToGrid="0" snapToObjects="1">
      <p:cViewPr>
        <p:scale>
          <a:sx n="60" d="100"/>
          <a:sy n="60" d="100"/>
        </p:scale>
        <p:origin x="-193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1A0F95-FEB5-4205-8F8A-C06CE4D9DCC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2181C53-48AC-48C7-9C48-8E43F709D0F8}">
      <dgm:prSet phldrT="[Text]" custT="1"/>
      <dgm:spPr/>
      <dgm:t>
        <a:bodyPr/>
        <a:lstStyle/>
        <a:p>
          <a:r>
            <a:rPr lang="en-US" sz="1600"/>
            <a:t>CDE Trainer Intent</a:t>
          </a:r>
        </a:p>
      </dgm:t>
    </dgm:pt>
    <dgm:pt modelId="{F1D4E384-DE2F-4A9F-AB39-B20B25C56DFB}" type="parTrans" cxnId="{94D98217-0685-4A8F-A8B7-1A15D5EDBEB8}">
      <dgm:prSet/>
      <dgm:spPr/>
      <dgm:t>
        <a:bodyPr/>
        <a:lstStyle/>
        <a:p>
          <a:endParaRPr lang="en-US"/>
        </a:p>
      </dgm:t>
    </dgm:pt>
    <dgm:pt modelId="{63C9507B-6F72-47DD-A886-CB93E86208AB}" type="sibTrans" cxnId="{94D98217-0685-4A8F-A8B7-1A15D5EDBEB8}">
      <dgm:prSet/>
      <dgm:spPr/>
      <dgm:t>
        <a:bodyPr/>
        <a:lstStyle/>
        <a:p>
          <a:endParaRPr lang="en-US"/>
        </a:p>
      </dgm:t>
    </dgm:pt>
    <dgm:pt modelId="{2F74970E-34A6-4356-859E-FD156C17862F}">
      <dgm:prSet phldrT="[Text]" custT="1"/>
      <dgm:spPr/>
      <dgm:t>
        <a:bodyPr/>
        <a:lstStyle/>
        <a:p>
          <a:r>
            <a:rPr lang="en-US" sz="1200" dirty="0"/>
            <a:t>Prospective state model evaluation training providers submit intent and </a:t>
          </a:r>
          <a:r>
            <a:rPr lang="en-US" sz="1200" dirty="0" smtClean="0"/>
            <a:t>register for </a:t>
          </a:r>
          <a:r>
            <a:rPr lang="en-US" sz="1200" dirty="0"/>
            <a:t>CDE training</a:t>
          </a:r>
        </a:p>
      </dgm:t>
    </dgm:pt>
    <dgm:pt modelId="{7C061E28-6266-4DD4-8D07-62F9C94E1BEB}" type="parTrans" cxnId="{D52400ED-ABD9-40D3-A4A1-4389BE462F73}">
      <dgm:prSet/>
      <dgm:spPr/>
      <dgm:t>
        <a:bodyPr/>
        <a:lstStyle/>
        <a:p>
          <a:endParaRPr lang="en-US"/>
        </a:p>
      </dgm:t>
    </dgm:pt>
    <dgm:pt modelId="{B7A80F3F-6CAE-4925-AFA8-989C88887346}" type="sibTrans" cxnId="{D52400ED-ABD9-40D3-A4A1-4389BE462F73}">
      <dgm:prSet/>
      <dgm:spPr/>
      <dgm:t>
        <a:bodyPr/>
        <a:lstStyle/>
        <a:p>
          <a:endParaRPr lang="en-US"/>
        </a:p>
      </dgm:t>
    </dgm:pt>
    <dgm:pt modelId="{7B148B5C-8887-4AB3-BC3C-C87467F691DF}">
      <dgm:prSet phldrT="[Text]" custT="1"/>
      <dgm:spPr/>
      <dgm:t>
        <a:bodyPr/>
        <a:lstStyle/>
        <a:p>
          <a:r>
            <a:rPr lang="en-US" sz="1400" dirty="0"/>
            <a:t>CDE Approves Applications</a:t>
          </a:r>
        </a:p>
      </dgm:t>
    </dgm:pt>
    <dgm:pt modelId="{92CBABF6-85C6-4CD1-90FC-9C72AED77947}" type="parTrans" cxnId="{D65A571B-62ED-4014-B4CE-43A007786D03}">
      <dgm:prSet/>
      <dgm:spPr/>
      <dgm:t>
        <a:bodyPr/>
        <a:lstStyle/>
        <a:p>
          <a:endParaRPr lang="en-US"/>
        </a:p>
      </dgm:t>
    </dgm:pt>
    <dgm:pt modelId="{3C381774-6E54-4558-B72D-3A047D820B70}" type="sibTrans" cxnId="{D65A571B-62ED-4014-B4CE-43A007786D03}">
      <dgm:prSet/>
      <dgm:spPr/>
      <dgm:t>
        <a:bodyPr/>
        <a:lstStyle/>
        <a:p>
          <a:endParaRPr lang="en-US"/>
        </a:p>
      </dgm:t>
    </dgm:pt>
    <dgm:pt modelId="{1388A4C2-C0D6-4A09-9F33-BED2163C2DBA}">
      <dgm:prSet phldrT="[Text]" custT="1"/>
      <dgm:spPr/>
      <dgm:t>
        <a:bodyPr/>
        <a:lstStyle/>
        <a:p>
          <a:r>
            <a:rPr lang="en-US" sz="1100" dirty="0"/>
            <a:t>CDE notifies </a:t>
          </a:r>
          <a:r>
            <a:rPr lang="en-US" sz="1100" dirty="0" smtClean="0"/>
            <a:t>approved </a:t>
          </a:r>
          <a:r>
            <a:rPr lang="en-US" sz="1100" dirty="0"/>
            <a:t>providers</a:t>
          </a:r>
        </a:p>
      </dgm:t>
    </dgm:pt>
    <dgm:pt modelId="{718B457A-4B9E-47DB-99A1-7625F0E65746}" type="parTrans" cxnId="{836FBBAC-517E-4965-970A-E3907816A00C}">
      <dgm:prSet/>
      <dgm:spPr/>
      <dgm:t>
        <a:bodyPr/>
        <a:lstStyle/>
        <a:p>
          <a:endParaRPr lang="en-US"/>
        </a:p>
      </dgm:t>
    </dgm:pt>
    <dgm:pt modelId="{C589ACCA-FF56-4F45-9F0B-DA487D9F401D}" type="sibTrans" cxnId="{836FBBAC-517E-4965-970A-E3907816A00C}">
      <dgm:prSet/>
      <dgm:spPr/>
      <dgm:t>
        <a:bodyPr/>
        <a:lstStyle/>
        <a:p>
          <a:endParaRPr lang="en-US"/>
        </a:p>
      </dgm:t>
    </dgm:pt>
    <dgm:pt modelId="{8E429707-883E-4B88-A6F7-E7CF64B45FA0}">
      <dgm:prSet phldrT="[Text]" custT="1"/>
      <dgm:spPr/>
      <dgm:t>
        <a:bodyPr/>
        <a:lstStyle/>
        <a:p>
          <a:r>
            <a:rPr lang="en-US" sz="1400" dirty="0"/>
            <a:t>CDE Potential Providers are trained by CDE</a:t>
          </a:r>
        </a:p>
      </dgm:t>
    </dgm:pt>
    <dgm:pt modelId="{7D830C48-7FA1-4B3D-973F-AD879E3A42CC}" type="parTrans" cxnId="{0DFE34E4-3368-401E-8315-40D05604C58E}">
      <dgm:prSet/>
      <dgm:spPr/>
      <dgm:t>
        <a:bodyPr/>
        <a:lstStyle/>
        <a:p>
          <a:endParaRPr lang="en-US"/>
        </a:p>
      </dgm:t>
    </dgm:pt>
    <dgm:pt modelId="{FBB566BA-2A0F-46C6-A00F-72B6216C2CE5}" type="sibTrans" cxnId="{0DFE34E4-3368-401E-8315-40D05604C58E}">
      <dgm:prSet/>
      <dgm:spPr/>
      <dgm:t>
        <a:bodyPr/>
        <a:lstStyle/>
        <a:p>
          <a:endParaRPr lang="en-US"/>
        </a:p>
      </dgm:t>
    </dgm:pt>
    <dgm:pt modelId="{E388E817-37B3-41CC-888B-D34DE9692D92}">
      <dgm:prSet phldrT="[Text]" custT="1"/>
      <dgm:spPr/>
      <dgm:t>
        <a:bodyPr/>
        <a:lstStyle/>
        <a:p>
          <a:r>
            <a:rPr lang="en-US" sz="1100" dirty="0"/>
            <a:t>Approved and trained providers are available for </a:t>
          </a:r>
          <a:r>
            <a:rPr lang="en-US" sz="1100" dirty="0">
              <a:solidFill>
                <a:sysClr val="windowText" lastClr="000000"/>
              </a:solidFill>
            </a:rPr>
            <a:t>field training at </a:t>
          </a:r>
          <a:r>
            <a:rPr lang="en-US" sz="1100" dirty="0" smtClean="0">
              <a:solidFill>
                <a:sysClr val="windowText" lastClr="000000"/>
              </a:solidFill>
            </a:rPr>
            <a:t>district/requestor expense</a:t>
          </a:r>
          <a:endParaRPr lang="en-US" sz="1100" dirty="0">
            <a:solidFill>
              <a:sysClr val="windowText" lastClr="000000"/>
            </a:solidFill>
          </a:endParaRPr>
        </a:p>
      </dgm:t>
    </dgm:pt>
    <dgm:pt modelId="{C6986FAB-9533-4484-8F02-DB0465F779BC}" type="parTrans" cxnId="{382EABE0-E717-4A13-B4B0-DAB54B4D05F2}">
      <dgm:prSet/>
      <dgm:spPr/>
      <dgm:t>
        <a:bodyPr/>
        <a:lstStyle/>
        <a:p>
          <a:endParaRPr lang="en-US"/>
        </a:p>
      </dgm:t>
    </dgm:pt>
    <dgm:pt modelId="{B90036F3-16D5-4E25-8A64-CC88B3E209DF}" type="sibTrans" cxnId="{382EABE0-E717-4A13-B4B0-DAB54B4D05F2}">
      <dgm:prSet/>
      <dgm:spPr/>
      <dgm:t>
        <a:bodyPr/>
        <a:lstStyle/>
        <a:p>
          <a:endParaRPr lang="en-US"/>
        </a:p>
      </dgm:t>
    </dgm:pt>
    <dgm:pt modelId="{A6B96A4A-69D9-461E-B53D-CF0A5FF13319}">
      <dgm:prSet phldrT="[Text]" custT="1"/>
      <dgm:spPr/>
      <dgm:t>
        <a:bodyPr/>
        <a:lstStyle/>
        <a:p>
          <a:r>
            <a:rPr lang="en-US" sz="1200"/>
            <a:t>Approved Providers Provide Field Training</a:t>
          </a:r>
        </a:p>
      </dgm:t>
    </dgm:pt>
    <dgm:pt modelId="{504E8835-055B-4D75-981A-CCCE3356530D}" type="parTrans" cxnId="{98DF10A6-6BE4-4B3F-9F35-2B6B4CD5CDB2}">
      <dgm:prSet/>
      <dgm:spPr/>
      <dgm:t>
        <a:bodyPr/>
        <a:lstStyle/>
        <a:p>
          <a:endParaRPr lang="en-US"/>
        </a:p>
      </dgm:t>
    </dgm:pt>
    <dgm:pt modelId="{4ECE5186-ABA8-4856-8E64-28643DE16DC9}" type="sibTrans" cxnId="{98DF10A6-6BE4-4B3F-9F35-2B6B4CD5CDB2}">
      <dgm:prSet/>
      <dgm:spPr/>
      <dgm:t>
        <a:bodyPr/>
        <a:lstStyle/>
        <a:p>
          <a:endParaRPr lang="en-US"/>
        </a:p>
      </dgm:t>
    </dgm:pt>
    <dgm:pt modelId="{9F67C683-D288-4C2F-A2C3-7F37B1BDDB5F}">
      <dgm:prSet phldrT="[Text]" custT="1"/>
      <dgm:spPr/>
      <dgm:t>
        <a:bodyPr/>
        <a:lstStyle/>
        <a:p>
          <a:r>
            <a:rPr lang="en-US" sz="1200" dirty="0"/>
            <a:t>CDE </a:t>
          </a:r>
          <a:r>
            <a:rPr lang="en-US" sz="1200" dirty="0">
              <a:solidFill>
                <a:sysClr val="windowText" lastClr="000000"/>
              </a:solidFill>
            </a:rPr>
            <a:t>releases </a:t>
          </a:r>
          <a:r>
            <a:rPr lang="en-US" sz="1200" dirty="0" smtClean="0">
              <a:solidFill>
                <a:sysClr val="windowText" lastClr="000000"/>
              </a:solidFill>
            </a:rPr>
            <a:t>training </a:t>
          </a:r>
          <a:r>
            <a:rPr lang="en-US" sz="1200" dirty="0">
              <a:solidFill>
                <a:sysClr val="windowText" lastClr="000000"/>
              </a:solidFill>
            </a:rPr>
            <a:t>opportunity for potential providers</a:t>
          </a:r>
        </a:p>
      </dgm:t>
    </dgm:pt>
    <dgm:pt modelId="{8EDD2B72-D716-4F75-8D9D-52FEA2AAE914}" type="parTrans" cxnId="{0C052822-4E74-41BE-9263-BA9DA635822E}">
      <dgm:prSet/>
      <dgm:spPr/>
      <dgm:t>
        <a:bodyPr/>
        <a:lstStyle/>
        <a:p>
          <a:endParaRPr lang="en-US"/>
        </a:p>
      </dgm:t>
    </dgm:pt>
    <dgm:pt modelId="{C4DB8B86-8724-4165-B147-4F052BCDBCB4}" type="sibTrans" cxnId="{0C052822-4E74-41BE-9263-BA9DA635822E}">
      <dgm:prSet/>
      <dgm:spPr/>
      <dgm:t>
        <a:bodyPr/>
        <a:lstStyle/>
        <a:p>
          <a:endParaRPr lang="en-US"/>
        </a:p>
      </dgm:t>
    </dgm:pt>
    <dgm:pt modelId="{E45DD408-40B7-414D-833E-7D4318FF37C6}">
      <dgm:prSet phldrT="[Text]" custT="1"/>
      <dgm:spPr/>
      <dgm:t>
        <a:bodyPr/>
        <a:lstStyle/>
        <a:p>
          <a:r>
            <a:rPr lang="en-US" sz="1100" dirty="0"/>
            <a:t>CDE reviews applications and approves providers</a:t>
          </a:r>
        </a:p>
      </dgm:t>
    </dgm:pt>
    <dgm:pt modelId="{D2F70AD8-9C1C-4D76-A830-7EEEEE368F55}" type="parTrans" cxnId="{8CDA87AE-A9A2-42BD-9253-9AFC5C1765FB}">
      <dgm:prSet/>
      <dgm:spPr/>
      <dgm:t>
        <a:bodyPr/>
        <a:lstStyle/>
        <a:p>
          <a:endParaRPr lang="en-US"/>
        </a:p>
      </dgm:t>
    </dgm:pt>
    <dgm:pt modelId="{D3FD4AF8-9461-4F86-9803-50E6488E3EB5}" type="sibTrans" cxnId="{8CDA87AE-A9A2-42BD-9253-9AFC5C1765FB}">
      <dgm:prSet/>
      <dgm:spPr/>
      <dgm:t>
        <a:bodyPr/>
        <a:lstStyle/>
        <a:p>
          <a:endParaRPr lang="en-US"/>
        </a:p>
      </dgm:t>
    </dgm:pt>
    <dgm:pt modelId="{C05648EE-39ED-4AE4-B997-E8DDCC790041}">
      <dgm:prSet phldrT="[Text]" custT="1"/>
      <dgm:spPr/>
      <dgm:t>
        <a:bodyPr/>
        <a:lstStyle/>
        <a:p>
          <a:endParaRPr lang="en-US" sz="1100" dirty="0"/>
        </a:p>
      </dgm:t>
    </dgm:pt>
    <dgm:pt modelId="{91944761-5097-4E47-8C05-6495EC187249}" type="parTrans" cxnId="{9DAE453B-900E-44BC-BBC2-965DF9469216}">
      <dgm:prSet/>
      <dgm:spPr/>
      <dgm:t>
        <a:bodyPr/>
        <a:lstStyle/>
        <a:p>
          <a:endParaRPr lang="en-US"/>
        </a:p>
      </dgm:t>
    </dgm:pt>
    <dgm:pt modelId="{C9DB8B3B-E6D7-4C5A-9483-82FB45592370}" type="sibTrans" cxnId="{9DAE453B-900E-44BC-BBC2-965DF9469216}">
      <dgm:prSet/>
      <dgm:spPr/>
      <dgm:t>
        <a:bodyPr/>
        <a:lstStyle/>
        <a:p>
          <a:endParaRPr lang="en-US"/>
        </a:p>
      </dgm:t>
    </dgm:pt>
    <dgm:pt modelId="{673AE50B-1D8D-4DD4-8BE8-2BBD5ED0E965}">
      <dgm:prSet phldrT="[Text]" custT="1"/>
      <dgm:spPr/>
      <dgm:t>
        <a:bodyPr/>
        <a:lstStyle/>
        <a:p>
          <a:r>
            <a:rPr lang="en-US" sz="1100" dirty="0">
              <a:solidFill>
                <a:sysClr val="windowText" lastClr="000000"/>
              </a:solidFill>
            </a:rPr>
            <a:t>Potential providers that have </a:t>
          </a:r>
          <a:r>
            <a:rPr lang="en-US" sz="1100" dirty="0" smtClean="0">
              <a:solidFill>
                <a:sysClr val="windowText" lastClr="000000"/>
              </a:solidFill>
            </a:rPr>
            <a:t>successfully </a:t>
          </a:r>
          <a:r>
            <a:rPr lang="en-US" sz="1100" dirty="0">
              <a:solidFill>
                <a:sysClr val="windowText" lastClr="000000"/>
              </a:solidFill>
            </a:rPr>
            <a:t>completed the CDE training complete the application process by providing information on Requirement 1</a:t>
          </a:r>
        </a:p>
      </dgm:t>
    </dgm:pt>
    <dgm:pt modelId="{14CF4875-1EAD-4815-8445-C61F7536ABA4}" type="parTrans" cxnId="{2DB9AA44-19AA-4609-8B15-3B7F486F62F6}">
      <dgm:prSet/>
      <dgm:spPr/>
      <dgm:t>
        <a:bodyPr/>
        <a:lstStyle/>
        <a:p>
          <a:endParaRPr lang="en-US"/>
        </a:p>
      </dgm:t>
    </dgm:pt>
    <dgm:pt modelId="{BC073E59-3CCB-4A23-9D2D-9778DAF401A7}" type="sibTrans" cxnId="{2DB9AA44-19AA-4609-8B15-3B7F486F62F6}">
      <dgm:prSet/>
      <dgm:spPr/>
      <dgm:t>
        <a:bodyPr/>
        <a:lstStyle/>
        <a:p>
          <a:endParaRPr lang="en-US"/>
        </a:p>
      </dgm:t>
    </dgm:pt>
    <dgm:pt modelId="{0350F33F-BE4B-45E6-803E-883B637CC342}">
      <dgm:prSet phldrT="[Text]" custT="1"/>
      <dgm:spPr/>
      <dgm:t>
        <a:bodyPr/>
        <a:lstStyle/>
        <a:p>
          <a:r>
            <a:rPr lang="en-US" sz="1100"/>
            <a:t>CDE posts approved providers on the CDE website</a:t>
          </a:r>
        </a:p>
      </dgm:t>
    </dgm:pt>
    <dgm:pt modelId="{CB93FB11-3B61-4812-8754-1F73E7A5821D}" type="parTrans" cxnId="{9026101D-5FD6-40EB-BAFD-D93033C9ACD8}">
      <dgm:prSet/>
      <dgm:spPr/>
      <dgm:t>
        <a:bodyPr/>
        <a:lstStyle/>
        <a:p>
          <a:endParaRPr lang="en-US"/>
        </a:p>
      </dgm:t>
    </dgm:pt>
    <dgm:pt modelId="{A9C25CD8-5A6D-4B84-8993-336ECE91E3A6}" type="sibTrans" cxnId="{9026101D-5FD6-40EB-BAFD-D93033C9ACD8}">
      <dgm:prSet/>
      <dgm:spPr/>
      <dgm:t>
        <a:bodyPr/>
        <a:lstStyle/>
        <a:p>
          <a:endParaRPr lang="en-US"/>
        </a:p>
      </dgm:t>
    </dgm:pt>
    <dgm:pt modelId="{53A2494B-7CA7-4FA2-B5B2-7972C3E06979}">
      <dgm:prSet phldrT="[Text]" custT="1"/>
      <dgm:spPr/>
      <dgm:t>
        <a:bodyPr/>
        <a:lstStyle/>
        <a:p>
          <a:r>
            <a:rPr lang="en-US" sz="1200" dirty="0">
              <a:solidFill>
                <a:sysClr val="windowText" lastClr="000000"/>
              </a:solidFill>
            </a:rPr>
            <a:t>Potential providers attend CDE training and  successfully complete the training module</a:t>
          </a:r>
        </a:p>
      </dgm:t>
    </dgm:pt>
    <dgm:pt modelId="{CAD5BB03-E8C5-4B6A-9FFD-5C89A23465CA}" type="parTrans" cxnId="{8A7E61A2-4AAD-4B77-9EFA-61FE0FDC4DC6}">
      <dgm:prSet/>
      <dgm:spPr/>
      <dgm:t>
        <a:bodyPr/>
        <a:lstStyle/>
        <a:p>
          <a:endParaRPr lang="en-US"/>
        </a:p>
      </dgm:t>
    </dgm:pt>
    <dgm:pt modelId="{961CF34F-BB96-4AD6-A704-FF47A50C8727}" type="sibTrans" cxnId="{8A7E61A2-4AAD-4B77-9EFA-61FE0FDC4DC6}">
      <dgm:prSet/>
      <dgm:spPr/>
      <dgm:t>
        <a:bodyPr/>
        <a:lstStyle/>
        <a:p>
          <a:endParaRPr lang="en-US"/>
        </a:p>
      </dgm:t>
    </dgm:pt>
    <dgm:pt modelId="{F024D199-2912-4B61-807D-45EA6532C44B}">
      <dgm:prSet phldrT="[Text]" custT="1"/>
      <dgm:spPr/>
      <dgm:t>
        <a:bodyPr/>
        <a:lstStyle/>
        <a:p>
          <a:r>
            <a:rPr lang="en-US" sz="1100" dirty="0">
              <a:solidFill>
                <a:sysClr val="windowText" lastClr="000000"/>
              </a:solidFill>
            </a:rPr>
            <a:t>Provider must attend regular CDE update training and use CDE training materials</a:t>
          </a:r>
        </a:p>
      </dgm:t>
    </dgm:pt>
    <dgm:pt modelId="{14AF1470-77C1-44F0-8FFA-E0A19CD58557}" type="parTrans" cxnId="{31C6018B-1D11-4C7A-9DDB-2B5C6BC2BFA4}">
      <dgm:prSet/>
      <dgm:spPr/>
      <dgm:t>
        <a:bodyPr/>
        <a:lstStyle/>
        <a:p>
          <a:endParaRPr lang="en-US"/>
        </a:p>
      </dgm:t>
    </dgm:pt>
    <dgm:pt modelId="{C8BF4048-49AC-46A6-AC2F-3A88D98B6D18}" type="sibTrans" cxnId="{31C6018B-1D11-4C7A-9DDB-2B5C6BC2BFA4}">
      <dgm:prSet/>
      <dgm:spPr/>
      <dgm:t>
        <a:bodyPr/>
        <a:lstStyle/>
        <a:p>
          <a:endParaRPr lang="en-US"/>
        </a:p>
      </dgm:t>
    </dgm:pt>
    <dgm:pt modelId="{7E48C113-03C4-44EB-888F-7EFBE40184DB}">
      <dgm:prSet phldrT="[Text]" custT="1"/>
      <dgm:spPr/>
      <dgm:t>
        <a:bodyPr/>
        <a:lstStyle/>
        <a:p>
          <a:r>
            <a:rPr lang="en-US" sz="1100" dirty="0" smtClean="0">
              <a:solidFill>
                <a:sysClr val="windowText" lastClr="000000"/>
              </a:solidFill>
            </a:rPr>
            <a:t>Annual CDE approval  must be obtained by provider </a:t>
          </a:r>
          <a:endParaRPr lang="en-US" sz="1100" dirty="0">
            <a:solidFill>
              <a:sysClr val="windowText" lastClr="000000"/>
            </a:solidFill>
          </a:endParaRPr>
        </a:p>
      </dgm:t>
    </dgm:pt>
    <dgm:pt modelId="{56D36F16-2F01-42D1-A585-A843362ADBD1}" type="parTrans" cxnId="{689AC354-AB5D-4D5C-B5C1-2B82DC9EB7FD}">
      <dgm:prSet/>
      <dgm:spPr/>
      <dgm:t>
        <a:bodyPr/>
        <a:lstStyle/>
        <a:p>
          <a:endParaRPr lang="en-US"/>
        </a:p>
      </dgm:t>
    </dgm:pt>
    <dgm:pt modelId="{F11A98B8-BAA7-4DDE-B8ED-F1FB7DE791D1}" type="sibTrans" cxnId="{689AC354-AB5D-4D5C-B5C1-2B82DC9EB7FD}">
      <dgm:prSet/>
      <dgm:spPr/>
      <dgm:t>
        <a:bodyPr/>
        <a:lstStyle/>
        <a:p>
          <a:endParaRPr lang="en-US"/>
        </a:p>
      </dgm:t>
    </dgm:pt>
    <dgm:pt modelId="{F855B9A3-99D2-4312-BFDA-025AEC00A297}">
      <dgm:prSet phldrT="[Text]" custT="1"/>
      <dgm:spPr/>
      <dgm:t>
        <a:bodyPr/>
        <a:lstStyle/>
        <a:p>
          <a:r>
            <a:rPr lang="en-US" sz="1100" dirty="0" smtClean="0">
              <a:solidFill>
                <a:sysClr val="windowText" lastClr="000000"/>
              </a:solidFill>
            </a:rPr>
            <a:t>Ongoing Evaluation by CDE on provider’s training</a:t>
          </a:r>
          <a:endParaRPr lang="en-US" sz="1100" dirty="0">
            <a:solidFill>
              <a:sysClr val="windowText" lastClr="000000"/>
            </a:solidFill>
          </a:endParaRPr>
        </a:p>
      </dgm:t>
    </dgm:pt>
    <dgm:pt modelId="{A59E6E60-1746-47FA-AE59-1343441CD872}" type="parTrans" cxnId="{71B947D8-188D-4F7B-AAC0-00D234FCCA99}">
      <dgm:prSet/>
      <dgm:spPr/>
      <dgm:t>
        <a:bodyPr/>
        <a:lstStyle/>
        <a:p>
          <a:endParaRPr lang="en-US"/>
        </a:p>
      </dgm:t>
    </dgm:pt>
    <dgm:pt modelId="{A1AB79DB-FB8E-47DF-8990-BBF5464C06D3}" type="sibTrans" cxnId="{71B947D8-188D-4F7B-AAC0-00D234FCCA99}">
      <dgm:prSet/>
      <dgm:spPr/>
      <dgm:t>
        <a:bodyPr/>
        <a:lstStyle/>
        <a:p>
          <a:endParaRPr lang="en-US"/>
        </a:p>
      </dgm:t>
    </dgm:pt>
    <dgm:pt modelId="{4F4E5C8C-AA68-49E9-A6B9-260C3B5798EF}" type="pres">
      <dgm:prSet presAssocID="{701A0F95-FEB5-4205-8F8A-C06CE4D9DCC7}" presName="rootnode" presStyleCnt="0">
        <dgm:presLayoutVars>
          <dgm:chMax/>
          <dgm:chPref/>
          <dgm:dir/>
          <dgm:animLvl val="lvl"/>
        </dgm:presLayoutVars>
      </dgm:prSet>
      <dgm:spPr/>
      <dgm:t>
        <a:bodyPr/>
        <a:lstStyle/>
        <a:p>
          <a:endParaRPr lang="en-US"/>
        </a:p>
      </dgm:t>
    </dgm:pt>
    <dgm:pt modelId="{709375F8-CDF6-4521-B7CD-07DE5EF7EB1F}" type="pres">
      <dgm:prSet presAssocID="{D2181C53-48AC-48C7-9C48-8E43F709D0F8}" presName="composite" presStyleCnt="0"/>
      <dgm:spPr/>
    </dgm:pt>
    <dgm:pt modelId="{1EFD3D44-279C-4CE1-92DC-BD4E3CA055D5}" type="pres">
      <dgm:prSet presAssocID="{D2181C53-48AC-48C7-9C48-8E43F709D0F8}" presName="bentUpArrow1" presStyleLbl="alignImgPlace1" presStyleIdx="0" presStyleCnt="3" custLinFactNeighborX="-6358"/>
      <dgm:spPr/>
    </dgm:pt>
    <dgm:pt modelId="{B0FA1A3A-48AC-4551-BC4C-73BB8BAA6A47}" type="pres">
      <dgm:prSet presAssocID="{D2181C53-48AC-48C7-9C48-8E43F709D0F8}" presName="ParentText" presStyleLbl="node1" presStyleIdx="0" presStyleCnt="4" custLinFactNeighborX="-39512">
        <dgm:presLayoutVars>
          <dgm:chMax val="1"/>
          <dgm:chPref val="1"/>
          <dgm:bulletEnabled val="1"/>
        </dgm:presLayoutVars>
      </dgm:prSet>
      <dgm:spPr/>
      <dgm:t>
        <a:bodyPr/>
        <a:lstStyle/>
        <a:p>
          <a:endParaRPr lang="en-US"/>
        </a:p>
      </dgm:t>
    </dgm:pt>
    <dgm:pt modelId="{E32E38BD-79FC-435C-8CF7-28CECEB026E3}" type="pres">
      <dgm:prSet presAssocID="{D2181C53-48AC-48C7-9C48-8E43F709D0F8}" presName="ChildText" presStyleLbl="revTx" presStyleIdx="0" presStyleCnt="4" custScaleX="403480" custLinFactX="58919" custLinFactNeighborX="100000" custLinFactNeighborY="-1940">
        <dgm:presLayoutVars>
          <dgm:chMax val="0"/>
          <dgm:chPref val="0"/>
          <dgm:bulletEnabled val="1"/>
        </dgm:presLayoutVars>
      </dgm:prSet>
      <dgm:spPr/>
      <dgm:t>
        <a:bodyPr/>
        <a:lstStyle/>
        <a:p>
          <a:endParaRPr lang="en-US"/>
        </a:p>
      </dgm:t>
    </dgm:pt>
    <dgm:pt modelId="{F27AB722-098A-48BB-B96D-A86C9FEE2460}" type="pres">
      <dgm:prSet presAssocID="{63C9507B-6F72-47DD-A886-CB93E86208AB}" presName="sibTrans" presStyleCnt="0"/>
      <dgm:spPr/>
    </dgm:pt>
    <dgm:pt modelId="{2CD2A1BA-F67E-481E-ADF0-A7C394A7C40D}" type="pres">
      <dgm:prSet presAssocID="{7B148B5C-8887-4AB3-BC3C-C87467F691DF}" presName="composite" presStyleCnt="0"/>
      <dgm:spPr/>
    </dgm:pt>
    <dgm:pt modelId="{DE073DEB-DA20-4F67-8A58-2CF3FF431166}" type="pres">
      <dgm:prSet presAssocID="{7B148B5C-8887-4AB3-BC3C-C87467F691DF}" presName="bentUpArrow1" presStyleLbl="alignImgPlace1" presStyleIdx="1" presStyleCnt="3" custLinFactNeighborX="-81702" custLinFactNeighborY="8884"/>
      <dgm:spPr/>
    </dgm:pt>
    <dgm:pt modelId="{697146FE-479B-494D-8799-5B8C8EB69B92}" type="pres">
      <dgm:prSet presAssocID="{7B148B5C-8887-4AB3-BC3C-C87467F691DF}" presName="ParentText" presStyleLbl="node1" presStyleIdx="1" presStyleCnt="4" custLinFactY="30539" custLinFactNeighborX="30524" custLinFactNeighborY="100000">
        <dgm:presLayoutVars>
          <dgm:chMax val="1"/>
          <dgm:chPref val="1"/>
          <dgm:bulletEnabled val="1"/>
        </dgm:presLayoutVars>
      </dgm:prSet>
      <dgm:spPr/>
      <dgm:t>
        <a:bodyPr/>
        <a:lstStyle/>
        <a:p>
          <a:endParaRPr lang="en-US"/>
        </a:p>
      </dgm:t>
    </dgm:pt>
    <dgm:pt modelId="{67121717-CFA7-46AF-A164-096CDCE023FB}" type="pres">
      <dgm:prSet presAssocID="{7B148B5C-8887-4AB3-BC3C-C87467F691DF}" presName="ChildText" presStyleLbl="revTx" presStyleIdx="1" presStyleCnt="4" custScaleX="446222" custLinFactX="100000" custLinFactY="60013" custLinFactNeighborX="133096" custLinFactNeighborY="100000">
        <dgm:presLayoutVars>
          <dgm:chMax val="0"/>
          <dgm:chPref val="0"/>
          <dgm:bulletEnabled val="1"/>
        </dgm:presLayoutVars>
      </dgm:prSet>
      <dgm:spPr/>
      <dgm:t>
        <a:bodyPr/>
        <a:lstStyle/>
        <a:p>
          <a:endParaRPr lang="en-US"/>
        </a:p>
      </dgm:t>
    </dgm:pt>
    <dgm:pt modelId="{966E674B-4A4A-4B2A-90E6-8CBE0F8CFA39}" type="pres">
      <dgm:prSet presAssocID="{3C381774-6E54-4558-B72D-3A047D820B70}" presName="sibTrans" presStyleCnt="0"/>
      <dgm:spPr/>
    </dgm:pt>
    <dgm:pt modelId="{BD88273B-0F28-4668-A364-5F43F6321935}" type="pres">
      <dgm:prSet presAssocID="{8E429707-883E-4B88-A6F7-E7CF64B45FA0}" presName="composite" presStyleCnt="0"/>
      <dgm:spPr/>
    </dgm:pt>
    <dgm:pt modelId="{74E84490-2697-46E1-9EED-364649E5F5CC}" type="pres">
      <dgm:prSet presAssocID="{8E429707-883E-4B88-A6F7-E7CF64B45FA0}" presName="bentUpArrow1" presStyleLbl="alignImgPlace1" presStyleIdx="2" presStyleCnt="3" custLinFactX="-31583" custLinFactNeighborX="-100000" custLinFactNeighborY="16141"/>
      <dgm:spPr/>
    </dgm:pt>
    <dgm:pt modelId="{C8A62697-B435-4A22-B88F-A2AE4E0D694F}" type="pres">
      <dgm:prSet presAssocID="{8E429707-883E-4B88-A6F7-E7CF64B45FA0}" presName="ParentText" presStyleLbl="node1" presStyleIdx="2" presStyleCnt="4" custLinFactX="-100000" custLinFactY="-20818" custLinFactNeighborX="-105250" custLinFactNeighborY="-100000">
        <dgm:presLayoutVars>
          <dgm:chMax val="1"/>
          <dgm:chPref val="1"/>
          <dgm:bulletEnabled val="1"/>
        </dgm:presLayoutVars>
      </dgm:prSet>
      <dgm:spPr/>
      <dgm:t>
        <a:bodyPr/>
        <a:lstStyle/>
        <a:p>
          <a:endParaRPr lang="en-US"/>
        </a:p>
      </dgm:t>
    </dgm:pt>
    <dgm:pt modelId="{2BDD2DF2-1D16-4A56-A12E-13C9CAB321B2}" type="pres">
      <dgm:prSet presAssocID="{8E429707-883E-4B88-A6F7-E7CF64B45FA0}" presName="ChildText" presStyleLbl="revTx" presStyleIdx="2" presStyleCnt="4" custScaleX="429878" custScaleY="139447" custLinFactX="69478" custLinFactY="78078" custLinFactNeighborX="100000" custLinFactNeighborY="100000">
        <dgm:presLayoutVars>
          <dgm:chMax val="0"/>
          <dgm:chPref val="0"/>
          <dgm:bulletEnabled val="1"/>
        </dgm:presLayoutVars>
      </dgm:prSet>
      <dgm:spPr/>
      <dgm:t>
        <a:bodyPr/>
        <a:lstStyle/>
        <a:p>
          <a:endParaRPr lang="en-US"/>
        </a:p>
      </dgm:t>
    </dgm:pt>
    <dgm:pt modelId="{6523A854-D12D-4572-A10E-5980C5AE46C5}" type="pres">
      <dgm:prSet presAssocID="{FBB566BA-2A0F-46C6-A00F-72B6216C2CE5}" presName="sibTrans" presStyleCnt="0"/>
      <dgm:spPr/>
    </dgm:pt>
    <dgm:pt modelId="{684C2435-50A8-4F57-A275-678F130C0E1A}" type="pres">
      <dgm:prSet presAssocID="{A6B96A4A-69D9-461E-B53D-CF0A5FF13319}" presName="composite" presStyleCnt="0"/>
      <dgm:spPr/>
    </dgm:pt>
    <dgm:pt modelId="{F14694E6-AF1A-43EF-A57A-B856A2E34488}" type="pres">
      <dgm:prSet presAssocID="{A6B96A4A-69D9-461E-B53D-CF0A5FF13319}" presName="ParentText" presStyleLbl="node1" presStyleIdx="3" presStyleCnt="4" custLinFactX="-37299" custLinFactNeighborX="-100000" custLinFactNeighborY="25146">
        <dgm:presLayoutVars>
          <dgm:chMax val="1"/>
          <dgm:chPref val="1"/>
          <dgm:bulletEnabled val="1"/>
        </dgm:presLayoutVars>
      </dgm:prSet>
      <dgm:spPr/>
      <dgm:t>
        <a:bodyPr/>
        <a:lstStyle/>
        <a:p>
          <a:endParaRPr lang="en-US"/>
        </a:p>
      </dgm:t>
    </dgm:pt>
    <dgm:pt modelId="{D8FFBD2D-4FBA-4CDC-9210-04407E6A97EE}" type="pres">
      <dgm:prSet presAssocID="{A6B96A4A-69D9-461E-B53D-CF0A5FF13319}" presName="FinalChildText" presStyleLbl="revTx" presStyleIdx="3" presStyleCnt="4" custScaleX="408437" custLinFactX="-100000" custLinFactY="-100000" custLinFactNeighborX="-198347" custLinFactNeighborY="-187809">
        <dgm:presLayoutVars>
          <dgm:chMax val="0"/>
          <dgm:chPref val="0"/>
          <dgm:bulletEnabled val="1"/>
        </dgm:presLayoutVars>
      </dgm:prSet>
      <dgm:spPr/>
      <dgm:t>
        <a:bodyPr/>
        <a:lstStyle/>
        <a:p>
          <a:endParaRPr lang="en-US"/>
        </a:p>
      </dgm:t>
    </dgm:pt>
  </dgm:ptLst>
  <dgm:cxnLst>
    <dgm:cxn modelId="{0DFE34E4-3368-401E-8315-40D05604C58E}" srcId="{701A0F95-FEB5-4205-8F8A-C06CE4D9DCC7}" destId="{8E429707-883E-4B88-A6F7-E7CF64B45FA0}" srcOrd="2" destOrd="0" parTransId="{7D830C48-7FA1-4B3D-973F-AD879E3A42CC}" sibTransId="{FBB566BA-2A0F-46C6-A00F-72B6216C2CE5}"/>
    <dgm:cxn modelId="{8B9DE9C5-8D32-468B-A37D-E3A1EF3D5F0A}" type="presOf" srcId="{53A2494B-7CA7-4FA2-B5B2-7972C3E06979}" destId="{D8FFBD2D-4FBA-4CDC-9210-04407E6A97EE}" srcOrd="0" destOrd="0" presId="urn:microsoft.com/office/officeart/2005/8/layout/StepDownProcess"/>
    <dgm:cxn modelId="{DF5EC076-2685-4A6F-9C9E-33B6CB9FCF93}" type="presOf" srcId="{F024D199-2912-4B61-807D-45EA6532C44B}" destId="{2BDD2DF2-1D16-4A56-A12E-13C9CAB321B2}" srcOrd="0" destOrd="1" presId="urn:microsoft.com/office/officeart/2005/8/layout/StepDownProcess"/>
    <dgm:cxn modelId="{8A7E61A2-4AAD-4B77-9EFA-61FE0FDC4DC6}" srcId="{A6B96A4A-69D9-461E-B53D-CF0A5FF13319}" destId="{53A2494B-7CA7-4FA2-B5B2-7972C3E06979}" srcOrd="0" destOrd="0" parTransId="{CAD5BB03-E8C5-4B6A-9FFD-5C89A23465CA}" sibTransId="{961CF34F-BB96-4AD6-A704-FF47A50C8727}"/>
    <dgm:cxn modelId="{320FB929-E499-49D4-91E2-F47C5C83EA53}" type="presOf" srcId="{C05648EE-39ED-4AE4-B997-E8DDCC790041}" destId="{67121717-CFA7-46AF-A164-096CDCE023FB}" srcOrd="0" destOrd="4" presId="urn:microsoft.com/office/officeart/2005/8/layout/StepDownProcess"/>
    <dgm:cxn modelId="{94D98217-0685-4A8F-A8B7-1A15D5EDBEB8}" srcId="{701A0F95-FEB5-4205-8F8A-C06CE4D9DCC7}" destId="{D2181C53-48AC-48C7-9C48-8E43F709D0F8}" srcOrd="0" destOrd="0" parTransId="{F1D4E384-DE2F-4A9F-AB39-B20B25C56DFB}" sibTransId="{63C9507B-6F72-47DD-A886-CB93E86208AB}"/>
    <dgm:cxn modelId="{6619A4F6-EF85-4CEC-B85D-EB26763D3C6C}" type="presOf" srcId="{F855B9A3-99D2-4312-BFDA-025AEC00A297}" destId="{2BDD2DF2-1D16-4A56-A12E-13C9CAB321B2}" srcOrd="0" destOrd="2" presId="urn:microsoft.com/office/officeart/2005/8/layout/StepDownProcess"/>
    <dgm:cxn modelId="{71B947D8-188D-4F7B-AAC0-00D234FCCA99}" srcId="{8E429707-883E-4B88-A6F7-E7CF64B45FA0}" destId="{F855B9A3-99D2-4312-BFDA-025AEC00A297}" srcOrd="2" destOrd="0" parTransId="{A59E6E60-1746-47FA-AE59-1343441CD872}" sibTransId="{A1AB79DB-FB8E-47DF-8990-BBF5464C06D3}"/>
    <dgm:cxn modelId="{9DAE453B-900E-44BC-BBC2-965DF9469216}" srcId="{7B148B5C-8887-4AB3-BC3C-C87467F691DF}" destId="{C05648EE-39ED-4AE4-B997-E8DDCC790041}" srcOrd="4" destOrd="0" parTransId="{91944761-5097-4E47-8C05-6495EC187249}" sibTransId="{C9DB8B3B-E6D7-4C5A-9483-82FB45592370}"/>
    <dgm:cxn modelId="{A7EAC7F4-9AD8-4C4A-9996-717D31D856FD}" type="presOf" srcId="{A6B96A4A-69D9-461E-B53D-CF0A5FF13319}" destId="{F14694E6-AF1A-43EF-A57A-B856A2E34488}" srcOrd="0" destOrd="0" presId="urn:microsoft.com/office/officeart/2005/8/layout/StepDownProcess"/>
    <dgm:cxn modelId="{9026101D-5FD6-40EB-BAFD-D93033C9ACD8}" srcId="{7B148B5C-8887-4AB3-BC3C-C87467F691DF}" destId="{0350F33F-BE4B-45E6-803E-883B637CC342}" srcOrd="3" destOrd="0" parTransId="{CB93FB11-3B61-4812-8754-1F73E7A5821D}" sibTransId="{A9C25CD8-5A6D-4B84-8993-336ECE91E3A6}"/>
    <dgm:cxn modelId="{A3D3F779-E3DB-4A50-A92F-08AAB5835EE1}" type="presOf" srcId="{9F67C683-D288-4C2F-A2C3-7F37B1BDDB5F}" destId="{E32E38BD-79FC-435C-8CF7-28CECEB026E3}" srcOrd="0" destOrd="0" presId="urn:microsoft.com/office/officeart/2005/8/layout/StepDownProcess"/>
    <dgm:cxn modelId="{836FBBAC-517E-4965-970A-E3907816A00C}" srcId="{7B148B5C-8887-4AB3-BC3C-C87467F691DF}" destId="{1388A4C2-C0D6-4A09-9F33-BED2163C2DBA}" srcOrd="2" destOrd="0" parTransId="{718B457A-4B9E-47DB-99A1-7625F0E65746}" sibTransId="{C589ACCA-FF56-4F45-9F0B-DA487D9F401D}"/>
    <dgm:cxn modelId="{382EABE0-E717-4A13-B4B0-DAB54B4D05F2}" srcId="{8E429707-883E-4B88-A6F7-E7CF64B45FA0}" destId="{E388E817-37B3-41CC-888B-D34DE9692D92}" srcOrd="0" destOrd="0" parTransId="{C6986FAB-9533-4484-8F02-DB0465F779BC}" sibTransId="{B90036F3-16D5-4E25-8A64-CC88B3E209DF}"/>
    <dgm:cxn modelId="{984B4BBD-A92C-42D1-AFE9-7C268317FF6D}" type="presOf" srcId="{673AE50B-1D8D-4DD4-8BE8-2BBD5ED0E965}" destId="{67121717-CFA7-46AF-A164-096CDCE023FB}" srcOrd="0" destOrd="0" presId="urn:microsoft.com/office/officeart/2005/8/layout/StepDownProcess"/>
    <dgm:cxn modelId="{2DB9AA44-19AA-4609-8B15-3B7F486F62F6}" srcId="{7B148B5C-8887-4AB3-BC3C-C87467F691DF}" destId="{673AE50B-1D8D-4DD4-8BE8-2BBD5ED0E965}" srcOrd="0" destOrd="0" parTransId="{14CF4875-1EAD-4815-8445-C61F7536ABA4}" sibTransId="{BC073E59-3CCB-4A23-9D2D-9778DAF401A7}"/>
    <dgm:cxn modelId="{E18C6CAC-34FF-4008-B754-4176BDE1CD8A}" type="presOf" srcId="{7B148B5C-8887-4AB3-BC3C-C87467F691DF}" destId="{697146FE-479B-494D-8799-5B8C8EB69B92}" srcOrd="0" destOrd="0" presId="urn:microsoft.com/office/officeart/2005/8/layout/StepDownProcess"/>
    <dgm:cxn modelId="{E6EAB78A-D25B-49D6-84C3-F9DAC4E6D746}" type="presOf" srcId="{E45DD408-40B7-414D-833E-7D4318FF37C6}" destId="{67121717-CFA7-46AF-A164-096CDCE023FB}" srcOrd="0" destOrd="1" presId="urn:microsoft.com/office/officeart/2005/8/layout/StepDownProcess"/>
    <dgm:cxn modelId="{A4CA2194-343C-4820-BCFC-8AFA3E1E74E9}" type="presOf" srcId="{D2181C53-48AC-48C7-9C48-8E43F709D0F8}" destId="{B0FA1A3A-48AC-4551-BC4C-73BB8BAA6A47}" srcOrd="0" destOrd="0" presId="urn:microsoft.com/office/officeart/2005/8/layout/StepDownProcess"/>
    <dgm:cxn modelId="{98DF10A6-6BE4-4B3F-9F35-2B6B4CD5CDB2}" srcId="{701A0F95-FEB5-4205-8F8A-C06CE4D9DCC7}" destId="{A6B96A4A-69D9-461E-B53D-CF0A5FF13319}" srcOrd="3" destOrd="0" parTransId="{504E8835-055B-4D75-981A-CCCE3356530D}" sibTransId="{4ECE5186-ABA8-4856-8E64-28643DE16DC9}"/>
    <dgm:cxn modelId="{6E8726DB-79D4-434D-A67C-F38C5F97DE8A}" type="presOf" srcId="{701A0F95-FEB5-4205-8F8A-C06CE4D9DCC7}" destId="{4F4E5C8C-AA68-49E9-A6B9-260C3B5798EF}" srcOrd="0" destOrd="0" presId="urn:microsoft.com/office/officeart/2005/8/layout/StepDownProcess"/>
    <dgm:cxn modelId="{D65A571B-62ED-4014-B4CE-43A007786D03}" srcId="{701A0F95-FEB5-4205-8F8A-C06CE4D9DCC7}" destId="{7B148B5C-8887-4AB3-BC3C-C87467F691DF}" srcOrd="1" destOrd="0" parTransId="{92CBABF6-85C6-4CD1-90FC-9C72AED77947}" sibTransId="{3C381774-6E54-4558-B72D-3A047D820B70}"/>
    <dgm:cxn modelId="{0C052822-4E74-41BE-9263-BA9DA635822E}" srcId="{D2181C53-48AC-48C7-9C48-8E43F709D0F8}" destId="{9F67C683-D288-4C2F-A2C3-7F37B1BDDB5F}" srcOrd="0" destOrd="0" parTransId="{8EDD2B72-D716-4F75-8D9D-52FEA2AAE914}" sibTransId="{C4DB8B86-8724-4165-B147-4F052BCDBCB4}"/>
    <dgm:cxn modelId="{58FC1FAD-D539-4D84-9B0B-06EBD945DE02}" type="presOf" srcId="{7E48C113-03C4-44EB-888F-7EFBE40184DB}" destId="{2BDD2DF2-1D16-4A56-A12E-13C9CAB321B2}" srcOrd="0" destOrd="3" presId="urn:microsoft.com/office/officeart/2005/8/layout/StepDownProcess"/>
    <dgm:cxn modelId="{689AC354-AB5D-4D5C-B5C1-2B82DC9EB7FD}" srcId="{8E429707-883E-4B88-A6F7-E7CF64B45FA0}" destId="{7E48C113-03C4-44EB-888F-7EFBE40184DB}" srcOrd="3" destOrd="0" parTransId="{56D36F16-2F01-42D1-A585-A843362ADBD1}" sibTransId="{F11A98B8-BAA7-4DDE-B8ED-F1FB7DE791D1}"/>
    <dgm:cxn modelId="{C817F42D-0ADA-4C09-8B8E-EF692DD26C0F}" type="presOf" srcId="{8E429707-883E-4B88-A6F7-E7CF64B45FA0}" destId="{C8A62697-B435-4A22-B88F-A2AE4E0D694F}" srcOrd="0" destOrd="0" presId="urn:microsoft.com/office/officeart/2005/8/layout/StepDownProcess"/>
    <dgm:cxn modelId="{8CDA87AE-A9A2-42BD-9253-9AFC5C1765FB}" srcId="{7B148B5C-8887-4AB3-BC3C-C87467F691DF}" destId="{E45DD408-40B7-414D-833E-7D4318FF37C6}" srcOrd="1" destOrd="0" parTransId="{D2F70AD8-9C1C-4D76-A830-7EEEEE368F55}" sibTransId="{D3FD4AF8-9461-4F86-9803-50E6488E3EB5}"/>
    <dgm:cxn modelId="{FD0933CE-48BF-4048-BA1D-212A6DFC0791}" type="presOf" srcId="{0350F33F-BE4B-45E6-803E-883B637CC342}" destId="{67121717-CFA7-46AF-A164-096CDCE023FB}" srcOrd="0" destOrd="3" presId="urn:microsoft.com/office/officeart/2005/8/layout/StepDownProcess"/>
    <dgm:cxn modelId="{D52400ED-ABD9-40D3-A4A1-4389BE462F73}" srcId="{D2181C53-48AC-48C7-9C48-8E43F709D0F8}" destId="{2F74970E-34A6-4356-859E-FD156C17862F}" srcOrd="1" destOrd="0" parTransId="{7C061E28-6266-4DD4-8D07-62F9C94E1BEB}" sibTransId="{B7A80F3F-6CAE-4925-AFA8-989C88887346}"/>
    <dgm:cxn modelId="{88064D86-96FA-4464-B52B-B2CF44DC7EA7}" type="presOf" srcId="{E388E817-37B3-41CC-888B-D34DE9692D92}" destId="{2BDD2DF2-1D16-4A56-A12E-13C9CAB321B2}" srcOrd="0" destOrd="0" presId="urn:microsoft.com/office/officeart/2005/8/layout/StepDownProcess"/>
    <dgm:cxn modelId="{57B7A50E-D0E5-43E2-8580-D9E02562D42E}" type="presOf" srcId="{2F74970E-34A6-4356-859E-FD156C17862F}" destId="{E32E38BD-79FC-435C-8CF7-28CECEB026E3}" srcOrd="0" destOrd="1" presId="urn:microsoft.com/office/officeart/2005/8/layout/StepDownProcess"/>
    <dgm:cxn modelId="{31C6018B-1D11-4C7A-9DDB-2B5C6BC2BFA4}" srcId="{8E429707-883E-4B88-A6F7-E7CF64B45FA0}" destId="{F024D199-2912-4B61-807D-45EA6532C44B}" srcOrd="1" destOrd="0" parTransId="{14AF1470-77C1-44F0-8FFA-E0A19CD58557}" sibTransId="{C8BF4048-49AC-46A6-AC2F-3A88D98B6D18}"/>
    <dgm:cxn modelId="{FF079FDB-1540-4FA4-A39D-649847CFE264}" type="presOf" srcId="{1388A4C2-C0D6-4A09-9F33-BED2163C2DBA}" destId="{67121717-CFA7-46AF-A164-096CDCE023FB}" srcOrd="0" destOrd="2" presId="urn:microsoft.com/office/officeart/2005/8/layout/StepDownProcess"/>
    <dgm:cxn modelId="{5ABCEF5A-18BD-4B34-BF0B-9AD725BACFAC}" type="presParOf" srcId="{4F4E5C8C-AA68-49E9-A6B9-260C3B5798EF}" destId="{709375F8-CDF6-4521-B7CD-07DE5EF7EB1F}" srcOrd="0" destOrd="0" presId="urn:microsoft.com/office/officeart/2005/8/layout/StepDownProcess"/>
    <dgm:cxn modelId="{FD859442-B7EA-4688-9B78-2E1D41A16B16}" type="presParOf" srcId="{709375F8-CDF6-4521-B7CD-07DE5EF7EB1F}" destId="{1EFD3D44-279C-4CE1-92DC-BD4E3CA055D5}" srcOrd="0" destOrd="0" presId="urn:microsoft.com/office/officeart/2005/8/layout/StepDownProcess"/>
    <dgm:cxn modelId="{661EA536-3030-4C73-8654-FEDA158C947E}" type="presParOf" srcId="{709375F8-CDF6-4521-B7CD-07DE5EF7EB1F}" destId="{B0FA1A3A-48AC-4551-BC4C-73BB8BAA6A47}" srcOrd="1" destOrd="0" presId="urn:microsoft.com/office/officeart/2005/8/layout/StepDownProcess"/>
    <dgm:cxn modelId="{6D882781-C412-44BB-B17E-53357CA341CF}" type="presParOf" srcId="{709375F8-CDF6-4521-B7CD-07DE5EF7EB1F}" destId="{E32E38BD-79FC-435C-8CF7-28CECEB026E3}" srcOrd="2" destOrd="0" presId="urn:microsoft.com/office/officeart/2005/8/layout/StepDownProcess"/>
    <dgm:cxn modelId="{C20F7A0F-D302-4D90-BE9E-2144EC12C583}" type="presParOf" srcId="{4F4E5C8C-AA68-49E9-A6B9-260C3B5798EF}" destId="{F27AB722-098A-48BB-B96D-A86C9FEE2460}" srcOrd="1" destOrd="0" presId="urn:microsoft.com/office/officeart/2005/8/layout/StepDownProcess"/>
    <dgm:cxn modelId="{58297C05-28DA-489D-937E-ADFB67BF40B8}" type="presParOf" srcId="{4F4E5C8C-AA68-49E9-A6B9-260C3B5798EF}" destId="{2CD2A1BA-F67E-481E-ADF0-A7C394A7C40D}" srcOrd="2" destOrd="0" presId="urn:microsoft.com/office/officeart/2005/8/layout/StepDownProcess"/>
    <dgm:cxn modelId="{8EE2FF7F-C88E-4905-B31E-71F68142D98E}" type="presParOf" srcId="{2CD2A1BA-F67E-481E-ADF0-A7C394A7C40D}" destId="{DE073DEB-DA20-4F67-8A58-2CF3FF431166}" srcOrd="0" destOrd="0" presId="urn:microsoft.com/office/officeart/2005/8/layout/StepDownProcess"/>
    <dgm:cxn modelId="{155B1C8F-B137-4E0A-83F3-BC5DBF7B96CA}" type="presParOf" srcId="{2CD2A1BA-F67E-481E-ADF0-A7C394A7C40D}" destId="{697146FE-479B-494D-8799-5B8C8EB69B92}" srcOrd="1" destOrd="0" presId="urn:microsoft.com/office/officeart/2005/8/layout/StepDownProcess"/>
    <dgm:cxn modelId="{F13B56AF-86BF-4129-BF47-04BDE50DE01B}" type="presParOf" srcId="{2CD2A1BA-F67E-481E-ADF0-A7C394A7C40D}" destId="{67121717-CFA7-46AF-A164-096CDCE023FB}" srcOrd="2" destOrd="0" presId="urn:microsoft.com/office/officeart/2005/8/layout/StepDownProcess"/>
    <dgm:cxn modelId="{ED7F8642-652E-402E-88BF-B2FC10488A68}" type="presParOf" srcId="{4F4E5C8C-AA68-49E9-A6B9-260C3B5798EF}" destId="{966E674B-4A4A-4B2A-90E6-8CBE0F8CFA39}" srcOrd="3" destOrd="0" presId="urn:microsoft.com/office/officeart/2005/8/layout/StepDownProcess"/>
    <dgm:cxn modelId="{ADC3DA9D-093A-4BB7-913D-3B8735AC4B73}" type="presParOf" srcId="{4F4E5C8C-AA68-49E9-A6B9-260C3B5798EF}" destId="{BD88273B-0F28-4668-A364-5F43F6321935}" srcOrd="4" destOrd="0" presId="urn:microsoft.com/office/officeart/2005/8/layout/StepDownProcess"/>
    <dgm:cxn modelId="{08C80CA9-296F-44AB-9406-097EEFBC0A23}" type="presParOf" srcId="{BD88273B-0F28-4668-A364-5F43F6321935}" destId="{74E84490-2697-46E1-9EED-364649E5F5CC}" srcOrd="0" destOrd="0" presId="urn:microsoft.com/office/officeart/2005/8/layout/StepDownProcess"/>
    <dgm:cxn modelId="{8BD5601F-6633-4001-A335-07D463278F04}" type="presParOf" srcId="{BD88273B-0F28-4668-A364-5F43F6321935}" destId="{C8A62697-B435-4A22-B88F-A2AE4E0D694F}" srcOrd="1" destOrd="0" presId="urn:microsoft.com/office/officeart/2005/8/layout/StepDownProcess"/>
    <dgm:cxn modelId="{20C9D584-C2E7-4178-A21E-C3912573E06F}" type="presParOf" srcId="{BD88273B-0F28-4668-A364-5F43F6321935}" destId="{2BDD2DF2-1D16-4A56-A12E-13C9CAB321B2}" srcOrd="2" destOrd="0" presId="urn:microsoft.com/office/officeart/2005/8/layout/StepDownProcess"/>
    <dgm:cxn modelId="{A755D0D0-477B-4380-81ED-68A98E6608D9}" type="presParOf" srcId="{4F4E5C8C-AA68-49E9-A6B9-260C3B5798EF}" destId="{6523A854-D12D-4572-A10E-5980C5AE46C5}" srcOrd="5" destOrd="0" presId="urn:microsoft.com/office/officeart/2005/8/layout/StepDownProcess"/>
    <dgm:cxn modelId="{5AC42AFA-5293-433F-BFD9-7E2A487A639B}" type="presParOf" srcId="{4F4E5C8C-AA68-49E9-A6B9-260C3B5798EF}" destId="{684C2435-50A8-4F57-A275-678F130C0E1A}" srcOrd="6" destOrd="0" presId="urn:microsoft.com/office/officeart/2005/8/layout/StepDownProcess"/>
    <dgm:cxn modelId="{987686BD-08D8-4889-8993-F215CF9FFAD7}" type="presParOf" srcId="{684C2435-50A8-4F57-A275-678F130C0E1A}" destId="{F14694E6-AF1A-43EF-A57A-B856A2E34488}" srcOrd="0" destOrd="0" presId="urn:microsoft.com/office/officeart/2005/8/layout/StepDownProcess"/>
    <dgm:cxn modelId="{C78C9009-C8A2-4A01-B977-0413A85FF7A3}" type="presParOf" srcId="{684C2435-50A8-4F57-A275-678F130C0E1A}" destId="{D8FFBD2D-4FBA-4CDC-9210-04407E6A97E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4AA18-CD00-4E22-B746-980B325ABF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A3320A-FE9B-4A70-952B-B01BBF5468DE}">
      <dgm:prSet phldrT="[Text]" custT="1"/>
      <dgm:spPr/>
      <dgm:t>
        <a:bodyPr/>
        <a:lstStyle/>
        <a:p>
          <a:pPr algn="ctr"/>
          <a:r>
            <a:rPr lang="en-US" sz="2800" dirty="0" smtClean="0"/>
            <a:t>Understand the State Model Evaluation System</a:t>
          </a:r>
          <a:endParaRPr lang="en-US" sz="2800" dirty="0"/>
        </a:p>
      </dgm:t>
    </dgm:pt>
    <dgm:pt modelId="{F5A0D858-DD3A-467A-8330-241660EFFEA8}" type="parTrans" cxnId="{B5EC07F4-5333-4865-BE99-FE457EFF6D4D}">
      <dgm:prSet/>
      <dgm:spPr/>
      <dgm:t>
        <a:bodyPr/>
        <a:lstStyle/>
        <a:p>
          <a:endParaRPr lang="en-US"/>
        </a:p>
      </dgm:t>
    </dgm:pt>
    <dgm:pt modelId="{73D96509-6F0A-4112-AD9B-383495E8AB4D}" type="sibTrans" cxnId="{B5EC07F4-5333-4865-BE99-FE457EFF6D4D}">
      <dgm:prSet/>
      <dgm:spPr/>
      <dgm:t>
        <a:bodyPr/>
        <a:lstStyle/>
        <a:p>
          <a:endParaRPr lang="en-US"/>
        </a:p>
      </dgm:t>
    </dgm:pt>
    <dgm:pt modelId="{3EE0278B-E4C6-4EB0-9073-0A90B59614AC}">
      <dgm:prSet phldrT="[Text]" custT="1"/>
      <dgm:spPr/>
      <dgm:t>
        <a:bodyPr/>
        <a:lstStyle/>
        <a:p>
          <a:pPr algn="ctr"/>
          <a:r>
            <a:rPr lang="en-US" sz="2800" dirty="0" smtClean="0"/>
            <a:t>Understand the Standard, Elements and Professional Practices</a:t>
          </a:r>
          <a:endParaRPr lang="en-US" sz="2800" dirty="0"/>
        </a:p>
      </dgm:t>
    </dgm:pt>
    <dgm:pt modelId="{E3D77DDD-AD98-4176-B191-79423A179D8A}" type="parTrans" cxnId="{A18ABC2A-6C1C-4128-B411-6B24A148E02E}">
      <dgm:prSet/>
      <dgm:spPr/>
      <dgm:t>
        <a:bodyPr/>
        <a:lstStyle/>
        <a:p>
          <a:endParaRPr lang="en-US"/>
        </a:p>
      </dgm:t>
    </dgm:pt>
    <dgm:pt modelId="{CB79979A-D6E9-4191-BDE3-188931609540}" type="sibTrans" cxnId="{A18ABC2A-6C1C-4128-B411-6B24A148E02E}">
      <dgm:prSet/>
      <dgm:spPr/>
      <dgm:t>
        <a:bodyPr/>
        <a:lstStyle/>
        <a:p>
          <a:endParaRPr lang="en-US"/>
        </a:p>
      </dgm:t>
    </dgm:pt>
    <dgm:pt modelId="{AC82DA26-73F6-4754-8547-F7B8FF9B05BA}">
      <dgm:prSet phldrT="[Text]" custT="1"/>
      <dgm:spPr/>
      <dgm:t>
        <a:bodyPr/>
        <a:lstStyle/>
        <a:p>
          <a:pPr algn="ctr"/>
          <a:r>
            <a:rPr lang="en-US" sz="2800" dirty="0" smtClean="0"/>
            <a:t>Apply and Assess Learning</a:t>
          </a:r>
          <a:endParaRPr lang="en-US" sz="2800" dirty="0"/>
        </a:p>
      </dgm:t>
    </dgm:pt>
    <dgm:pt modelId="{F96CD185-89C6-4867-BC3B-3FDCDAD8D449}" type="parTrans" cxnId="{FA0A2145-3921-43DE-A51D-03CB50B3495E}">
      <dgm:prSet/>
      <dgm:spPr/>
      <dgm:t>
        <a:bodyPr/>
        <a:lstStyle/>
        <a:p>
          <a:endParaRPr lang="en-US"/>
        </a:p>
      </dgm:t>
    </dgm:pt>
    <dgm:pt modelId="{05A75942-57A7-4F0D-BA11-4C2ABEDF29A6}" type="sibTrans" cxnId="{FA0A2145-3921-43DE-A51D-03CB50B3495E}">
      <dgm:prSet/>
      <dgm:spPr/>
      <dgm:t>
        <a:bodyPr/>
        <a:lstStyle/>
        <a:p>
          <a:endParaRPr lang="en-US"/>
        </a:p>
      </dgm:t>
    </dgm:pt>
    <dgm:pt modelId="{71345744-9006-4C8D-8406-43F23560ED7D}">
      <dgm:prSet custT="1"/>
      <dgm:spPr/>
      <dgm:t>
        <a:bodyPr/>
        <a:lstStyle/>
        <a:p>
          <a:r>
            <a:rPr lang="en-US" sz="1400" dirty="0" smtClean="0"/>
            <a:t>Purposes and Critical Effects of S.B. 10-191</a:t>
          </a:r>
          <a:endParaRPr lang="en-US" sz="1400" dirty="0"/>
        </a:p>
      </dgm:t>
    </dgm:pt>
    <dgm:pt modelId="{3BA49E65-5A0B-4C8A-8C9A-219A8A9FD1F8}" type="parTrans" cxnId="{80BCCC7C-534B-4A6A-8D6F-14EEC770443D}">
      <dgm:prSet/>
      <dgm:spPr/>
      <dgm:t>
        <a:bodyPr/>
        <a:lstStyle/>
        <a:p>
          <a:endParaRPr lang="en-US"/>
        </a:p>
      </dgm:t>
    </dgm:pt>
    <dgm:pt modelId="{2EEB103D-B976-4BA4-8A60-6001F99E7702}" type="sibTrans" cxnId="{80BCCC7C-534B-4A6A-8D6F-14EEC770443D}">
      <dgm:prSet/>
      <dgm:spPr/>
      <dgm:t>
        <a:bodyPr/>
        <a:lstStyle/>
        <a:p>
          <a:endParaRPr lang="en-US"/>
        </a:p>
      </dgm:t>
    </dgm:pt>
    <dgm:pt modelId="{D1B3F187-4CDE-41C1-925B-4372229A422E}">
      <dgm:prSet custT="1"/>
      <dgm:spPr/>
      <dgm:t>
        <a:bodyPr/>
        <a:lstStyle/>
        <a:p>
          <a:r>
            <a:rPr lang="en-US" sz="1400" dirty="0" smtClean="0"/>
            <a:t>Principals of Implementation</a:t>
          </a:r>
          <a:endParaRPr lang="en-US" sz="1400" dirty="0"/>
        </a:p>
      </dgm:t>
    </dgm:pt>
    <dgm:pt modelId="{16C1AC49-D740-49AE-B7D9-B896D9EC63EF}" type="parTrans" cxnId="{A3029BBC-F829-447D-A9B9-D0697BEF1F26}">
      <dgm:prSet/>
      <dgm:spPr/>
      <dgm:t>
        <a:bodyPr/>
        <a:lstStyle/>
        <a:p>
          <a:endParaRPr lang="en-US"/>
        </a:p>
      </dgm:t>
    </dgm:pt>
    <dgm:pt modelId="{FA1747FA-ADFD-4917-96D6-59F710F31521}" type="sibTrans" cxnId="{A3029BBC-F829-447D-A9B9-D0697BEF1F26}">
      <dgm:prSet/>
      <dgm:spPr/>
      <dgm:t>
        <a:bodyPr/>
        <a:lstStyle/>
        <a:p>
          <a:endParaRPr lang="en-US"/>
        </a:p>
      </dgm:t>
    </dgm:pt>
    <dgm:pt modelId="{D93630D6-B4E5-44C2-B161-EC31CCE1CA26}">
      <dgm:prSet custT="1"/>
      <dgm:spPr/>
      <dgm:t>
        <a:bodyPr/>
        <a:lstStyle/>
        <a:p>
          <a:r>
            <a:rPr lang="en-US" sz="1400" dirty="0" smtClean="0"/>
            <a:t>Evaluation Process</a:t>
          </a:r>
          <a:endParaRPr lang="en-US" sz="1400" dirty="0"/>
        </a:p>
      </dgm:t>
    </dgm:pt>
    <dgm:pt modelId="{DF2BAB67-449A-4501-AA97-384950091574}" type="parTrans" cxnId="{C60B2F25-74D6-4ADA-9E96-8D50D5B4C815}">
      <dgm:prSet/>
      <dgm:spPr/>
      <dgm:t>
        <a:bodyPr/>
        <a:lstStyle/>
        <a:p>
          <a:endParaRPr lang="en-US"/>
        </a:p>
      </dgm:t>
    </dgm:pt>
    <dgm:pt modelId="{2F6A2E39-7DA9-4CC5-9EF6-D189C6402E2F}" type="sibTrans" cxnId="{C60B2F25-74D6-4ADA-9E96-8D50D5B4C815}">
      <dgm:prSet/>
      <dgm:spPr/>
      <dgm:t>
        <a:bodyPr/>
        <a:lstStyle/>
        <a:p>
          <a:endParaRPr lang="en-US"/>
        </a:p>
      </dgm:t>
    </dgm:pt>
    <dgm:pt modelId="{3309CD93-B172-4FB1-939A-598A1345BC26}">
      <dgm:prSet custT="1"/>
      <dgm:spPr/>
      <dgm:t>
        <a:bodyPr/>
        <a:lstStyle/>
        <a:p>
          <a:r>
            <a:rPr lang="en-US" sz="1400" dirty="0" smtClean="0"/>
            <a:t>Structure and Components of the Rubric</a:t>
          </a:r>
          <a:endParaRPr lang="en-US" sz="1400" dirty="0"/>
        </a:p>
      </dgm:t>
    </dgm:pt>
    <dgm:pt modelId="{390624ED-5261-4998-8D26-1B3FB80BF2C9}" type="parTrans" cxnId="{30EDF59E-03B3-4E59-B356-ED4AEA646758}">
      <dgm:prSet/>
      <dgm:spPr/>
      <dgm:t>
        <a:bodyPr/>
        <a:lstStyle/>
        <a:p>
          <a:endParaRPr lang="en-US"/>
        </a:p>
      </dgm:t>
    </dgm:pt>
    <dgm:pt modelId="{3ED575E1-E5A7-4250-85CD-5FA54DE09940}" type="sibTrans" cxnId="{30EDF59E-03B3-4E59-B356-ED4AEA646758}">
      <dgm:prSet/>
      <dgm:spPr/>
      <dgm:t>
        <a:bodyPr/>
        <a:lstStyle/>
        <a:p>
          <a:endParaRPr lang="en-US"/>
        </a:p>
      </dgm:t>
    </dgm:pt>
    <dgm:pt modelId="{DF5E2269-1277-4C7F-8315-4A67AE23BFF1}">
      <dgm:prSet custT="1"/>
      <dgm:spPr/>
      <dgm:t>
        <a:bodyPr/>
        <a:lstStyle/>
        <a:p>
          <a:r>
            <a:rPr lang="en-US" sz="1400" dirty="0" smtClean="0"/>
            <a:t>How to Score the Rubric</a:t>
          </a:r>
          <a:endParaRPr lang="en-US" sz="1400" dirty="0"/>
        </a:p>
      </dgm:t>
    </dgm:pt>
    <dgm:pt modelId="{5391D3DC-BC5D-40BD-84C5-54E271CA3E7C}" type="parTrans" cxnId="{5F12997C-2E87-41D9-BFEC-C978695BF82E}">
      <dgm:prSet/>
      <dgm:spPr/>
      <dgm:t>
        <a:bodyPr/>
        <a:lstStyle/>
        <a:p>
          <a:endParaRPr lang="en-US"/>
        </a:p>
      </dgm:t>
    </dgm:pt>
    <dgm:pt modelId="{B67DCFE2-DEE3-44B6-BEA4-E6173BD56F3C}" type="sibTrans" cxnId="{5F12997C-2E87-41D9-BFEC-C978695BF82E}">
      <dgm:prSet/>
      <dgm:spPr/>
      <dgm:t>
        <a:bodyPr/>
        <a:lstStyle/>
        <a:p>
          <a:endParaRPr lang="en-US"/>
        </a:p>
      </dgm:t>
    </dgm:pt>
    <dgm:pt modelId="{F968E385-D544-4B2F-8077-3948F035F41B}">
      <dgm:prSet custT="1"/>
      <dgm:spPr/>
      <dgm:t>
        <a:bodyPr/>
        <a:lstStyle/>
        <a:p>
          <a:r>
            <a:rPr lang="en-US" sz="1400" dirty="0" smtClean="0"/>
            <a:t>Gallery Walk</a:t>
          </a:r>
          <a:endParaRPr lang="en-US" sz="1400" dirty="0"/>
        </a:p>
      </dgm:t>
    </dgm:pt>
    <dgm:pt modelId="{C42A3B23-5968-45AE-803F-6DA8F32B5EE0}" type="parTrans" cxnId="{0B9CA5FC-A082-4C62-B35E-3DC328C2521D}">
      <dgm:prSet/>
      <dgm:spPr/>
      <dgm:t>
        <a:bodyPr/>
        <a:lstStyle/>
        <a:p>
          <a:endParaRPr lang="en-US"/>
        </a:p>
      </dgm:t>
    </dgm:pt>
    <dgm:pt modelId="{EDA1C698-21B6-401F-8D87-3BED717B727C}" type="sibTrans" cxnId="{0B9CA5FC-A082-4C62-B35E-3DC328C2521D}">
      <dgm:prSet/>
      <dgm:spPr/>
      <dgm:t>
        <a:bodyPr/>
        <a:lstStyle/>
        <a:p>
          <a:endParaRPr lang="en-US"/>
        </a:p>
      </dgm:t>
    </dgm:pt>
    <dgm:pt modelId="{6FAA3F70-EBE7-4A51-8AE0-86C6BAD449D4}">
      <dgm:prSet custT="1"/>
      <dgm:spPr/>
      <dgm:t>
        <a:bodyPr/>
        <a:lstStyle/>
        <a:p>
          <a:r>
            <a:rPr lang="en-US" sz="1400" dirty="0" smtClean="0"/>
            <a:t>Interactive Handbook</a:t>
          </a:r>
          <a:endParaRPr lang="en-US" sz="1400" dirty="0"/>
        </a:p>
      </dgm:t>
    </dgm:pt>
    <dgm:pt modelId="{7FCD2136-578B-438C-A12C-9E4EB370F3E3}" type="parTrans" cxnId="{800315C1-5421-4622-8736-8F12B34368F5}">
      <dgm:prSet/>
      <dgm:spPr/>
      <dgm:t>
        <a:bodyPr/>
        <a:lstStyle/>
        <a:p>
          <a:endParaRPr lang="en-US"/>
        </a:p>
      </dgm:t>
    </dgm:pt>
    <dgm:pt modelId="{3EBD1ABB-1F49-44AE-84C6-37511DF786E5}" type="sibTrans" cxnId="{800315C1-5421-4622-8736-8F12B34368F5}">
      <dgm:prSet/>
      <dgm:spPr/>
      <dgm:t>
        <a:bodyPr/>
        <a:lstStyle/>
        <a:p>
          <a:endParaRPr lang="en-US"/>
        </a:p>
      </dgm:t>
    </dgm:pt>
    <dgm:pt modelId="{CB013DB7-6C50-4BB2-BA6E-751793FD9AEF}">
      <dgm:prSet custT="1"/>
      <dgm:spPr/>
      <dgm:t>
        <a:bodyPr/>
        <a:lstStyle/>
        <a:p>
          <a:r>
            <a:rPr lang="en-US" sz="1400" dirty="0" smtClean="0"/>
            <a:t>Elevate Colorado</a:t>
          </a:r>
          <a:endParaRPr lang="en-US" sz="1400" dirty="0"/>
        </a:p>
      </dgm:t>
    </dgm:pt>
    <dgm:pt modelId="{7E1F70ED-4A6D-4A5A-B785-0879E1B43FC5}" type="parTrans" cxnId="{23A53360-5F46-46AC-9ADD-C029731B6A8B}">
      <dgm:prSet/>
      <dgm:spPr/>
      <dgm:t>
        <a:bodyPr/>
        <a:lstStyle/>
        <a:p>
          <a:endParaRPr lang="en-US"/>
        </a:p>
      </dgm:t>
    </dgm:pt>
    <dgm:pt modelId="{2A9CF0B4-4C63-43AF-8F72-2067B26FB6E5}" type="sibTrans" cxnId="{23A53360-5F46-46AC-9ADD-C029731B6A8B}">
      <dgm:prSet/>
      <dgm:spPr/>
      <dgm:t>
        <a:bodyPr/>
        <a:lstStyle/>
        <a:p>
          <a:endParaRPr lang="en-US"/>
        </a:p>
      </dgm:t>
    </dgm:pt>
    <dgm:pt modelId="{2394F26A-1450-47BF-8308-427F8F607478}">
      <dgm:prSet custT="1"/>
      <dgm:spPr/>
      <dgm:t>
        <a:bodyPr/>
        <a:lstStyle/>
        <a:p>
          <a:r>
            <a:rPr lang="en-US" sz="1400" dirty="0" smtClean="0"/>
            <a:t>Other</a:t>
          </a:r>
          <a:endParaRPr lang="en-US" sz="1400" dirty="0"/>
        </a:p>
      </dgm:t>
    </dgm:pt>
    <dgm:pt modelId="{54FBABAE-8B1F-448F-8C96-F47F993E7C8D}" type="parTrans" cxnId="{64B38522-10C7-40F4-8673-3B80FA3DC7EE}">
      <dgm:prSet/>
      <dgm:spPr/>
      <dgm:t>
        <a:bodyPr/>
        <a:lstStyle/>
        <a:p>
          <a:endParaRPr lang="en-US"/>
        </a:p>
      </dgm:t>
    </dgm:pt>
    <dgm:pt modelId="{20C1332D-8121-439C-8C62-FA72D76AC7A1}" type="sibTrans" cxnId="{64B38522-10C7-40F4-8673-3B80FA3DC7EE}">
      <dgm:prSet/>
      <dgm:spPr/>
      <dgm:t>
        <a:bodyPr/>
        <a:lstStyle/>
        <a:p>
          <a:endParaRPr lang="en-US"/>
        </a:p>
      </dgm:t>
    </dgm:pt>
    <dgm:pt modelId="{1EA9CBB2-3E28-4A89-A2AC-4DAAF529743B}" type="pres">
      <dgm:prSet presAssocID="{0A74AA18-CD00-4E22-B746-980B325ABF8E}" presName="linear" presStyleCnt="0">
        <dgm:presLayoutVars>
          <dgm:dir/>
          <dgm:animLvl val="lvl"/>
          <dgm:resizeHandles val="exact"/>
        </dgm:presLayoutVars>
      </dgm:prSet>
      <dgm:spPr/>
      <dgm:t>
        <a:bodyPr/>
        <a:lstStyle/>
        <a:p>
          <a:endParaRPr lang="en-US"/>
        </a:p>
      </dgm:t>
    </dgm:pt>
    <dgm:pt modelId="{FC6489D2-5F69-4D1C-B270-6FFF1F3D37BA}" type="pres">
      <dgm:prSet presAssocID="{D7A3320A-FE9B-4A70-952B-B01BBF5468DE}" presName="parentLin" presStyleCnt="0"/>
      <dgm:spPr/>
    </dgm:pt>
    <dgm:pt modelId="{FFE7D221-4F3F-42DF-B664-52D0A45A9A69}" type="pres">
      <dgm:prSet presAssocID="{D7A3320A-FE9B-4A70-952B-B01BBF5468DE}" presName="parentLeftMargin" presStyleLbl="node1" presStyleIdx="0" presStyleCnt="3"/>
      <dgm:spPr/>
      <dgm:t>
        <a:bodyPr/>
        <a:lstStyle/>
        <a:p>
          <a:endParaRPr lang="en-US"/>
        </a:p>
      </dgm:t>
    </dgm:pt>
    <dgm:pt modelId="{979AA206-FE08-48F8-9E81-A6519504BE84}" type="pres">
      <dgm:prSet presAssocID="{D7A3320A-FE9B-4A70-952B-B01BBF5468DE}" presName="parentText" presStyleLbl="node1" presStyleIdx="0" presStyleCnt="3" custScaleY="350602">
        <dgm:presLayoutVars>
          <dgm:chMax val="0"/>
          <dgm:bulletEnabled val="1"/>
        </dgm:presLayoutVars>
      </dgm:prSet>
      <dgm:spPr/>
      <dgm:t>
        <a:bodyPr/>
        <a:lstStyle/>
        <a:p>
          <a:endParaRPr lang="en-US"/>
        </a:p>
      </dgm:t>
    </dgm:pt>
    <dgm:pt modelId="{6F88E6C6-908A-4D4A-9000-129AE9339100}" type="pres">
      <dgm:prSet presAssocID="{D7A3320A-FE9B-4A70-952B-B01BBF5468DE}" presName="negativeSpace" presStyleCnt="0"/>
      <dgm:spPr/>
    </dgm:pt>
    <dgm:pt modelId="{B388EA0A-258A-49D4-A455-9654BD0A84AE}" type="pres">
      <dgm:prSet presAssocID="{D7A3320A-FE9B-4A70-952B-B01BBF5468DE}" presName="childText" presStyleLbl="conFgAcc1" presStyleIdx="0" presStyleCnt="3">
        <dgm:presLayoutVars>
          <dgm:bulletEnabled val="1"/>
        </dgm:presLayoutVars>
      </dgm:prSet>
      <dgm:spPr/>
      <dgm:t>
        <a:bodyPr/>
        <a:lstStyle/>
        <a:p>
          <a:endParaRPr lang="en-US"/>
        </a:p>
      </dgm:t>
    </dgm:pt>
    <dgm:pt modelId="{64AC3AAD-7240-4D4C-8C87-15E21A7BA4C9}" type="pres">
      <dgm:prSet presAssocID="{73D96509-6F0A-4112-AD9B-383495E8AB4D}" presName="spaceBetweenRectangles" presStyleCnt="0"/>
      <dgm:spPr/>
    </dgm:pt>
    <dgm:pt modelId="{532F45A1-D729-4DD4-A3ED-AA634BF752E5}" type="pres">
      <dgm:prSet presAssocID="{3EE0278B-E4C6-4EB0-9073-0A90B59614AC}" presName="parentLin" presStyleCnt="0"/>
      <dgm:spPr/>
    </dgm:pt>
    <dgm:pt modelId="{A61F00C5-93E8-4EAD-86F5-191D7021903A}" type="pres">
      <dgm:prSet presAssocID="{3EE0278B-E4C6-4EB0-9073-0A90B59614AC}" presName="parentLeftMargin" presStyleLbl="node1" presStyleIdx="0" presStyleCnt="3"/>
      <dgm:spPr/>
      <dgm:t>
        <a:bodyPr/>
        <a:lstStyle/>
        <a:p>
          <a:endParaRPr lang="en-US"/>
        </a:p>
      </dgm:t>
    </dgm:pt>
    <dgm:pt modelId="{BAF2B454-3849-44D5-9070-A1DCFA68695A}" type="pres">
      <dgm:prSet presAssocID="{3EE0278B-E4C6-4EB0-9073-0A90B59614AC}" presName="parentText" presStyleLbl="node1" presStyleIdx="1" presStyleCnt="3" custScaleY="479380">
        <dgm:presLayoutVars>
          <dgm:chMax val="0"/>
          <dgm:bulletEnabled val="1"/>
        </dgm:presLayoutVars>
      </dgm:prSet>
      <dgm:spPr/>
      <dgm:t>
        <a:bodyPr/>
        <a:lstStyle/>
        <a:p>
          <a:endParaRPr lang="en-US"/>
        </a:p>
      </dgm:t>
    </dgm:pt>
    <dgm:pt modelId="{0463163A-891F-4861-8CF2-ED4A9B5569D4}" type="pres">
      <dgm:prSet presAssocID="{3EE0278B-E4C6-4EB0-9073-0A90B59614AC}" presName="negativeSpace" presStyleCnt="0"/>
      <dgm:spPr/>
    </dgm:pt>
    <dgm:pt modelId="{01C6C56D-2274-46E6-9054-D8C403C30826}" type="pres">
      <dgm:prSet presAssocID="{3EE0278B-E4C6-4EB0-9073-0A90B59614AC}" presName="childText" presStyleLbl="conFgAcc1" presStyleIdx="1" presStyleCnt="3">
        <dgm:presLayoutVars>
          <dgm:bulletEnabled val="1"/>
        </dgm:presLayoutVars>
      </dgm:prSet>
      <dgm:spPr/>
      <dgm:t>
        <a:bodyPr/>
        <a:lstStyle/>
        <a:p>
          <a:endParaRPr lang="en-US"/>
        </a:p>
      </dgm:t>
    </dgm:pt>
    <dgm:pt modelId="{F949D158-35AE-4A34-B929-3FE7386D3575}" type="pres">
      <dgm:prSet presAssocID="{CB79979A-D6E9-4191-BDE3-188931609540}" presName="spaceBetweenRectangles" presStyleCnt="0"/>
      <dgm:spPr/>
    </dgm:pt>
    <dgm:pt modelId="{041AC1D3-9B41-4A6B-A67E-F579C58BC0E6}" type="pres">
      <dgm:prSet presAssocID="{AC82DA26-73F6-4754-8547-F7B8FF9B05BA}" presName="parentLin" presStyleCnt="0"/>
      <dgm:spPr/>
    </dgm:pt>
    <dgm:pt modelId="{1D305249-C0BB-4739-A20B-BDA8970A0E42}" type="pres">
      <dgm:prSet presAssocID="{AC82DA26-73F6-4754-8547-F7B8FF9B05BA}" presName="parentLeftMargin" presStyleLbl="node1" presStyleIdx="1" presStyleCnt="3"/>
      <dgm:spPr/>
      <dgm:t>
        <a:bodyPr/>
        <a:lstStyle/>
        <a:p>
          <a:endParaRPr lang="en-US"/>
        </a:p>
      </dgm:t>
    </dgm:pt>
    <dgm:pt modelId="{7E55CD3C-E0AC-43D9-ADDE-D5356CCED63E}" type="pres">
      <dgm:prSet presAssocID="{AC82DA26-73F6-4754-8547-F7B8FF9B05BA}" presName="parentText" presStyleLbl="node1" presStyleIdx="2" presStyleCnt="3" custScaleY="500607">
        <dgm:presLayoutVars>
          <dgm:chMax val="0"/>
          <dgm:bulletEnabled val="1"/>
        </dgm:presLayoutVars>
      </dgm:prSet>
      <dgm:spPr/>
      <dgm:t>
        <a:bodyPr/>
        <a:lstStyle/>
        <a:p>
          <a:endParaRPr lang="en-US"/>
        </a:p>
      </dgm:t>
    </dgm:pt>
    <dgm:pt modelId="{EEDB7AAC-F137-4A32-8BE7-97BF37E41B55}" type="pres">
      <dgm:prSet presAssocID="{AC82DA26-73F6-4754-8547-F7B8FF9B05BA}" presName="negativeSpace" presStyleCnt="0"/>
      <dgm:spPr/>
    </dgm:pt>
    <dgm:pt modelId="{7389F5DD-7ACC-4197-8DF3-B6B6B64648C5}" type="pres">
      <dgm:prSet presAssocID="{AC82DA26-73F6-4754-8547-F7B8FF9B05BA}" presName="childText" presStyleLbl="conFgAcc1" presStyleIdx="2" presStyleCnt="3">
        <dgm:presLayoutVars>
          <dgm:bulletEnabled val="1"/>
        </dgm:presLayoutVars>
      </dgm:prSet>
      <dgm:spPr/>
      <dgm:t>
        <a:bodyPr/>
        <a:lstStyle/>
        <a:p>
          <a:endParaRPr lang="en-US"/>
        </a:p>
      </dgm:t>
    </dgm:pt>
  </dgm:ptLst>
  <dgm:cxnLst>
    <dgm:cxn modelId="{AA730AE7-E82B-495C-BEC3-AC0E3DF61B34}" type="presOf" srcId="{D7A3320A-FE9B-4A70-952B-B01BBF5468DE}" destId="{FFE7D221-4F3F-42DF-B664-52D0A45A9A69}" srcOrd="0" destOrd="0" presId="urn:microsoft.com/office/officeart/2005/8/layout/list1"/>
    <dgm:cxn modelId="{0B9CA5FC-A082-4C62-B35E-3DC328C2521D}" srcId="{3EE0278B-E4C6-4EB0-9073-0A90B59614AC}" destId="{F968E385-D544-4B2F-8077-3948F035F41B}" srcOrd="0" destOrd="0" parTransId="{C42A3B23-5968-45AE-803F-6DA8F32B5EE0}" sibTransId="{EDA1C698-21B6-401F-8D87-3BED717B727C}"/>
    <dgm:cxn modelId="{800315C1-5421-4622-8736-8F12B34368F5}" srcId="{3EE0278B-E4C6-4EB0-9073-0A90B59614AC}" destId="{6FAA3F70-EBE7-4A51-8AE0-86C6BAD449D4}" srcOrd="1" destOrd="0" parTransId="{7FCD2136-578B-438C-A12C-9E4EB370F3E3}" sibTransId="{3EBD1ABB-1F49-44AE-84C6-37511DF786E5}"/>
    <dgm:cxn modelId="{BCBCD076-7D76-4966-9E1E-D65CBE1D4E96}" type="presOf" srcId="{CB013DB7-6C50-4BB2-BA6E-751793FD9AEF}" destId="{7389F5DD-7ACC-4197-8DF3-B6B6B64648C5}" srcOrd="0" destOrd="0" presId="urn:microsoft.com/office/officeart/2005/8/layout/list1"/>
    <dgm:cxn modelId="{C60B2F25-74D6-4ADA-9E96-8D50D5B4C815}" srcId="{D7A3320A-FE9B-4A70-952B-B01BBF5468DE}" destId="{D93630D6-B4E5-44C2-B161-EC31CCE1CA26}" srcOrd="2" destOrd="0" parTransId="{DF2BAB67-449A-4501-AA97-384950091574}" sibTransId="{2F6A2E39-7DA9-4CC5-9EF6-D189C6402E2F}"/>
    <dgm:cxn modelId="{CD44A546-3B13-467A-B413-EEF0532BB195}" type="presOf" srcId="{3EE0278B-E4C6-4EB0-9073-0A90B59614AC}" destId="{BAF2B454-3849-44D5-9070-A1DCFA68695A}" srcOrd="1" destOrd="0" presId="urn:microsoft.com/office/officeart/2005/8/layout/list1"/>
    <dgm:cxn modelId="{64B38522-10C7-40F4-8673-3B80FA3DC7EE}" srcId="{AC82DA26-73F6-4754-8547-F7B8FF9B05BA}" destId="{2394F26A-1450-47BF-8308-427F8F607478}" srcOrd="1" destOrd="0" parTransId="{54FBABAE-8B1F-448F-8C96-F47F993E7C8D}" sibTransId="{20C1332D-8121-439C-8C62-FA72D76AC7A1}"/>
    <dgm:cxn modelId="{187A60A9-10A2-410D-B4FA-8F1D736003F5}" type="presOf" srcId="{D1B3F187-4CDE-41C1-925B-4372229A422E}" destId="{B388EA0A-258A-49D4-A455-9654BD0A84AE}" srcOrd="0" destOrd="1" presId="urn:microsoft.com/office/officeart/2005/8/layout/list1"/>
    <dgm:cxn modelId="{0A77C1E4-5990-4AF2-B9EB-2376A2211902}" type="presOf" srcId="{F968E385-D544-4B2F-8077-3948F035F41B}" destId="{01C6C56D-2274-46E6-9054-D8C403C30826}" srcOrd="0" destOrd="0" presId="urn:microsoft.com/office/officeart/2005/8/layout/list1"/>
    <dgm:cxn modelId="{251D2C5A-845E-455E-81B9-04C242EC22CA}" type="presOf" srcId="{0A74AA18-CD00-4E22-B746-980B325ABF8E}" destId="{1EA9CBB2-3E28-4A89-A2AC-4DAAF529743B}" srcOrd="0" destOrd="0" presId="urn:microsoft.com/office/officeart/2005/8/layout/list1"/>
    <dgm:cxn modelId="{040F5C3D-A2E4-44DD-AF05-635FB662D1E6}" type="presOf" srcId="{71345744-9006-4C8D-8406-43F23560ED7D}" destId="{B388EA0A-258A-49D4-A455-9654BD0A84AE}" srcOrd="0" destOrd="0" presId="urn:microsoft.com/office/officeart/2005/8/layout/list1"/>
    <dgm:cxn modelId="{B5EC07F4-5333-4865-BE99-FE457EFF6D4D}" srcId="{0A74AA18-CD00-4E22-B746-980B325ABF8E}" destId="{D7A3320A-FE9B-4A70-952B-B01BBF5468DE}" srcOrd="0" destOrd="0" parTransId="{F5A0D858-DD3A-467A-8330-241660EFFEA8}" sibTransId="{73D96509-6F0A-4112-AD9B-383495E8AB4D}"/>
    <dgm:cxn modelId="{559AC93F-D1C1-42DB-A867-237AC239A480}" type="presOf" srcId="{6FAA3F70-EBE7-4A51-8AE0-86C6BAD449D4}" destId="{01C6C56D-2274-46E6-9054-D8C403C30826}" srcOrd="0" destOrd="1" presId="urn:microsoft.com/office/officeart/2005/8/layout/list1"/>
    <dgm:cxn modelId="{7F843EC1-4BF4-4388-8745-76E4AEF25AD0}" type="presOf" srcId="{3EE0278B-E4C6-4EB0-9073-0A90B59614AC}" destId="{A61F00C5-93E8-4EAD-86F5-191D7021903A}" srcOrd="0" destOrd="0" presId="urn:microsoft.com/office/officeart/2005/8/layout/list1"/>
    <dgm:cxn modelId="{C447AE4E-58BD-4ABD-8B99-FC6F2AB4BCC9}" type="presOf" srcId="{AC82DA26-73F6-4754-8547-F7B8FF9B05BA}" destId="{1D305249-C0BB-4739-A20B-BDA8970A0E42}" srcOrd="0" destOrd="0" presId="urn:microsoft.com/office/officeart/2005/8/layout/list1"/>
    <dgm:cxn modelId="{FA0A2145-3921-43DE-A51D-03CB50B3495E}" srcId="{0A74AA18-CD00-4E22-B746-980B325ABF8E}" destId="{AC82DA26-73F6-4754-8547-F7B8FF9B05BA}" srcOrd="2" destOrd="0" parTransId="{F96CD185-89C6-4867-BC3B-3FDCDAD8D449}" sibTransId="{05A75942-57A7-4F0D-BA11-4C2ABEDF29A6}"/>
    <dgm:cxn modelId="{6F73630B-DEC0-40E1-8E94-EFD5E7E04619}" type="presOf" srcId="{2394F26A-1450-47BF-8308-427F8F607478}" destId="{7389F5DD-7ACC-4197-8DF3-B6B6B64648C5}" srcOrd="0" destOrd="1" presId="urn:microsoft.com/office/officeart/2005/8/layout/list1"/>
    <dgm:cxn modelId="{A73BE8A2-BBA1-4589-8A96-49A45E1326BA}" type="presOf" srcId="{D93630D6-B4E5-44C2-B161-EC31CCE1CA26}" destId="{B388EA0A-258A-49D4-A455-9654BD0A84AE}" srcOrd="0" destOrd="2" presId="urn:microsoft.com/office/officeart/2005/8/layout/list1"/>
    <dgm:cxn modelId="{636642B6-76A9-496A-B74A-4378756647DC}" type="presOf" srcId="{3309CD93-B172-4FB1-939A-598A1345BC26}" destId="{B388EA0A-258A-49D4-A455-9654BD0A84AE}" srcOrd="0" destOrd="3" presId="urn:microsoft.com/office/officeart/2005/8/layout/list1"/>
    <dgm:cxn modelId="{A3029BBC-F829-447D-A9B9-D0697BEF1F26}" srcId="{D7A3320A-FE9B-4A70-952B-B01BBF5468DE}" destId="{D1B3F187-4CDE-41C1-925B-4372229A422E}" srcOrd="1" destOrd="0" parTransId="{16C1AC49-D740-49AE-B7D9-B896D9EC63EF}" sibTransId="{FA1747FA-ADFD-4917-96D6-59F710F31521}"/>
    <dgm:cxn modelId="{5F12997C-2E87-41D9-BFEC-C978695BF82E}" srcId="{D7A3320A-FE9B-4A70-952B-B01BBF5468DE}" destId="{DF5E2269-1277-4C7F-8315-4A67AE23BFF1}" srcOrd="4" destOrd="0" parTransId="{5391D3DC-BC5D-40BD-84C5-54E271CA3E7C}" sibTransId="{B67DCFE2-DEE3-44B6-BEA4-E6173BD56F3C}"/>
    <dgm:cxn modelId="{80BCCC7C-534B-4A6A-8D6F-14EEC770443D}" srcId="{D7A3320A-FE9B-4A70-952B-B01BBF5468DE}" destId="{71345744-9006-4C8D-8406-43F23560ED7D}" srcOrd="0" destOrd="0" parTransId="{3BA49E65-5A0B-4C8A-8C9A-219A8A9FD1F8}" sibTransId="{2EEB103D-B976-4BA4-8A60-6001F99E7702}"/>
    <dgm:cxn modelId="{23A53360-5F46-46AC-9ADD-C029731B6A8B}" srcId="{AC82DA26-73F6-4754-8547-F7B8FF9B05BA}" destId="{CB013DB7-6C50-4BB2-BA6E-751793FD9AEF}" srcOrd="0" destOrd="0" parTransId="{7E1F70ED-4A6D-4A5A-B785-0879E1B43FC5}" sibTransId="{2A9CF0B4-4C63-43AF-8F72-2067B26FB6E5}"/>
    <dgm:cxn modelId="{A18ABC2A-6C1C-4128-B411-6B24A148E02E}" srcId="{0A74AA18-CD00-4E22-B746-980B325ABF8E}" destId="{3EE0278B-E4C6-4EB0-9073-0A90B59614AC}" srcOrd="1" destOrd="0" parTransId="{E3D77DDD-AD98-4176-B191-79423A179D8A}" sibTransId="{CB79979A-D6E9-4191-BDE3-188931609540}"/>
    <dgm:cxn modelId="{0FBFD5B2-5B2B-4578-86AC-196A2084C5B2}" type="presOf" srcId="{DF5E2269-1277-4C7F-8315-4A67AE23BFF1}" destId="{B388EA0A-258A-49D4-A455-9654BD0A84AE}" srcOrd="0" destOrd="4" presId="urn:microsoft.com/office/officeart/2005/8/layout/list1"/>
    <dgm:cxn modelId="{30EDF59E-03B3-4E59-B356-ED4AEA646758}" srcId="{D7A3320A-FE9B-4A70-952B-B01BBF5468DE}" destId="{3309CD93-B172-4FB1-939A-598A1345BC26}" srcOrd="3" destOrd="0" parTransId="{390624ED-5261-4998-8D26-1B3FB80BF2C9}" sibTransId="{3ED575E1-E5A7-4250-85CD-5FA54DE09940}"/>
    <dgm:cxn modelId="{CF937196-7AEF-41F8-BE01-07654CC09E19}" type="presOf" srcId="{D7A3320A-FE9B-4A70-952B-B01BBF5468DE}" destId="{979AA206-FE08-48F8-9E81-A6519504BE84}" srcOrd="1" destOrd="0" presId="urn:microsoft.com/office/officeart/2005/8/layout/list1"/>
    <dgm:cxn modelId="{93218B9D-F3EC-4434-85A1-74B537ED83EF}" type="presOf" srcId="{AC82DA26-73F6-4754-8547-F7B8FF9B05BA}" destId="{7E55CD3C-E0AC-43D9-ADDE-D5356CCED63E}" srcOrd="1" destOrd="0" presId="urn:microsoft.com/office/officeart/2005/8/layout/list1"/>
    <dgm:cxn modelId="{18E2CE22-9592-4820-9083-8B8A5226D5CA}" type="presParOf" srcId="{1EA9CBB2-3E28-4A89-A2AC-4DAAF529743B}" destId="{FC6489D2-5F69-4D1C-B270-6FFF1F3D37BA}" srcOrd="0" destOrd="0" presId="urn:microsoft.com/office/officeart/2005/8/layout/list1"/>
    <dgm:cxn modelId="{E8C768C7-6EB7-443D-8A0F-9CB2C57C9A50}" type="presParOf" srcId="{FC6489D2-5F69-4D1C-B270-6FFF1F3D37BA}" destId="{FFE7D221-4F3F-42DF-B664-52D0A45A9A69}" srcOrd="0" destOrd="0" presId="urn:microsoft.com/office/officeart/2005/8/layout/list1"/>
    <dgm:cxn modelId="{F465BB1F-50F8-47B6-9903-CC1DA26D10FA}" type="presParOf" srcId="{FC6489D2-5F69-4D1C-B270-6FFF1F3D37BA}" destId="{979AA206-FE08-48F8-9E81-A6519504BE84}" srcOrd="1" destOrd="0" presId="urn:microsoft.com/office/officeart/2005/8/layout/list1"/>
    <dgm:cxn modelId="{599C08E5-70B4-4B33-971C-065B61FD5EB5}" type="presParOf" srcId="{1EA9CBB2-3E28-4A89-A2AC-4DAAF529743B}" destId="{6F88E6C6-908A-4D4A-9000-129AE9339100}" srcOrd="1" destOrd="0" presId="urn:microsoft.com/office/officeart/2005/8/layout/list1"/>
    <dgm:cxn modelId="{3C95C7B2-390A-4CF2-8808-4DA9584D0A5A}" type="presParOf" srcId="{1EA9CBB2-3E28-4A89-A2AC-4DAAF529743B}" destId="{B388EA0A-258A-49D4-A455-9654BD0A84AE}" srcOrd="2" destOrd="0" presId="urn:microsoft.com/office/officeart/2005/8/layout/list1"/>
    <dgm:cxn modelId="{4D4C2B30-D725-4A43-BD12-5AC1E0495410}" type="presParOf" srcId="{1EA9CBB2-3E28-4A89-A2AC-4DAAF529743B}" destId="{64AC3AAD-7240-4D4C-8C87-15E21A7BA4C9}" srcOrd="3" destOrd="0" presId="urn:microsoft.com/office/officeart/2005/8/layout/list1"/>
    <dgm:cxn modelId="{C6303BF9-63B3-42B5-B207-92AEC4DC32EF}" type="presParOf" srcId="{1EA9CBB2-3E28-4A89-A2AC-4DAAF529743B}" destId="{532F45A1-D729-4DD4-A3ED-AA634BF752E5}" srcOrd="4" destOrd="0" presId="urn:microsoft.com/office/officeart/2005/8/layout/list1"/>
    <dgm:cxn modelId="{5F9718DD-A554-443F-B6E8-40CA54C96A9C}" type="presParOf" srcId="{532F45A1-D729-4DD4-A3ED-AA634BF752E5}" destId="{A61F00C5-93E8-4EAD-86F5-191D7021903A}" srcOrd="0" destOrd="0" presId="urn:microsoft.com/office/officeart/2005/8/layout/list1"/>
    <dgm:cxn modelId="{710D79A3-F807-4488-9859-8B8899F9BC5F}" type="presParOf" srcId="{532F45A1-D729-4DD4-A3ED-AA634BF752E5}" destId="{BAF2B454-3849-44D5-9070-A1DCFA68695A}" srcOrd="1" destOrd="0" presId="urn:microsoft.com/office/officeart/2005/8/layout/list1"/>
    <dgm:cxn modelId="{B1CAC67B-A220-4D00-BA59-AA04D3E59E3E}" type="presParOf" srcId="{1EA9CBB2-3E28-4A89-A2AC-4DAAF529743B}" destId="{0463163A-891F-4861-8CF2-ED4A9B5569D4}" srcOrd="5" destOrd="0" presId="urn:microsoft.com/office/officeart/2005/8/layout/list1"/>
    <dgm:cxn modelId="{B8EE9A2A-B72E-416D-8A78-2C7D3A8E3D3A}" type="presParOf" srcId="{1EA9CBB2-3E28-4A89-A2AC-4DAAF529743B}" destId="{01C6C56D-2274-46E6-9054-D8C403C30826}" srcOrd="6" destOrd="0" presId="urn:microsoft.com/office/officeart/2005/8/layout/list1"/>
    <dgm:cxn modelId="{331E8F07-5594-48F2-AAD4-FD897FA281F2}" type="presParOf" srcId="{1EA9CBB2-3E28-4A89-A2AC-4DAAF529743B}" destId="{F949D158-35AE-4A34-B929-3FE7386D3575}" srcOrd="7" destOrd="0" presId="urn:microsoft.com/office/officeart/2005/8/layout/list1"/>
    <dgm:cxn modelId="{62E142BB-C927-4F1C-9AAE-803280DFE94B}" type="presParOf" srcId="{1EA9CBB2-3E28-4A89-A2AC-4DAAF529743B}" destId="{041AC1D3-9B41-4A6B-A67E-F579C58BC0E6}" srcOrd="8" destOrd="0" presId="urn:microsoft.com/office/officeart/2005/8/layout/list1"/>
    <dgm:cxn modelId="{C6E5C483-D760-4C12-986D-D6EECC6363A5}" type="presParOf" srcId="{041AC1D3-9B41-4A6B-A67E-F579C58BC0E6}" destId="{1D305249-C0BB-4739-A20B-BDA8970A0E42}" srcOrd="0" destOrd="0" presId="urn:microsoft.com/office/officeart/2005/8/layout/list1"/>
    <dgm:cxn modelId="{5A5446D0-E0ED-4551-BC44-A22F312DE429}" type="presParOf" srcId="{041AC1D3-9B41-4A6B-A67E-F579C58BC0E6}" destId="{7E55CD3C-E0AC-43D9-ADDE-D5356CCED63E}" srcOrd="1" destOrd="0" presId="urn:microsoft.com/office/officeart/2005/8/layout/list1"/>
    <dgm:cxn modelId="{CBA732F2-4E87-40BF-BD8B-7DDA635A5113}" type="presParOf" srcId="{1EA9CBB2-3E28-4A89-A2AC-4DAAF529743B}" destId="{EEDB7AAC-F137-4A32-8BE7-97BF37E41B55}" srcOrd="9" destOrd="0" presId="urn:microsoft.com/office/officeart/2005/8/layout/list1"/>
    <dgm:cxn modelId="{3C9D2A25-32E7-45D3-B6B3-0DBA83061015}" type="presParOf" srcId="{1EA9CBB2-3E28-4A89-A2AC-4DAAF529743B}" destId="{7389F5DD-7ACC-4197-8DF3-B6B6B64648C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6798D-F3E6-4138-83A8-84784E4EF5AA}"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132046B-A836-414B-BC17-97437DE87EB1}">
      <dgm:prSet phldrT="[Text]" custT="1"/>
      <dgm:spPr/>
      <dgm:t>
        <a:bodyPr/>
        <a:lstStyle/>
        <a:p>
          <a:r>
            <a:rPr lang="en-US" sz="2000" dirty="0" smtClean="0">
              <a:latin typeface="+mj-lt"/>
            </a:rPr>
            <a:t>Understanding the Colorado Academic Standards  </a:t>
          </a:r>
          <a:endParaRPr lang="en-US" sz="2000" dirty="0"/>
        </a:p>
      </dgm:t>
    </dgm:pt>
    <dgm:pt modelId="{DD3ADB39-EF54-4597-8CE8-CE8E930677FB}" type="parTrans" cxnId="{CB8CC2D2-024A-4FA7-9690-5B26B06266FD}">
      <dgm:prSet/>
      <dgm:spPr/>
      <dgm:t>
        <a:bodyPr/>
        <a:lstStyle/>
        <a:p>
          <a:endParaRPr lang="en-US"/>
        </a:p>
      </dgm:t>
    </dgm:pt>
    <dgm:pt modelId="{A6FABFB7-7472-47B0-83AA-9A9D17D41C8B}" type="sibTrans" cxnId="{CB8CC2D2-024A-4FA7-9690-5B26B06266FD}">
      <dgm:prSet/>
      <dgm:spPr/>
      <dgm:t>
        <a:bodyPr/>
        <a:lstStyle/>
        <a:p>
          <a:endParaRPr lang="en-US"/>
        </a:p>
      </dgm:t>
    </dgm:pt>
    <dgm:pt modelId="{360B42B5-9ABD-49C5-8D20-F0605D2DD2AB}">
      <dgm:prSet phldrT="[Text]" custT="1"/>
      <dgm:spPr/>
      <dgm:t>
        <a:bodyPr/>
        <a:lstStyle/>
        <a:p>
          <a:r>
            <a:rPr lang="en-US" sz="1600" dirty="0" smtClean="0">
              <a:latin typeface="+mj-lt"/>
            </a:rPr>
            <a:t>Selecting Learning Outcomes</a:t>
          </a:r>
          <a:endParaRPr lang="en-US" sz="1600" dirty="0"/>
        </a:p>
      </dgm:t>
    </dgm:pt>
    <dgm:pt modelId="{EF92AA3B-ACBD-48E0-8FE1-709449464449}" type="parTrans" cxnId="{06263C4E-73FA-43DC-994D-3BF3770BFF1D}">
      <dgm:prSet/>
      <dgm:spPr/>
      <dgm:t>
        <a:bodyPr/>
        <a:lstStyle/>
        <a:p>
          <a:endParaRPr lang="en-US"/>
        </a:p>
      </dgm:t>
    </dgm:pt>
    <dgm:pt modelId="{C5BB15BC-88E9-4BF4-8533-0A7A5B8DA91C}" type="sibTrans" cxnId="{06263C4E-73FA-43DC-994D-3BF3770BFF1D}">
      <dgm:prSet/>
      <dgm:spPr/>
      <dgm:t>
        <a:bodyPr/>
        <a:lstStyle/>
        <a:p>
          <a:endParaRPr lang="en-US"/>
        </a:p>
      </dgm:t>
    </dgm:pt>
    <dgm:pt modelId="{8047AF47-482A-4664-A2FA-5365C097D2AD}">
      <dgm:prSet phldrT="[Text]" custT="1"/>
      <dgm:spPr/>
      <dgm:t>
        <a:bodyPr/>
        <a:lstStyle/>
        <a:p>
          <a:r>
            <a:rPr lang="en-US" sz="1200" dirty="0" smtClean="0">
              <a:latin typeface="+mj-lt"/>
            </a:rPr>
            <a:t>Procuring or Developing Assessments Using Quality Criteria</a:t>
          </a:r>
          <a:endParaRPr lang="en-US" sz="1200" dirty="0"/>
        </a:p>
      </dgm:t>
    </dgm:pt>
    <dgm:pt modelId="{1F083136-0671-4D8B-AB08-829D3DDF4DC8}" type="parTrans" cxnId="{1FAD6F3C-697E-4205-AA7B-ACD67AC38850}">
      <dgm:prSet/>
      <dgm:spPr/>
      <dgm:t>
        <a:bodyPr/>
        <a:lstStyle/>
        <a:p>
          <a:endParaRPr lang="en-US"/>
        </a:p>
      </dgm:t>
    </dgm:pt>
    <dgm:pt modelId="{175AEC8C-2957-4A9E-BD62-2FA1BBAC3AA6}" type="sibTrans" cxnId="{1FAD6F3C-697E-4205-AA7B-ACD67AC38850}">
      <dgm:prSet/>
      <dgm:spPr/>
      <dgm:t>
        <a:bodyPr/>
        <a:lstStyle/>
        <a:p>
          <a:endParaRPr lang="en-US"/>
        </a:p>
      </dgm:t>
    </dgm:pt>
    <dgm:pt modelId="{2D021482-8950-48B0-A315-8EC87E92BA40}">
      <dgm:prSet phldrT="[Text]" custT="1"/>
      <dgm:spPr/>
      <dgm:t>
        <a:bodyPr/>
        <a:lstStyle/>
        <a:p>
          <a:r>
            <a:rPr lang="en-US" sz="2000" dirty="0" smtClean="0">
              <a:latin typeface="+mj-lt"/>
            </a:rPr>
            <a:t>Collecting Baseline Information </a:t>
          </a:r>
          <a:endParaRPr lang="en-US" sz="2000" dirty="0"/>
        </a:p>
      </dgm:t>
    </dgm:pt>
    <dgm:pt modelId="{BCBC8779-FB3F-4643-999A-164F12B58612}" type="parTrans" cxnId="{9C462CB2-43F6-4F5A-9183-A5F067703018}">
      <dgm:prSet/>
      <dgm:spPr/>
      <dgm:t>
        <a:bodyPr/>
        <a:lstStyle/>
        <a:p>
          <a:endParaRPr lang="en-US"/>
        </a:p>
      </dgm:t>
    </dgm:pt>
    <dgm:pt modelId="{D223817C-D15A-46A8-B0F6-50715585BA37}" type="sibTrans" cxnId="{9C462CB2-43F6-4F5A-9183-A5F067703018}">
      <dgm:prSet/>
      <dgm:spPr/>
      <dgm:t>
        <a:bodyPr/>
        <a:lstStyle/>
        <a:p>
          <a:endParaRPr lang="en-US"/>
        </a:p>
      </dgm:t>
    </dgm:pt>
    <dgm:pt modelId="{8E92DADE-C7FF-4942-B3D7-1FC60043EC95}">
      <dgm:prSet phldrT="[Text]"/>
      <dgm:spPr/>
      <dgm:t>
        <a:bodyPr/>
        <a:lstStyle/>
        <a:p>
          <a:r>
            <a:rPr lang="en-US" dirty="0" smtClean="0">
              <a:latin typeface="+mj-lt"/>
            </a:rPr>
            <a:t>Setting Student Learning Targets </a:t>
          </a:r>
          <a:endParaRPr lang="en-US" dirty="0"/>
        </a:p>
      </dgm:t>
    </dgm:pt>
    <dgm:pt modelId="{73F1C4F3-24D0-45D3-824A-EB5E9DFC7333}" type="parTrans" cxnId="{1EAFCFBB-1FC0-4DE8-B23F-4B06CD24BA11}">
      <dgm:prSet/>
      <dgm:spPr/>
      <dgm:t>
        <a:bodyPr/>
        <a:lstStyle/>
        <a:p>
          <a:endParaRPr lang="en-US"/>
        </a:p>
      </dgm:t>
    </dgm:pt>
    <dgm:pt modelId="{8B9A3FF1-4CC8-4DD2-B51B-62BB422597AA}" type="sibTrans" cxnId="{1EAFCFBB-1FC0-4DE8-B23F-4B06CD24BA11}">
      <dgm:prSet/>
      <dgm:spPr/>
      <dgm:t>
        <a:bodyPr/>
        <a:lstStyle/>
        <a:p>
          <a:endParaRPr lang="en-US"/>
        </a:p>
      </dgm:t>
    </dgm:pt>
    <dgm:pt modelId="{1F35A620-7752-4F5C-9DF4-B017CE8C3F95}">
      <dgm:prSet phldrT="[Text]"/>
      <dgm:spPr/>
      <dgm:t>
        <a:bodyPr/>
        <a:lstStyle/>
        <a:p>
          <a:r>
            <a:rPr lang="en-US" dirty="0" smtClean="0">
              <a:latin typeface="+mj-lt"/>
            </a:rPr>
            <a:t>Setting Appropriate Scales for Measurement  </a:t>
          </a:r>
          <a:endParaRPr lang="en-US" dirty="0"/>
        </a:p>
      </dgm:t>
    </dgm:pt>
    <dgm:pt modelId="{45F4D634-EE43-46A6-B136-EE901204680E}" type="parTrans" cxnId="{222E735C-562B-4952-9208-52AA70440EF4}">
      <dgm:prSet/>
      <dgm:spPr/>
      <dgm:t>
        <a:bodyPr/>
        <a:lstStyle/>
        <a:p>
          <a:endParaRPr lang="en-US"/>
        </a:p>
      </dgm:t>
    </dgm:pt>
    <dgm:pt modelId="{52EFB020-81FF-4503-96D1-D79D86E60048}" type="sibTrans" cxnId="{222E735C-562B-4952-9208-52AA70440EF4}">
      <dgm:prSet/>
      <dgm:spPr/>
      <dgm:t>
        <a:bodyPr/>
        <a:lstStyle/>
        <a:p>
          <a:endParaRPr lang="en-US"/>
        </a:p>
      </dgm:t>
    </dgm:pt>
    <dgm:pt modelId="{632DF29D-4E0E-44E3-8693-04A7B3847846}">
      <dgm:prSet phldrT="[Text]" custT="1"/>
      <dgm:spPr/>
      <dgm:t>
        <a:bodyPr/>
        <a:lstStyle/>
        <a:p>
          <a:r>
            <a:rPr lang="en-US" sz="2000" dirty="0" smtClean="0">
              <a:latin typeface="+mj-lt"/>
            </a:rPr>
            <a:t>Assessing Quality, Attainment Level and Rigor of Student Learning Targets and Scales  </a:t>
          </a:r>
          <a:endParaRPr lang="en-US" sz="2000" dirty="0"/>
        </a:p>
      </dgm:t>
    </dgm:pt>
    <dgm:pt modelId="{0EDF604D-9154-48D4-A164-442939067062}" type="parTrans" cxnId="{3BDC1A8A-6977-4369-A51B-C33DB23ED3BD}">
      <dgm:prSet/>
      <dgm:spPr/>
      <dgm:t>
        <a:bodyPr/>
        <a:lstStyle/>
        <a:p>
          <a:endParaRPr lang="en-US"/>
        </a:p>
      </dgm:t>
    </dgm:pt>
    <dgm:pt modelId="{F671C785-8B9D-4852-B956-66156E5C7CBA}" type="sibTrans" cxnId="{3BDC1A8A-6977-4369-A51B-C33DB23ED3BD}">
      <dgm:prSet/>
      <dgm:spPr/>
      <dgm:t>
        <a:bodyPr/>
        <a:lstStyle/>
        <a:p>
          <a:endParaRPr lang="en-US"/>
        </a:p>
      </dgm:t>
    </dgm:pt>
    <dgm:pt modelId="{06EE8FD0-5AF7-4199-B7C9-B1FF78EEEEF0}">
      <dgm:prSet custT="1"/>
      <dgm:spPr/>
      <dgm:t>
        <a:bodyPr/>
        <a:lstStyle/>
        <a:p>
          <a:r>
            <a:rPr lang="en-US" sz="2000" dirty="0" smtClean="0">
              <a:latin typeface="+mj-lt"/>
            </a:rPr>
            <a:t>Monitoring Student Learning (Formative Practice)</a:t>
          </a:r>
          <a:endParaRPr lang="en-US" sz="2000" dirty="0"/>
        </a:p>
      </dgm:t>
    </dgm:pt>
    <dgm:pt modelId="{24D6DC98-4D3C-42CA-B072-53F502E88482}" type="parTrans" cxnId="{C810051E-7377-44AA-8F06-F56B5827A0A7}">
      <dgm:prSet/>
      <dgm:spPr/>
      <dgm:t>
        <a:bodyPr/>
        <a:lstStyle/>
        <a:p>
          <a:endParaRPr lang="en-US"/>
        </a:p>
      </dgm:t>
    </dgm:pt>
    <dgm:pt modelId="{27BBE75D-813C-4B10-856D-435190804295}" type="sibTrans" cxnId="{C810051E-7377-44AA-8F06-F56B5827A0A7}">
      <dgm:prSet/>
      <dgm:spPr/>
      <dgm:t>
        <a:bodyPr/>
        <a:lstStyle/>
        <a:p>
          <a:endParaRPr lang="en-US"/>
        </a:p>
      </dgm:t>
    </dgm:pt>
    <dgm:pt modelId="{506A609D-A576-4230-9AB1-F13EE46078EC}">
      <dgm:prSet custT="1"/>
      <dgm:spPr/>
      <dgm:t>
        <a:bodyPr/>
        <a:lstStyle/>
        <a:p>
          <a:r>
            <a:rPr lang="en-US" sz="2000" dirty="0" smtClean="0">
              <a:latin typeface="+mj-lt"/>
            </a:rPr>
            <a:t>Determining Attainment of Student Learning Targets and Scales   </a:t>
          </a:r>
          <a:endParaRPr lang="en-US" sz="2000" dirty="0">
            <a:latin typeface="+mj-lt"/>
          </a:endParaRPr>
        </a:p>
      </dgm:t>
    </dgm:pt>
    <dgm:pt modelId="{BCE2317D-E5F3-4FD2-9378-70B01829ACF1}" type="parTrans" cxnId="{F52E78C7-9120-41DB-96D6-BC772C69FB66}">
      <dgm:prSet/>
      <dgm:spPr/>
      <dgm:t>
        <a:bodyPr/>
        <a:lstStyle/>
        <a:p>
          <a:endParaRPr lang="en-US"/>
        </a:p>
      </dgm:t>
    </dgm:pt>
    <dgm:pt modelId="{6F0A033D-DA56-4131-8FCC-2052B2EFCB50}" type="sibTrans" cxnId="{F52E78C7-9120-41DB-96D6-BC772C69FB66}">
      <dgm:prSet/>
      <dgm:spPr/>
      <dgm:t>
        <a:bodyPr/>
        <a:lstStyle/>
        <a:p>
          <a:endParaRPr lang="en-US"/>
        </a:p>
      </dgm:t>
    </dgm:pt>
    <dgm:pt modelId="{00928958-F827-40E3-8D9B-E9EE11E9CB9C}">
      <dgm:prSet custT="1"/>
      <dgm:spPr/>
      <dgm:t>
        <a:bodyPr/>
        <a:lstStyle/>
        <a:p>
          <a:r>
            <a:rPr lang="en-US" sz="2000" dirty="0" smtClean="0">
              <a:latin typeface="+mj-lt"/>
            </a:rPr>
            <a:t>Reflecting and Refining Student Learning Objective Process   </a:t>
          </a:r>
          <a:endParaRPr lang="en-US" sz="2000" dirty="0"/>
        </a:p>
      </dgm:t>
    </dgm:pt>
    <dgm:pt modelId="{141B0841-9EEB-4AB3-BF84-A8CF15ECCD82}" type="parTrans" cxnId="{C51B0038-B24C-46EA-81B7-E02203558BF2}">
      <dgm:prSet/>
      <dgm:spPr/>
      <dgm:t>
        <a:bodyPr/>
        <a:lstStyle/>
        <a:p>
          <a:endParaRPr lang="en-US"/>
        </a:p>
      </dgm:t>
    </dgm:pt>
    <dgm:pt modelId="{64618E86-F116-4DE6-B20C-BF4FCD81F9D0}" type="sibTrans" cxnId="{C51B0038-B24C-46EA-81B7-E02203558BF2}">
      <dgm:prSet/>
      <dgm:spPr/>
      <dgm:t>
        <a:bodyPr/>
        <a:lstStyle/>
        <a:p>
          <a:endParaRPr lang="en-US"/>
        </a:p>
      </dgm:t>
    </dgm:pt>
    <dgm:pt modelId="{015DB7E9-0A19-4E22-BF76-16B59DA7C6BF}" type="pres">
      <dgm:prSet presAssocID="{1116798D-F3E6-4138-83A8-84784E4EF5AA}" presName="Name0" presStyleCnt="0">
        <dgm:presLayoutVars>
          <dgm:dir/>
          <dgm:animLvl val="lvl"/>
          <dgm:resizeHandles val="exact"/>
        </dgm:presLayoutVars>
      </dgm:prSet>
      <dgm:spPr/>
      <dgm:t>
        <a:bodyPr/>
        <a:lstStyle/>
        <a:p>
          <a:endParaRPr lang="en-US"/>
        </a:p>
      </dgm:t>
    </dgm:pt>
    <dgm:pt modelId="{187249AB-192F-432A-B08F-61CAC604C5DA}" type="pres">
      <dgm:prSet presAssocID="{00928958-F827-40E3-8D9B-E9EE11E9CB9C}" presName="boxAndChildren" presStyleCnt="0"/>
      <dgm:spPr/>
    </dgm:pt>
    <dgm:pt modelId="{B7C37F67-246A-423B-821B-9308CE9D19EA}" type="pres">
      <dgm:prSet presAssocID="{00928958-F827-40E3-8D9B-E9EE11E9CB9C}" presName="parentTextBox" presStyleLbl="node1" presStyleIdx="0" presStyleCnt="6"/>
      <dgm:spPr/>
      <dgm:t>
        <a:bodyPr/>
        <a:lstStyle/>
        <a:p>
          <a:endParaRPr lang="en-US"/>
        </a:p>
      </dgm:t>
    </dgm:pt>
    <dgm:pt modelId="{FDEBB601-5B00-48D8-B201-E961F87ABEE1}" type="pres">
      <dgm:prSet presAssocID="{6F0A033D-DA56-4131-8FCC-2052B2EFCB50}" presName="sp" presStyleCnt="0"/>
      <dgm:spPr/>
    </dgm:pt>
    <dgm:pt modelId="{0E092FDC-256F-4BED-97FC-FFB03A6E8A46}" type="pres">
      <dgm:prSet presAssocID="{506A609D-A576-4230-9AB1-F13EE46078EC}" presName="arrowAndChildren" presStyleCnt="0"/>
      <dgm:spPr/>
    </dgm:pt>
    <dgm:pt modelId="{F4AF56B3-44E8-4293-808E-5BF987A17FD2}" type="pres">
      <dgm:prSet presAssocID="{506A609D-A576-4230-9AB1-F13EE46078EC}" presName="parentTextArrow" presStyleLbl="node1" presStyleIdx="1" presStyleCnt="6"/>
      <dgm:spPr/>
      <dgm:t>
        <a:bodyPr/>
        <a:lstStyle/>
        <a:p>
          <a:endParaRPr lang="en-US"/>
        </a:p>
      </dgm:t>
    </dgm:pt>
    <dgm:pt modelId="{4AADD83A-6C1A-4DF4-B4FA-DC12B7EA302C}" type="pres">
      <dgm:prSet presAssocID="{27BBE75D-813C-4B10-856D-435190804295}" presName="sp" presStyleCnt="0"/>
      <dgm:spPr/>
    </dgm:pt>
    <dgm:pt modelId="{6454452A-AB76-4C6D-99E1-4EAF30FB907A}" type="pres">
      <dgm:prSet presAssocID="{06EE8FD0-5AF7-4199-B7C9-B1FF78EEEEF0}" presName="arrowAndChildren" presStyleCnt="0"/>
      <dgm:spPr/>
    </dgm:pt>
    <dgm:pt modelId="{2995E3D7-138B-4281-A29F-02DC0BDADA7E}" type="pres">
      <dgm:prSet presAssocID="{06EE8FD0-5AF7-4199-B7C9-B1FF78EEEEF0}" presName="parentTextArrow" presStyleLbl="node1" presStyleIdx="2" presStyleCnt="6"/>
      <dgm:spPr/>
      <dgm:t>
        <a:bodyPr/>
        <a:lstStyle/>
        <a:p>
          <a:endParaRPr lang="en-US"/>
        </a:p>
      </dgm:t>
    </dgm:pt>
    <dgm:pt modelId="{E3ECE446-1F1D-40A4-B23E-D6E8E337A474}" type="pres">
      <dgm:prSet presAssocID="{F671C785-8B9D-4852-B956-66156E5C7CBA}" presName="sp" presStyleCnt="0"/>
      <dgm:spPr/>
    </dgm:pt>
    <dgm:pt modelId="{AA0DE31A-A07C-4F92-917D-054264E3A358}" type="pres">
      <dgm:prSet presAssocID="{632DF29D-4E0E-44E3-8693-04A7B3847846}" presName="arrowAndChildren" presStyleCnt="0"/>
      <dgm:spPr/>
    </dgm:pt>
    <dgm:pt modelId="{D447FB44-221E-40BB-9B3B-1A3C6682892D}" type="pres">
      <dgm:prSet presAssocID="{632DF29D-4E0E-44E3-8693-04A7B3847846}" presName="parentTextArrow" presStyleLbl="node1" presStyleIdx="3" presStyleCnt="6"/>
      <dgm:spPr/>
      <dgm:t>
        <a:bodyPr/>
        <a:lstStyle/>
        <a:p>
          <a:endParaRPr lang="en-US"/>
        </a:p>
      </dgm:t>
    </dgm:pt>
    <dgm:pt modelId="{93DC9CD7-62F9-49AB-B384-CE68477EE791}" type="pres">
      <dgm:prSet presAssocID="{D223817C-D15A-46A8-B0F6-50715585BA37}" presName="sp" presStyleCnt="0"/>
      <dgm:spPr/>
    </dgm:pt>
    <dgm:pt modelId="{85CBBA92-90EE-46E0-AB3B-A4A7063DDC2D}" type="pres">
      <dgm:prSet presAssocID="{2D021482-8950-48B0-A315-8EC87E92BA40}" presName="arrowAndChildren" presStyleCnt="0"/>
      <dgm:spPr/>
    </dgm:pt>
    <dgm:pt modelId="{6633AEDF-0B23-4411-9FB9-77E06BA14770}" type="pres">
      <dgm:prSet presAssocID="{2D021482-8950-48B0-A315-8EC87E92BA40}" presName="parentTextArrow" presStyleLbl="node1" presStyleIdx="3" presStyleCnt="6"/>
      <dgm:spPr/>
      <dgm:t>
        <a:bodyPr/>
        <a:lstStyle/>
        <a:p>
          <a:endParaRPr lang="en-US"/>
        </a:p>
      </dgm:t>
    </dgm:pt>
    <dgm:pt modelId="{2E4275A3-CC88-4105-9710-61025E7FC416}" type="pres">
      <dgm:prSet presAssocID="{2D021482-8950-48B0-A315-8EC87E92BA40}" presName="arrow" presStyleLbl="node1" presStyleIdx="4" presStyleCnt="6"/>
      <dgm:spPr/>
      <dgm:t>
        <a:bodyPr/>
        <a:lstStyle/>
        <a:p>
          <a:endParaRPr lang="en-US"/>
        </a:p>
      </dgm:t>
    </dgm:pt>
    <dgm:pt modelId="{D6D99EC8-634B-4C69-899C-5FD24F41A81F}" type="pres">
      <dgm:prSet presAssocID="{2D021482-8950-48B0-A315-8EC87E92BA40}" presName="descendantArrow" presStyleCnt="0"/>
      <dgm:spPr/>
    </dgm:pt>
    <dgm:pt modelId="{55217619-6819-4042-A5AC-981D9BBD3ADB}" type="pres">
      <dgm:prSet presAssocID="{8E92DADE-C7FF-4942-B3D7-1FC60043EC95}" presName="childTextArrow" presStyleLbl="fgAccFollowNode1" presStyleIdx="0" presStyleCnt="4">
        <dgm:presLayoutVars>
          <dgm:bulletEnabled val="1"/>
        </dgm:presLayoutVars>
      </dgm:prSet>
      <dgm:spPr/>
      <dgm:t>
        <a:bodyPr/>
        <a:lstStyle/>
        <a:p>
          <a:endParaRPr lang="en-US"/>
        </a:p>
      </dgm:t>
    </dgm:pt>
    <dgm:pt modelId="{0B4B23A7-EF6D-415F-9CF5-AF8A6A72FB00}" type="pres">
      <dgm:prSet presAssocID="{1F35A620-7752-4F5C-9DF4-B017CE8C3F95}" presName="childTextArrow" presStyleLbl="fgAccFollowNode1" presStyleIdx="1" presStyleCnt="4">
        <dgm:presLayoutVars>
          <dgm:bulletEnabled val="1"/>
        </dgm:presLayoutVars>
      </dgm:prSet>
      <dgm:spPr/>
      <dgm:t>
        <a:bodyPr/>
        <a:lstStyle/>
        <a:p>
          <a:endParaRPr lang="en-US"/>
        </a:p>
      </dgm:t>
    </dgm:pt>
    <dgm:pt modelId="{7B457050-320D-43E4-AC3D-9A7BA5522367}" type="pres">
      <dgm:prSet presAssocID="{A6FABFB7-7472-47B0-83AA-9A9D17D41C8B}" presName="sp" presStyleCnt="0"/>
      <dgm:spPr/>
    </dgm:pt>
    <dgm:pt modelId="{052938E4-C00F-4FD7-BCF8-D85E001BD01B}" type="pres">
      <dgm:prSet presAssocID="{1132046B-A836-414B-BC17-97437DE87EB1}" presName="arrowAndChildren" presStyleCnt="0"/>
      <dgm:spPr/>
    </dgm:pt>
    <dgm:pt modelId="{938A69AB-3E36-4229-BCF3-2031110662A3}" type="pres">
      <dgm:prSet presAssocID="{1132046B-A836-414B-BC17-97437DE87EB1}" presName="parentTextArrow" presStyleLbl="node1" presStyleIdx="4" presStyleCnt="6"/>
      <dgm:spPr/>
      <dgm:t>
        <a:bodyPr/>
        <a:lstStyle/>
        <a:p>
          <a:endParaRPr lang="en-US"/>
        </a:p>
      </dgm:t>
    </dgm:pt>
    <dgm:pt modelId="{F6B23D1A-2F3C-4F62-A940-A457145B4B5F}" type="pres">
      <dgm:prSet presAssocID="{1132046B-A836-414B-BC17-97437DE87EB1}" presName="arrow" presStyleLbl="node1" presStyleIdx="5" presStyleCnt="6"/>
      <dgm:spPr/>
      <dgm:t>
        <a:bodyPr/>
        <a:lstStyle/>
        <a:p>
          <a:endParaRPr lang="en-US"/>
        </a:p>
      </dgm:t>
    </dgm:pt>
    <dgm:pt modelId="{A85270B8-94D5-4423-9CA5-DB9A92DC4EA8}" type="pres">
      <dgm:prSet presAssocID="{1132046B-A836-414B-BC17-97437DE87EB1}" presName="descendantArrow" presStyleCnt="0"/>
      <dgm:spPr/>
    </dgm:pt>
    <dgm:pt modelId="{6ED2A1ED-0C94-4003-8ACF-6380A294A266}" type="pres">
      <dgm:prSet presAssocID="{360B42B5-9ABD-49C5-8D20-F0605D2DD2AB}" presName="childTextArrow" presStyleLbl="fgAccFollowNode1" presStyleIdx="2" presStyleCnt="4">
        <dgm:presLayoutVars>
          <dgm:bulletEnabled val="1"/>
        </dgm:presLayoutVars>
      </dgm:prSet>
      <dgm:spPr/>
      <dgm:t>
        <a:bodyPr/>
        <a:lstStyle/>
        <a:p>
          <a:endParaRPr lang="en-US"/>
        </a:p>
      </dgm:t>
    </dgm:pt>
    <dgm:pt modelId="{B08492C8-3173-4ED7-A66A-88CFD7729412}" type="pres">
      <dgm:prSet presAssocID="{8047AF47-482A-4664-A2FA-5365C097D2AD}" presName="childTextArrow" presStyleLbl="fgAccFollowNode1" presStyleIdx="3" presStyleCnt="4">
        <dgm:presLayoutVars>
          <dgm:bulletEnabled val="1"/>
        </dgm:presLayoutVars>
      </dgm:prSet>
      <dgm:spPr/>
      <dgm:t>
        <a:bodyPr/>
        <a:lstStyle/>
        <a:p>
          <a:endParaRPr lang="en-US"/>
        </a:p>
      </dgm:t>
    </dgm:pt>
  </dgm:ptLst>
  <dgm:cxnLst>
    <dgm:cxn modelId="{F717A20C-D25B-4FCA-9F63-2F8C7D522750}" type="presOf" srcId="{1116798D-F3E6-4138-83A8-84784E4EF5AA}" destId="{015DB7E9-0A19-4E22-BF76-16B59DA7C6BF}" srcOrd="0" destOrd="0" presId="urn:microsoft.com/office/officeart/2005/8/layout/process4"/>
    <dgm:cxn modelId="{ACB9D76D-D78A-4855-AC02-F6A6E3B46B7C}" type="presOf" srcId="{506A609D-A576-4230-9AB1-F13EE46078EC}" destId="{F4AF56B3-44E8-4293-808E-5BF987A17FD2}" srcOrd="0" destOrd="0" presId="urn:microsoft.com/office/officeart/2005/8/layout/process4"/>
    <dgm:cxn modelId="{3BDC1A8A-6977-4369-A51B-C33DB23ED3BD}" srcId="{1116798D-F3E6-4138-83A8-84784E4EF5AA}" destId="{632DF29D-4E0E-44E3-8693-04A7B3847846}" srcOrd="2" destOrd="0" parTransId="{0EDF604D-9154-48D4-A164-442939067062}" sibTransId="{F671C785-8B9D-4852-B956-66156E5C7CBA}"/>
    <dgm:cxn modelId="{CB8CC2D2-024A-4FA7-9690-5B26B06266FD}" srcId="{1116798D-F3E6-4138-83A8-84784E4EF5AA}" destId="{1132046B-A836-414B-BC17-97437DE87EB1}" srcOrd="0" destOrd="0" parTransId="{DD3ADB39-EF54-4597-8CE8-CE8E930677FB}" sibTransId="{A6FABFB7-7472-47B0-83AA-9A9D17D41C8B}"/>
    <dgm:cxn modelId="{027B4AFF-7F4D-4EE4-8458-75612C12CD1D}" type="presOf" srcId="{2D021482-8950-48B0-A315-8EC87E92BA40}" destId="{6633AEDF-0B23-4411-9FB9-77E06BA14770}" srcOrd="0" destOrd="0" presId="urn:microsoft.com/office/officeart/2005/8/layout/process4"/>
    <dgm:cxn modelId="{D0050FA2-08A1-494E-B8D5-E63C20CD819B}" type="presOf" srcId="{00928958-F827-40E3-8D9B-E9EE11E9CB9C}" destId="{B7C37F67-246A-423B-821B-9308CE9D19EA}" srcOrd="0" destOrd="0" presId="urn:microsoft.com/office/officeart/2005/8/layout/process4"/>
    <dgm:cxn modelId="{C810051E-7377-44AA-8F06-F56B5827A0A7}" srcId="{1116798D-F3E6-4138-83A8-84784E4EF5AA}" destId="{06EE8FD0-5AF7-4199-B7C9-B1FF78EEEEF0}" srcOrd="3" destOrd="0" parTransId="{24D6DC98-4D3C-42CA-B072-53F502E88482}" sibTransId="{27BBE75D-813C-4B10-856D-435190804295}"/>
    <dgm:cxn modelId="{3BBDFE6D-A38F-4933-9AFD-E20214EB33BE}" type="presOf" srcId="{1132046B-A836-414B-BC17-97437DE87EB1}" destId="{938A69AB-3E36-4229-BCF3-2031110662A3}" srcOrd="0" destOrd="0" presId="urn:microsoft.com/office/officeart/2005/8/layout/process4"/>
    <dgm:cxn modelId="{4B0EE002-23A6-4AC9-A2A8-48A085843611}" type="presOf" srcId="{1F35A620-7752-4F5C-9DF4-B017CE8C3F95}" destId="{0B4B23A7-EF6D-415F-9CF5-AF8A6A72FB00}" srcOrd="0" destOrd="0" presId="urn:microsoft.com/office/officeart/2005/8/layout/process4"/>
    <dgm:cxn modelId="{9C462CB2-43F6-4F5A-9183-A5F067703018}" srcId="{1116798D-F3E6-4138-83A8-84784E4EF5AA}" destId="{2D021482-8950-48B0-A315-8EC87E92BA40}" srcOrd="1" destOrd="0" parTransId="{BCBC8779-FB3F-4643-999A-164F12B58612}" sibTransId="{D223817C-D15A-46A8-B0F6-50715585BA37}"/>
    <dgm:cxn modelId="{F52E78C7-9120-41DB-96D6-BC772C69FB66}" srcId="{1116798D-F3E6-4138-83A8-84784E4EF5AA}" destId="{506A609D-A576-4230-9AB1-F13EE46078EC}" srcOrd="4" destOrd="0" parTransId="{BCE2317D-E5F3-4FD2-9378-70B01829ACF1}" sibTransId="{6F0A033D-DA56-4131-8FCC-2052B2EFCB50}"/>
    <dgm:cxn modelId="{A1A34F5F-9303-4E19-8D46-430594011560}" type="presOf" srcId="{632DF29D-4E0E-44E3-8693-04A7B3847846}" destId="{D447FB44-221E-40BB-9B3B-1A3C6682892D}" srcOrd="0" destOrd="0" presId="urn:microsoft.com/office/officeart/2005/8/layout/process4"/>
    <dgm:cxn modelId="{53921F84-46D4-4277-BDC1-11E6FFDFAEF1}" type="presOf" srcId="{8E92DADE-C7FF-4942-B3D7-1FC60043EC95}" destId="{55217619-6819-4042-A5AC-981D9BBD3ADB}" srcOrd="0" destOrd="0" presId="urn:microsoft.com/office/officeart/2005/8/layout/process4"/>
    <dgm:cxn modelId="{2C9FF8C6-4BFC-4C88-AFE6-9A6E025DA399}" type="presOf" srcId="{06EE8FD0-5AF7-4199-B7C9-B1FF78EEEEF0}" destId="{2995E3D7-138B-4281-A29F-02DC0BDADA7E}" srcOrd="0" destOrd="0" presId="urn:microsoft.com/office/officeart/2005/8/layout/process4"/>
    <dgm:cxn modelId="{222E735C-562B-4952-9208-52AA70440EF4}" srcId="{2D021482-8950-48B0-A315-8EC87E92BA40}" destId="{1F35A620-7752-4F5C-9DF4-B017CE8C3F95}" srcOrd="1" destOrd="0" parTransId="{45F4D634-EE43-46A6-B136-EE901204680E}" sibTransId="{52EFB020-81FF-4503-96D1-D79D86E60048}"/>
    <dgm:cxn modelId="{1FAD6F3C-697E-4205-AA7B-ACD67AC38850}" srcId="{1132046B-A836-414B-BC17-97437DE87EB1}" destId="{8047AF47-482A-4664-A2FA-5365C097D2AD}" srcOrd="1" destOrd="0" parTransId="{1F083136-0671-4D8B-AB08-829D3DDF4DC8}" sibTransId="{175AEC8C-2957-4A9E-BD62-2FA1BBAC3AA6}"/>
    <dgm:cxn modelId="{711E911A-4FC4-4690-9CE8-9E3BB17EB8C8}" type="presOf" srcId="{1132046B-A836-414B-BC17-97437DE87EB1}" destId="{F6B23D1A-2F3C-4F62-A940-A457145B4B5F}" srcOrd="1" destOrd="0" presId="urn:microsoft.com/office/officeart/2005/8/layout/process4"/>
    <dgm:cxn modelId="{849304EB-1991-41F9-9D54-002929242577}" type="presOf" srcId="{8047AF47-482A-4664-A2FA-5365C097D2AD}" destId="{B08492C8-3173-4ED7-A66A-88CFD7729412}" srcOrd="0" destOrd="0" presId="urn:microsoft.com/office/officeart/2005/8/layout/process4"/>
    <dgm:cxn modelId="{C51B0038-B24C-46EA-81B7-E02203558BF2}" srcId="{1116798D-F3E6-4138-83A8-84784E4EF5AA}" destId="{00928958-F827-40E3-8D9B-E9EE11E9CB9C}" srcOrd="5" destOrd="0" parTransId="{141B0841-9EEB-4AB3-BF84-A8CF15ECCD82}" sibTransId="{64618E86-F116-4DE6-B20C-BF4FCD81F9D0}"/>
    <dgm:cxn modelId="{1CE2B72D-007B-4C8F-BD30-44034698C726}" type="presOf" srcId="{360B42B5-9ABD-49C5-8D20-F0605D2DD2AB}" destId="{6ED2A1ED-0C94-4003-8ACF-6380A294A266}" srcOrd="0" destOrd="0" presId="urn:microsoft.com/office/officeart/2005/8/layout/process4"/>
    <dgm:cxn modelId="{1EAFCFBB-1FC0-4DE8-B23F-4B06CD24BA11}" srcId="{2D021482-8950-48B0-A315-8EC87E92BA40}" destId="{8E92DADE-C7FF-4942-B3D7-1FC60043EC95}" srcOrd="0" destOrd="0" parTransId="{73F1C4F3-24D0-45D3-824A-EB5E9DFC7333}" sibTransId="{8B9A3FF1-4CC8-4DD2-B51B-62BB422597AA}"/>
    <dgm:cxn modelId="{0BB2A685-F233-4186-A1E0-77B2C6B77533}" type="presOf" srcId="{2D021482-8950-48B0-A315-8EC87E92BA40}" destId="{2E4275A3-CC88-4105-9710-61025E7FC416}" srcOrd="1" destOrd="0" presId="urn:microsoft.com/office/officeart/2005/8/layout/process4"/>
    <dgm:cxn modelId="{06263C4E-73FA-43DC-994D-3BF3770BFF1D}" srcId="{1132046B-A836-414B-BC17-97437DE87EB1}" destId="{360B42B5-9ABD-49C5-8D20-F0605D2DD2AB}" srcOrd="0" destOrd="0" parTransId="{EF92AA3B-ACBD-48E0-8FE1-709449464449}" sibTransId="{C5BB15BC-88E9-4BF4-8533-0A7A5B8DA91C}"/>
    <dgm:cxn modelId="{88F45B03-45EC-44CF-9AFB-AF5ADBA7924C}" type="presParOf" srcId="{015DB7E9-0A19-4E22-BF76-16B59DA7C6BF}" destId="{187249AB-192F-432A-B08F-61CAC604C5DA}" srcOrd="0" destOrd="0" presId="urn:microsoft.com/office/officeart/2005/8/layout/process4"/>
    <dgm:cxn modelId="{92287F79-64B8-4706-A270-2C025442D823}" type="presParOf" srcId="{187249AB-192F-432A-B08F-61CAC604C5DA}" destId="{B7C37F67-246A-423B-821B-9308CE9D19EA}" srcOrd="0" destOrd="0" presId="urn:microsoft.com/office/officeart/2005/8/layout/process4"/>
    <dgm:cxn modelId="{0D54D67B-6603-4DDD-A216-9393FB6A479F}" type="presParOf" srcId="{015DB7E9-0A19-4E22-BF76-16B59DA7C6BF}" destId="{FDEBB601-5B00-48D8-B201-E961F87ABEE1}" srcOrd="1" destOrd="0" presId="urn:microsoft.com/office/officeart/2005/8/layout/process4"/>
    <dgm:cxn modelId="{91BE433C-C3B3-4DFF-B947-77AAA049B104}" type="presParOf" srcId="{015DB7E9-0A19-4E22-BF76-16B59DA7C6BF}" destId="{0E092FDC-256F-4BED-97FC-FFB03A6E8A46}" srcOrd="2" destOrd="0" presId="urn:microsoft.com/office/officeart/2005/8/layout/process4"/>
    <dgm:cxn modelId="{A36D8675-E6F4-4816-B25A-C963CADACEBC}" type="presParOf" srcId="{0E092FDC-256F-4BED-97FC-FFB03A6E8A46}" destId="{F4AF56B3-44E8-4293-808E-5BF987A17FD2}" srcOrd="0" destOrd="0" presId="urn:microsoft.com/office/officeart/2005/8/layout/process4"/>
    <dgm:cxn modelId="{F57E43FE-DE7D-4D27-8F0C-33F3300F176A}" type="presParOf" srcId="{015DB7E9-0A19-4E22-BF76-16B59DA7C6BF}" destId="{4AADD83A-6C1A-4DF4-B4FA-DC12B7EA302C}" srcOrd="3" destOrd="0" presId="urn:microsoft.com/office/officeart/2005/8/layout/process4"/>
    <dgm:cxn modelId="{205975F2-AF34-4E01-9DA6-0B03A7ED4FC5}" type="presParOf" srcId="{015DB7E9-0A19-4E22-BF76-16B59DA7C6BF}" destId="{6454452A-AB76-4C6D-99E1-4EAF30FB907A}" srcOrd="4" destOrd="0" presId="urn:microsoft.com/office/officeart/2005/8/layout/process4"/>
    <dgm:cxn modelId="{94B5E5A4-C402-4208-8FFC-288D0FDADCA1}" type="presParOf" srcId="{6454452A-AB76-4C6D-99E1-4EAF30FB907A}" destId="{2995E3D7-138B-4281-A29F-02DC0BDADA7E}" srcOrd="0" destOrd="0" presId="urn:microsoft.com/office/officeart/2005/8/layout/process4"/>
    <dgm:cxn modelId="{2D712F9E-5E55-47D3-A62C-4CFD056926F7}" type="presParOf" srcId="{015DB7E9-0A19-4E22-BF76-16B59DA7C6BF}" destId="{E3ECE446-1F1D-40A4-B23E-D6E8E337A474}" srcOrd="5" destOrd="0" presId="urn:microsoft.com/office/officeart/2005/8/layout/process4"/>
    <dgm:cxn modelId="{B1BC0920-D075-4DD6-9566-74328DE000CE}" type="presParOf" srcId="{015DB7E9-0A19-4E22-BF76-16B59DA7C6BF}" destId="{AA0DE31A-A07C-4F92-917D-054264E3A358}" srcOrd="6" destOrd="0" presId="urn:microsoft.com/office/officeart/2005/8/layout/process4"/>
    <dgm:cxn modelId="{BE198C35-69A3-4DFB-A5C8-7CE286933860}" type="presParOf" srcId="{AA0DE31A-A07C-4F92-917D-054264E3A358}" destId="{D447FB44-221E-40BB-9B3B-1A3C6682892D}" srcOrd="0" destOrd="0" presId="urn:microsoft.com/office/officeart/2005/8/layout/process4"/>
    <dgm:cxn modelId="{93C6595A-0F79-4012-8239-BC56D82E695B}" type="presParOf" srcId="{015DB7E9-0A19-4E22-BF76-16B59DA7C6BF}" destId="{93DC9CD7-62F9-49AB-B384-CE68477EE791}" srcOrd="7" destOrd="0" presId="urn:microsoft.com/office/officeart/2005/8/layout/process4"/>
    <dgm:cxn modelId="{D3E4375E-BF49-47C0-86B3-38549C0A6CDC}" type="presParOf" srcId="{015DB7E9-0A19-4E22-BF76-16B59DA7C6BF}" destId="{85CBBA92-90EE-46E0-AB3B-A4A7063DDC2D}" srcOrd="8" destOrd="0" presId="urn:microsoft.com/office/officeart/2005/8/layout/process4"/>
    <dgm:cxn modelId="{BC0252E3-FA7E-436F-AD1D-43F39D99F24E}" type="presParOf" srcId="{85CBBA92-90EE-46E0-AB3B-A4A7063DDC2D}" destId="{6633AEDF-0B23-4411-9FB9-77E06BA14770}" srcOrd="0" destOrd="0" presId="urn:microsoft.com/office/officeart/2005/8/layout/process4"/>
    <dgm:cxn modelId="{343BBD6B-DEC5-4E67-AB39-73DAEA533791}" type="presParOf" srcId="{85CBBA92-90EE-46E0-AB3B-A4A7063DDC2D}" destId="{2E4275A3-CC88-4105-9710-61025E7FC416}" srcOrd="1" destOrd="0" presId="urn:microsoft.com/office/officeart/2005/8/layout/process4"/>
    <dgm:cxn modelId="{B5524B5A-3F14-4493-916C-5A3ED9999D54}" type="presParOf" srcId="{85CBBA92-90EE-46E0-AB3B-A4A7063DDC2D}" destId="{D6D99EC8-634B-4C69-899C-5FD24F41A81F}" srcOrd="2" destOrd="0" presId="urn:microsoft.com/office/officeart/2005/8/layout/process4"/>
    <dgm:cxn modelId="{ACEAE03A-2A14-4965-BFDA-99CD2F178E47}" type="presParOf" srcId="{D6D99EC8-634B-4C69-899C-5FD24F41A81F}" destId="{55217619-6819-4042-A5AC-981D9BBD3ADB}" srcOrd="0" destOrd="0" presId="urn:microsoft.com/office/officeart/2005/8/layout/process4"/>
    <dgm:cxn modelId="{ACEF5F63-39B1-4458-B410-610DE494834A}" type="presParOf" srcId="{D6D99EC8-634B-4C69-899C-5FD24F41A81F}" destId="{0B4B23A7-EF6D-415F-9CF5-AF8A6A72FB00}" srcOrd="1" destOrd="0" presId="urn:microsoft.com/office/officeart/2005/8/layout/process4"/>
    <dgm:cxn modelId="{CA2DEE97-6153-4B50-BC63-773C5C5841F2}" type="presParOf" srcId="{015DB7E9-0A19-4E22-BF76-16B59DA7C6BF}" destId="{7B457050-320D-43E4-AC3D-9A7BA5522367}" srcOrd="9" destOrd="0" presId="urn:microsoft.com/office/officeart/2005/8/layout/process4"/>
    <dgm:cxn modelId="{1A5C0EC6-CA61-4A40-B1C4-5F4FDA867491}" type="presParOf" srcId="{015DB7E9-0A19-4E22-BF76-16B59DA7C6BF}" destId="{052938E4-C00F-4FD7-BCF8-D85E001BD01B}" srcOrd="10" destOrd="0" presId="urn:microsoft.com/office/officeart/2005/8/layout/process4"/>
    <dgm:cxn modelId="{35B288D9-34DA-4692-99E3-80ACBD4F7541}" type="presParOf" srcId="{052938E4-C00F-4FD7-BCF8-D85E001BD01B}" destId="{938A69AB-3E36-4229-BCF3-2031110662A3}" srcOrd="0" destOrd="0" presId="urn:microsoft.com/office/officeart/2005/8/layout/process4"/>
    <dgm:cxn modelId="{F8A2335B-2EBB-4A5B-8CC7-50E37E810492}" type="presParOf" srcId="{052938E4-C00F-4FD7-BCF8-D85E001BD01B}" destId="{F6B23D1A-2F3C-4F62-A940-A457145B4B5F}" srcOrd="1" destOrd="0" presId="urn:microsoft.com/office/officeart/2005/8/layout/process4"/>
    <dgm:cxn modelId="{5AE4C337-0904-4632-A601-0BF37AE3F064}" type="presParOf" srcId="{052938E4-C00F-4FD7-BCF8-D85E001BD01B}" destId="{A85270B8-94D5-4423-9CA5-DB9A92DC4EA8}" srcOrd="2" destOrd="0" presId="urn:microsoft.com/office/officeart/2005/8/layout/process4"/>
    <dgm:cxn modelId="{2BD7223F-E66F-4937-BC22-B4866303F71C}" type="presParOf" srcId="{A85270B8-94D5-4423-9CA5-DB9A92DC4EA8}" destId="{6ED2A1ED-0C94-4003-8ACF-6380A294A266}" srcOrd="0" destOrd="0" presId="urn:microsoft.com/office/officeart/2005/8/layout/process4"/>
    <dgm:cxn modelId="{86E4186E-55F1-4698-9004-752BE872682C}" type="presParOf" srcId="{A85270B8-94D5-4423-9CA5-DB9A92DC4EA8}" destId="{B08492C8-3173-4ED7-A66A-88CFD772941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0CAA4-1795-4E30-A3B2-1D6E88108B6E}"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6DB3475-7D32-4CC4-8C88-2121D48FEB33}">
      <dgm:prSet phldrT="[Text]"/>
      <dgm:spPr/>
      <dgm:t>
        <a:bodyPr/>
        <a:lstStyle/>
        <a:p>
          <a:r>
            <a:rPr lang="en-US" i="1" dirty="0" smtClean="0">
              <a:latin typeface="+mj-lt"/>
            </a:rPr>
            <a:t> </a:t>
          </a:r>
          <a:r>
            <a:rPr lang="en-US" dirty="0" smtClean="0">
              <a:latin typeface="+mj-lt"/>
            </a:rPr>
            <a:t>Understanding the Colorado Academic Standards  </a:t>
          </a:r>
          <a:endParaRPr lang="en-US" dirty="0"/>
        </a:p>
      </dgm:t>
    </dgm:pt>
    <dgm:pt modelId="{B1E89200-18DB-41D5-8FD6-2531B6F41A63}" type="parTrans" cxnId="{A2A9688D-ABDC-4E66-B173-B9134AC04B8C}">
      <dgm:prSet/>
      <dgm:spPr/>
      <dgm:t>
        <a:bodyPr/>
        <a:lstStyle/>
        <a:p>
          <a:endParaRPr lang="en-US"/>
        </a:p>
      </dgm:t>
    </dgm:pt>
    <dgm:pt modelId="{9D904259-AF98-411E-B1FE-9DA55B013B79}" type="sibTrans" cxnId="{A2A9688D-ABDC-4E66-B173-B9134AC04B8C}">
      <dgm:prSet/>
      <dgm:spPr/>
      <dgm:t>
        <a:bodyPr/>
        <a:lstStyle/>
        <a:p>
          <a:endParaRPr lang="en-US"/>
        </a:p>
      </dgm:t>
    </dgm:pt>
    <dgm:pt modelId="{7D4330FB-5F82-4904-9AA1-D86344EA85A7}">
      <dgm:prSet phldrT="[Text]"/>
      <dgm:spPr/>
      <dgm:t>
        <a:bodyPr/>
        <a:lstStyle/>
        <a:p>
          <a:r>
            <a:rPr lang="en-US" i="1" dirty="0" smtClean="0">
              <a:latin typeface="+mj-lt"/>
            </a:rPr>
            <a:t> </a:t>
          </a:r>
          <a:r>
            <a:rPr lang="en-US" dirty="0" smtClean="0">
              <a:latin typeface="+mj-lt"/>
            </a:rPr>
            <a:t>Selecting Learning Outcomes for Target Setting </a:t>
          </a:r>
          <a:endParaRPr lang="en-US" dirty="0"/>
        </a:p>
      </dgm:t>
    </dgm:pt>
    <dgm:pt modelId="{F037A051-4E4A-41B6-AB75-69A203FF2D0F}" type="parTrans" cxnId="{4B53BD31-16DA-4943-B11C-18B3AC61FCDC}">
      <dgm:prSet/>
      <dgm:spPr/>
      <dgm:t>
        <a:bodyPr/>
        <a:lstStyle/>
        <a:p>
          <a:endParaRPr lang="en-US"/>
        </a:p>
      </dgm:t>
    </dgm:pt>
    <dgm:pt modelId="{91569DC3-2EAA-407C-930E-E97F4412D562}" type="sibTrans" cxnId="{4B53BD31-16DA-4943-B11C-18B3AC61FCDC}">
      <dgm:prSet/>
      <dgm:spPr/>
      <dgm:t>
        <a:bodyPr/>
        <a:lstStyle/>
        <a:p>
          <a:endParaRPr lang="en-US"/>
        </a:p>
      </dgm:t>
    </dgm:pt>
    <dgm:pt modelId="{BEBAF112-2998-4F93-9B3A-C03E93C84550}">
      <dgm:prSet phldrT="[Text]"/>
      <dgm:spPr/>
      <dgm:t>
        <a:bodyPr/>
        <a:lstStyle/>
        <a:p>
          <a:r>
            <a:rPr lang="en-US" dirty="0" smtClean="0">
              <a:latin typeface="+mj-lt"/>
            </a:rPr>
            <a:t> Procuring or Developing Assessments Using Quality Criteria</a:t>
          </a:r>
          <a:endParaRPr lang="en-US" dirty="0"/>
        </a:p>
      </dgm:t>
    </dgm:pt>
    <dgm:pt modelId="{B65D968B-6857-4DA6-80B1-E08C996D5B73}" type="parTrans" cxnId="{469CBCAD-FFBF-4027-AB07-2F2E314A2068}">
      <dgm:prSet/>
      <dgm:spPr/>
      <dgm:t>
        <a:bodyPr/>
        <a:lstStyle/>
        <a:p>
          <a:endParaRPr lang="en-US"/>
        </a:p>
      </dgm:t>
    </dgm:pt>
    <dgm:pt modelId="{EC30EF41-BE49-40A6-9AFB-CC25D3A4259C}" type="sibTrans" cxnId="{469CBCAD-FFBF-4027-AB07-2F2E314A2068}">
      <dgm:prSet/>
      <dgm:spPr/>
      <dgm:t>
        <a:bodyPr/>
        <a:lstStyle/>
        <a:p>
          <a:endParaRPr lang="en-US"/>
        </a:p>
      </dgm:t>
    </dgm:pt>
    <dgm:pt modelId="{2393F59B-D55C-4458-B8E2-D6F364514C37}" type="pres">
      <dgm:prSet presAssocID="{5260CAA4-1795-4E30-A3B2-1D6E88108B6E}" presName="Name0" presStyleCnt="0">
        <dgm:presLayoutVars>
          <dgm:dir/>
          <dgm:animLvl val="lvl"/>
          <dgm:resizeHandles val="exact"/>
        </dgm:presLayoutVars>
      </dgm:prSet>
      <dgm:spPr/>
      <dgm:t>
        <a:bodyPr/>
        <a:lstStyle/>
        <a:p>
          <a:endParaRPr lang="en-US"/>
        </a:p>
      </dgm:t>
    </dgm:pt>
    <dgm:pt modelId="{11555025-3563-4BF2-A0C3-50082891395D}" type="pres">
      <dgm:prSet presAssocID="{16DB3475-7D32-4CC4-8C88-2121D48FEB33}" presName="boxAndChildren" presStyleCnt="0"/>
      <dgm:spPr/>
    </dgm:pt>
    <dgm:pt modelId="{64E2CBF5-A9FE-4FB2-BB01-AAFF33D58FDC}" type="pres">
      <dgm:prSet presAssocID="{16DB3475-7D32-4CC4-8C88-2121D48FEB33}" presName="parentTextBox" presStyleLbl="node1" presStyleIdx="0" presStyleCnt="1"/>
      <dgm:spPr/>
      <dgm:t>
        <a:bodyPr/>
        <a:lstStyle/>
        <a:p>
          <a:endParaRPr lang="en-US"/>
        </a:p>
      </dgm:t>
    </dgm:pt>
    <dgm:pt modelId="{06DE19AA-3ACB-4CC2-BC9F-59BA142D07EC}" type="pres">
      <dgm:prSet presAssocID="{16DB3475-7D32-4CC4-8C88-2121D48FEB33}" presName="entireBox" presStyleLbl="node1" presStyleIdx="0" presStyleCnt="1"/>
      <dgm:spPr/>
      <dgm:t>
        <a:bodyPr/>
        <a:lstStyle/>
        <a:p>
          <a:endParaRPr lang="en-US"/>
        </a:p>
      </dgm:t>
    </dgm:pt>
    <dgm:pt modelId="{29EB5848-7CD8-4D3C-9299-9B135FE405F2}" type="pres">
      <dgm:prSet presAssocID="{16DB3475-7D32-4CC4-8C88-2121D48FEB33}" presName="descendantBox" presStyleCnt="0"/>
      <dgm:spPr/>
    </dgm:pt>
    <dgm:pt modelId="{92DB6C4F-F6B0-408E-8CF6-12F61FAA7DC2}" type="pres">
      <dgm:prSet presAssocID="{7D4330FB-5F82-4904-9AA1-D86344EA85A7}" presName="childTextBox" presStyleLbl="fgAccFollowNode1" presStyleIdx="0" presStyleCnt="2">
        <dgm:presLayoutVars>
          <dgm:bulletEnabled val="1"/>
        </dgm:presLayoutVars>
      </dgm:prSet>
      <dgm:spPr/>
      <dgm:t>
        <a:bodyPr/>
        <a:lstStyle/>
        <a:p>
          <a:endParaRPr lang="en-US"/>
        </a:p>
      </dgm:t>
    </dgm:pt>
    <dgm:pt modelId="{A2C02CEC-8631-43E4-BF2D-124AAB225BB2}" type="pres">
      <dgm:prSet presAssocID="{BEBAF112-2998-4F93-9B3A-C03E93C84550}" presName="childTextBox" presStyleLbl="fgAccFollowNode1" presStyleIdx="1" presStyleCnt="2">
        <dgm:presLayoutVars>
          <dgm:bulletEnabled val="1"/>
        </dgm:presLayoutVars>
      </dgm:prSet>
      <dgm:spPr/>
      <dgm:t>
        <a:bodyPr/>
        <a:lstStyle/>
        <a:p>
          <a:endParaRPr lang="en-US"/>
        </a:p>
      </dgm:t>
    </dgm:pt>
  </dgm:ptLst>
  <dgm:cxnLst>
    <dgm:cxn modelId="{E77DAFEC-8464-450E-AA5B-D3644A2FAD1B}" type="presOf" srcId="{BEBAF112-2998-4F93-9B3A-C03E93C84550}" destId="{A2C02CEC-8631-43E4-BF2D-124AAB225BB2}" srcOrd="0" destOrd="0" presId="urn:microsoft.com/office/officeart/2005/8/layout/process4"/>
    <dgm:cxn modelId="{469CBCAD-FFBF-4027-AB07-2F2E314A2068}" srcId="{16DB3475-7D32-4CC4-8C88-2121D48FEB33}" destId="{BEBAF112-2998-4F93-9B3A-C03E93C84550}" srcOrd="1" destOrd="0" parTransId="{B65D968B-6857-4DA6-80B1-E08C996D5B73}" sibTransId="{EC30EF41-BE49-40A6-9AFB-CC25D3A4259C}"/>
    <dgm:cxn modelId="{A2A9688D-ABDC-4E66-B173-B9134AC04B8C}" srcId="{5260CAA4-1795-4E30-A3B2-1D6E88108B6E}" destId="{16DB3475-7D32-4CC4-8C88-2121D48FEB33}" srcOrd="0" destOrd="0" parTransId="{B1E89200-18DB-41D5-8FD6-2531B6F41A63}" sibTransId="{9D904259-AF98-411E-B1FE-9DA55B013B79}"/>
    <dgm:cxn modelId="{4B53BD31-16DA-4943-B11C-18B3AC61FCDC}" srcId="{16DB3475-7D32-4CC4-8C88-2121D48FEB33}" destId="{7D4330FB-5F82-4904-9AA1-D86344EA85A7}" srcOrd="0" destOrd="0" parTransId="{F037A051-4E4A-41B6-AB75-69A203FF2D0F}" sibTransId="{91569DC3-2EAA-407C-930E-E97F4412D562}"/>
    <dgm:cxn modelId="{D380E55D-9DDD-4136-A620-FB2D7A62D2AA}" type="presOf" srcId="{7D4330FB-5F82-4904-9AA1-D86344EA85A7}" destId="{92DB6C4F-F6B0-408E-8CF6-12F61FAA7DC2}" srcOrd="0" destOrd="0" presId="urn:microsoft.com/office/officeart/2005/8/layout/process4"/>
    <dgm:cxn modelId="{FC9362B2-23F8-43E3-8C86-9E6180803774}" type="presOf" srcId="{16DB3475-7D32-4CC4-8C88-2121D48FEB33}" destId="{06DE19AA-3ACB-4CC2-BC9F-59BA142D07EC}" srcOrd="1" destOrd="0" presId="urn:microsoft.com/office/officeart/2005/8/layout/process4"/>
    <dgm:cxn modelId="{B9E31660-6383-464D-B232-F4A0E597AA78}" type="presOf" srcId="{16DB3475-7D32-4CC4-8C88-2121D48FEB33}" destId="{64E2CBF5-A9FE-4FB2-BB01-AAFF33D58FDC}" srcOrd="0" destOrd="0" presId="urn:microsoft.com/office/officeart/2005/8/layout/process4"/>
    <dgm:cxn modelId="{FFE31D99-6895-4944-B945-AE90B9E9AE7F}" type="presOf" srcId="{5260CAA4-1795-4E30-A3B2-1D6E88108B6E}" destId="{2393F59B-D55C-4458-B8E2-D6F364514C37}" srcOrd="0" destOrd="0" presId="urn:microsoft.com/office/officeart/2005/8/layout/process4"/>
    <dgm:cxn modelId="{1B01565D-EA42-4A56-8081-5DF5C2F97576}" type="presParOf" srcId="{2393F59B-D55C-4458-B8E2-D6F364514C37}" destId="{11555025-3563-4BF2-A0C3-50082891395D}" srcOrd="0" destOrd="0" presId="urn:microsoft.com/office/officeart/2005/8/layout/process4"/>
    <dgm:cxn modelId="{AC0BDA7C-C14B-4FFF-80F4-F578C4F00C4C}" type="presParOf" srcId="{11555025-3563-4BF2-A0C3-50082891395D}" destId="{64E2CBF5-A9FE-4FB2-BB01-AAFF33D58FDC}" srcOrd="0" destOrd="0" presId="urn:microsoft.com/office/officeart/2005/8/layout/process4"/>
    <dgm:cxn modelId="{8BC2E0D6-632F-4F38-AF12-B4DA0ED450CD}" type="presParOf" srcId="{11555025-3563-4BF2-A0C3-50082891395D}" destId="{06DE19AA-3ACB-4CC2-BC9F-59BA142D07EC}" srcOrd="1" destOrd="0" presId="urn:microsoft.com/office/officeart/2005/8/layout/process4"/>
    <dgm:cxn modelId="{9AFE9770-52EA-4BDF-ACEB-FE23FE643856}" type="presParOf" srcId="{11555025-3563-4BF2-A0C3-50082891395D}" destId="{29EB5848-7CD8-4D3C-9299-9B135FE405F2}" srcOrd="2" destOrd="0" presId="urn:microsoft.com/office/officeart/2005/8/layout/process4"/>
    <dgm:cxn modelId="{E3C6A644-89C5-42C2-AE7A-97FC36E67D17}" type="presParOf" srcId="{29EB5848-7CD8-4D3C-9299-9B135FE405F2}" destId="{92DB6C4F-F6B0-408E-8CF6-12F61FAA7DC2}" srcOrd="0" destOrd="0" presId="urn:microsoft.com/office/officeart/2005/8/layout/process4"/>
    <dgm:cxn modelId="{297E4594-A0BA-40BA-A491-9AC69163B504}" type="presParOf" srcId="{29EB5848-7CD8-4D3C-9299-9B135FE405F2}" destId="{A2C02CEC-8631-43E4-BF2D-124AAB225BB2}"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E78888-AD25-47DA-BA85-79ADC45F687F}"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FDB3E681-B296-4776-A707-5361BDD8E3AD}">
      <dgm:prSet phldrT="[Text]"/>
      <dgm:spPr/>
      <dgm:t>
        <a:bodyPr/>
        <a:lstStyle/>
        <a:p>
          <a:r>
            <a:rPr lang="en-US" i="1" dirty="0" smtClean="0">
              <a:latin typeface="+mj-lt"/>
            </a:rPr>
            <a:t>THE PROCESS OF:  </a:t>
          </a:r>
          <a:r>
            <a:rPr lang="en-US" dirty="0" smtClean="0">
              <a:latin typeface="+mj-lt"/>
            </a:rPr>
            <a:t>Understanding the Colorado Academic Standards  </a:t>
          </a:r>
          <a:endParaRPr lang="en-US" dirty="0"/>
        </a:p>
      </dgm:t>
    </dgm:pt>
    <dgm:pt modelId="{1DCDE8C9-1297-4F5B-B5E7-98C287471AE7}" type="parTrans" cxnId="{B3B9E189-EF9E-4111-A42C-09A41D1A6B70}">
      <dgm:prSet/>
      <dgm:spPr/>
      <dgm:t>
        <a:bodyPr/>
        <a:lstStyle/>
        <a:p>
          <a:endParaRPr lang="en-US"/>
        </a:p>
      </dgm:t>
    </dgm:pt>
    <dgm:pt modelId="{4CA8F1ED-94CC-4F71-84FC-164D0072ECDF}" type="sibTrans" cxnId="{B3B9E189-EF9E-4111-A42C-09A41D1A6B70}">
      <dgm:prSet/>
      <dgm:spPr/>
      <dgm:t>
        <a:bodyPr/>
        <a:lstStyle/>
        <a:p>
          <a:endParaRPr lang="en-US"/>
        </a:p>
      </dgm:t>
    </dgm:pt>
    <dgm:pt modelId="{0FE3DA8E-AA3B-427D-9893-41306ECF6986}">
      <dgm:prSet phldrT="[Text]"/>
      <dgm:spPr/>
      <dgm:t>
        <a:bodyPr/>
        <a:lstStyle/>
        <a:p>
          <a:r>
            <a:rPr lang="en-US" dirty="0" smtClean="0">
              <a:latin typeface="+mj-lt"/>
            </a:rPr>
            <a:t>Selecting Learning Outcomes for Target Setting </a:t>
          </a:r>
          <a:endParaRPr lang="en-US" dirty="0"/>
        </a:p>
      </dgm:t>
    </dgm:pt>
    <dgm:pt modelId="{56293E5F-061B-4779-85DA-242A2B5076F4}" type="parTrans" cxnId="{12932149-1F0C-4A14-B78B-9B258365F1F0}">
      <dgm:prSet/>
      <dgm:spPr/>
      <dgm:t>
        <a:bodyPr/>
        <a:lstStyle/>
        <a:p>
          <a:endParaRPr lang="en-US"/>
        </a:p>
      </dgm:t>
    </dgm:pt>
    <dgm:pt modelId="{4D9048D4-35ED-456E-8C2E-06A47A1A014D}" type="sibTrans" cxnId="{12932149-1F0C-4A14-B78B-9B258365F1F0}">
      <dgm:prSet/>
      <dgm:spPr/>
      <dgm:t>
        <a:bodyPr/>
        <a:lstStyle/>
        <a:p>
          <a:endParaRPr lang="en-US"/>
        </a:p>
      </dgm:t>
    </dgm:pt>
    <dgm:pt modelId="{72E1C9E6-C343-4241-A312-BB006D32C66D}">
      <dgm:prSet phldrT="[Text]"/>
      <dgm:spPr/>
      <dgm:t>
        <a:bodyPr/>
        <a:lstStyle/>
        <a:p>
          <a:r>
            <a:rPr lang="en-US" i="1" dirty="0" smtClean="0">
              <a:latin typeface="+mj-lt"/>
            </a:rPr>
            <a:t>THE PROCESS OF</a:t>
          </a:r>
          <a:r>
            <a:rPr lang="en-US" dirty="0" smtClean="0">
              <a:latin typeface="+mj-lt"/>
            </a:rPr>
            <a:t>:  Collecting Baseline Information </a:t>
          </a:r>
          <a:endParaRPr lang="en-US" dirty="0"/>
        </a:p>
      </dgm:t>
    </dgm:pt>
    <dgm:pt modelId="{AC55A9E5-12BF-42C6-AE3F-3CFE4F63FB29}" type="parTrans" cxnId="{4A0C37ED-D7FF-4577-87CB-C3656191F221}">
      <dgm:prSet/>
      <dgm:spPr/>
      <dgm:t>
        <a:bodyPr/>
        <a:lstStyle/>
        <a:p>
          <a:endParaRPr lang="en-US"/>
        </a:p>
      </dgm:t>
    </dgm:pt>
    <dgm:pt modelId="{F5945869-DA0A-45AE-A84A-881D93B31BD6}" type="sibTrans" cxnId="{4A0C37ED-D7FF-4577-87CB-C3656191F221}">
      <dgm:prSet/>
      <dgm:spPr/>
      <dgm:t>
        <a:bodyPr/>
        <a:lstStyle/>
        <a:p>
          <a:endParaRPr lang="en-US"/>
        </a:p>
      </dgm:t>
    </dgm:pt>
    <dgm:pt modelId="{DE13D55C-54A6-469D-93B8-C93F8734821B}">
      <dgm:prSet phldrT="[Text]"/>
      <dgm:spPr/>
      <dgm:t>
        <a:bodyPr/>
        <a:lstStyle/>
        <a:p>
          <a:r>
            <a:rPr lang="en-US" dirty="0" smtClean="0">
              <a:latin typeface="+mj-lt"/>
            </a:rPr>
            <a:t>Setting Student Learning Targets </a:t>
          </a:r>
          <a:endParaRPr lang="en-US" dirty="0"/>
        </a:p>
      </dgm:t>
    </dgm:pt>
    <dgm:pt modelId="{573BB69C-2022-4FD0-BE48-5AF7708917EB}" type="parTrans" cxnId="{6A48B8A8-23A8-41CB-806F-86F76BCBE827}">
      <dgm:prSet/>
      <dgm:spPr/>
      <dgm:t>
        <a:bodyPr/>
        <a:lstStyle/>
        <a:p>
          <a:endParaRPr lang="en-US"/>
        </a:p>
      </dgm:t>
    </dgm:pt>
    <dgm:pt modelId="{3AE2CE75-47C8-4D63-B8D2-96C4099557C8}" type="sibTrans" cxnId="{6A48B8A8-23A8-41CB-806F-86F76BCBE827}">
      <dgm:prSet/>
      <dgm:spPr/>
      <dgm:t>
        <a:bodyPr/>
        <a:lstStyle/>
        <a:p>
          <a:endParaRPr lang="en-US"/>
        </a:p>
      </dgm:t>
    </dgm:pt>
    <dgm:pt modelId="{B226D1A4-8EA0-4216-B2CD-D0EEA8FA9D6A}">
      <dgm:prSet phldrT="[Text]"/>
      <dgm:spPr/>
      <dgm:t>
        <a:bodyPr/>
        <a:lstStyle/>
        <a:p>
          <a:r>
            <a:rPr lang="en-US" dirty="0" smtClean="0">
              <a:latin typeface="+mj-lt"/>
            </a:rPr>
            <a:t>Setting Appropriate Scales for Measurement  </a:t>
          </a:r>
          <a:endParaRPr lang="en-US" dirty="0"/>
        </a:p>
      </dgm:t>
    </dgm:pt>
    <dgm:pt modelId="{76E75F19-9DB7-4AB5-838D-8D4AB6AF276B}" type="parTrans" cxnId="{F3E03441-0FDF-4222-8C1D-09423DE32EE2}">
      <dgm:prSet/>
      <dgm:spPr/>
      <dgm:t>
        <a:bodyPr/>
        <a:lstStyle/>
        <a:p>
          <a:endParaRPr lang="en-US"/>
        </a:p>
      </dgm:t>
    </dgm:pt>
    <dgm:pt modelId="{BB72794F-718D-420A-8A92-0714167D44A6}" type="sibTrans" cxnId="{F3E03441-0FDF-4222-8C1D-09423DE32EE2}">
      <dgm:prSet/>
      <dgm:spPr/>
      <dgm:t>
        <a:bodyPr/>
        <a:lstStyle/>
        <a:p>
          <a:endParaRPr lang="en-US"/>
        </a:p>
      </dgm:t>
    </dgm:pt>
    <dgm:pt modelId="{B134A00F-976A-49BF-9DF2-3CBA845F2313}">
      <dgm:prSet/>
      <dgm:spPr/>
      <dgm:t>
        <a:bodyPr/>
        <a:lstStyle/>
        <a:p>
          <a:r>
            <a:rPr lang="en-US" dirty="0" smtClean="0">
              <a:latin typeface="+mj-lt"/>
            </a:rPr>
            <a:t> Procuring or Developing Assessments Using Quality Criteria</a:t>
          </a:r>
          <a:endParaRPr lang="en-US" dirty="0"/>
        </a:p>
      </dgm:t>
    </dgm:pt>
    <dgm:pt modelId="{58CC7971-98C5-4103-A4E9-C127563BFB7E}" type="parTrans" cxnId="{7F9B222C-759D-43F8-A7FB-70EFC3DDE4EE}">
      <dgm:prSet/>
      <dgm:spPr/>
      <dgm:t>
        <a:bodyPr/>
        <a:lstStyle/>
        <a:p>
          <a:endParaRPr lang="en-US"/>
        </a:p>
      </dgm:t>
    </dgm:pt>
    <dgm:pt modelId="{0B8889AD-8C61-4D7F-9347-4CCC1C8EF6B2}" type="sibTrans" cxnId="{7F9B222C-759D-43F8-A7FB-70EFC3DDE4EE}">
      <dgm:prSet/>
      <dgm:spPr/>
      <dgm:t>
        <a:bodyPr/>
        <a:lstStyle/>
        <a:p>
          <a:endParaRPr lang="en-US"/>
        </a:p>
      </dgm:t>
    </dgm:pt>
    <dgm:pt modelId="{362A95D3-B2CA-4C8E-A1D6-4A3E5DD18628}" type="pres">
      <dgm:prSet presAssocID="{7DE78888-AD25-47DA-BA85-79ADC45F687F}" presName="Name0" presStyleCnt="0">
        <dgm:presLayoutVars>
          <dgm:dir/>
          <dgm:animLvl val="lvl"/>
          <dgm:resizeHandles val="exact"/>
        </dgm:presLayoutVars>
      </dgm:prSet>
      <dgm:spPr/>
      <dgm:t>
        <a:bodyPr/>
        <a:lstStyle/>
        <a:p>
          <a:endParaRPr lang="en-US"/>
        </a:p>
      </dgm:t>
    </dgm:pt>
    <dgm:pt modelId="{F94CEE10-C476-46F5-9248-4C912F2F6592}" type="pres">
      <dgm:prSet presAssocID="{72E1C9E6-C343-4241-A312-BB006D32C66D}" presName="boxAndChildren" presStyleCnt="0"/>
      <dgm:spPr/>
    </dgm:pt>
    <dgm:pt modelId="{B8F984A5-3DDC-4AB3-88BB-DAFC850E18BA}" type="pres">
      <dgm:prSet presAssocID="{72E1C9E6-C343-4241-A312-BB006D32C66D}" presName="parentTextBox" presStyleLbl="node1" presStyleIdx="0" presStyleCnt="2"/>
      <dgm:spPr/>
      <dgm:t>
        <a:bodyPr/>
        <a:lstStyle/>
        <a:p>
          <a:endParaRPr lang="en-US"/>
        </a:p>
      </dgm:t>
    </dgm:pt>
    <dgm:pt modelId="{3ACD4C10-3B75-4E08-B84D-315D643F4C9E}" type="pres">
      <dgm:prSet presAssocID="{72E1C9E6-C343-4241-A312-BB006D32C66D}" presName="entireBox" presStyleLbl="node1" presStyleIdx="0" presStyleCnt="2"/>
      <dgm:spPr/>
      <dgm:t>
        <a:bodyPr/>
        <a:lstStyle/>
        <a:p>
          <a:endParaRPr lang="en-US"/>
        </a:p>
      </dgm:t>
    </dgm:pt>
    <dgm:pt modelId="{3C3B7AA8-227E-4604-B4C4-3EDC776C78FF}" type="pres">
      <dgm:prSet presAssocID="{72E1C9E6-C343-4241-A312-BB006D32C66D}" presName="descendantBox" presStyleCnt="0"/>
      <dgm:spPr/>
    </dgm:pt>
    <dgm:pt modelId="{8EEF9AB9-EB18-4201-879D-225FB7A991C1}" type="pres">
      <dgm:prSet presAssocID="{DE13D55C-54A6-469D-93B8-C93F8734821B}" presName="childTextBox" presStyleLbl="fgAccFollowNode1" presStyleIdx="0" presStyleCnt="4">
        <dgm:presLayoutVars>
          <dgm:bulletEnabled val="1"/>
        </dgm:presLayoutVars>
      </dgm:prSet>
      <dgm:spPr/>
      <dgm:t>
        <a:bodyPr/>
        <a:lstStyle/>
        <a:p>
          <a:endParaRPr lang="en-US"/>
        </a:p>
      </dgm:t>
    </dgm:pt>
    <dgm:pt modelId="{7FF3F256-03FD-4D3B-99AD-FF38C8F5E959}" type="pres">
      <dgm:prSet presAssocID="{B226D1A4-8EA0-4216-B2CD-D0EEA8FA9D6A}" presName="childTextBox" presStyleLbl="fgAccFollowNode1" presStyleIdx="1" presStyleCnt="4">
        <dgm:presLayoutVars>
          <dgm:bulletEnabled val="1"/>
        </dgm:presLayoutVars>
      </dgm:prSet>
      <dgm:spPr/>
      <dgm:t>
        <a:bodyPr/>
        <a:lstStyle/>
        <a:p>
          <a:endParaRPr lang="en-US"/>
        </a:p>
      </dgm:t>
    </dgm:pt>
    <dgm:pt modelId="{7121869D-FD93-4507-A9ED-A9FE83E8C1AE}" type="pres">
      <dgm:prSet presAssocID="{4CA8F1ED-94CC-4F71-84FC-164D0072ECDF}" presName="sp" presStyleCnt="0"/>
      <dgm:spPr/>
    </dgm:pt>
    <dgm:pt modelId="{DA9031AF-CE03-41E4-B0D5-A00CDF6DF2D9}" type="pres">
      <dgm:prSet presAssocID="{FDB3E681-B296-4776-A707-5361BDD8E3AD}" presName="arrowAndChildren" presStyleCnt="0"/>
      <dgm:spPr/>
    </dgm:pt>
    <dgm:pt modelId="{59AEFE42-CB4A-4CAC-826D-31777BD1D350}" type="pres">
      <dgm:prSet presAssocID="{FDB3E681-B296-4776-A707-5361BDD8E3AD}" presName="parentTextArrow" presStyleLbl="node1" presStyleIdx="0" presStyleCnt="2"/>
      <dgm:spPr/>
      <dgm:t>
        <a:bodyPr/>
        <a:lstStyle/>
        <a:p>
          <a:endParaRPr lang="en-US"/>
        </a:p>
      </dgm:t>
    </dgm:pt>
    <dgm:pt modelId="{CD1C7741-9582-47D5-8A98-F789B3708A43}" type="pres">
      <dgm:prSet presAssocID="{FDB3E681-B296-4776-A707-5361BDD8E3AD}" presName="arrow" presStyleLbl="node1" presStyleIdx="1" presStyleCnt="2"/>
      <dgm:spPr/>
      <dgm:t>
        <a:bodyPr/>
        <a:lstStyle/>
        <a:p>
          <a:endParaRPr lang="en-US"/>
        </a:p>
      </dgm:t>
    </dgm:pt>
    <dgm:pt modelId="{9595A123-A16B-4AD9-9217-E80CD647E316}" type="pres">
      <dgm:prSet presAssocID="{FDB3E681-B296-4776-A707-5361BDD8E3AD}" presName="descendantArrow" presStyleCnt="0"/>
      <dgm:spPr/>
    </dgm:pt>
    <dgm:pt modelId="{3C4D1C50-FC46-4FDF-990C-5B9942851EBE}" type="pres">
      <dgm:prSet presAssocID="{0FE3DA8E-AA3B-427D-9893-41306ECF6986}" presName="childTextArrow" presStyleLbl="fgAccFollowNode1" presStyleIdx="2" presStyleCnt="4">
        <dgm:presLayoutVars>
          <dgm:bulletEnabled val="1"/>
        </dgm:presLayoutVars>
      </dgm:prSet>
      <dgm:spPr/>
      <dgm:t>
        <a:bodyPr/>
        <a:lstStyle/>
        <a:p>
          <a:endParaRPr lang="en-US"/>
        </a:p>
      </dgm:t>
    </dgm:pt>
    <dgm:pt modelId="{2D8018E8-4B45-4274-92D7-42F37BB361B8}" type="pres">
      <dgm:prSet presAssocID="{B134A00F-976A-49BF-9DF2-3CBA845F2313}" presName="childTextArrow" presStyleLbl="fgAccFollowNode1" presStyleIdx="3" presStyleCnt="4">
        <dgm:presLayoutVars>
          <dgm:bulletEnabled val="1"/>
        </dgm:presLayoutVars>
      </dgm:prSet>
      <dgm:spPr/>
      <dgm:t>
        <a:bodyPr/>
        <a:lstStyle/>
        <a:p>
          <a:endParaRPr lang="en-US"/>
        </a:p>
      </dgm:t>
    </dgm:pt>
  </dgm:ptLst>
  <dgm:cxnLst>
    <dgm:cxn modelId="{BA90B16E-0F63-4231-87E2-179EB0D48DBA}" type="presOf" srcId="{7DE78888-AD25-47DA-BA85-79ADC45F687F}" destId="{362A95D3-B2CA-4C8E-A1D6-4A3E5DD18628}" srcOrd="0" destOrd="0" presId="urn:microsoft.com/office/officeart/2005/8/layout/process4"/>
    <dgm:cxn modelId="{2ABAF807-7C2B-4E6D-A01F-FD90235FFC3B}" type="presOf" srcId="{FDB3E681-B296-4776-A707-5361BDD8E3AD}" destId="{59AEFE42-CB4A-4CAC-826D-31777BD1D350}" srcOrd="0" destOrd="0" presId="urn:microsoft.com/office/officeart/2005/8/layout/process4"/>
    <dgm:cxn modelId="{F65124D9-5AD0-408C-A529-7023C8FB50EC}" type="presOf" srcId="{72E1C9E6-C343-4241-A312-BB006D32C66D}" destId="{B8F984A5-3DDC-4AB3-88BB-DAFC850E18BA}" srcOrd="0" destOrd="0" presId="urn:microsoft.com/office/officeart/2005/8/layout/process4"/>
    <dgm:cxn modelId="{7F9B222C-759D-43F8-A7FB-70EFC3DDE4EE}" srcId="{FDB3E681-B296-4776-A707-5361BDD8E3AD}" destId="{B134A00F-976A-49BF-9DF2-3CBA845F2313}" srcOrd="1" destOrd="0" parTransId="{58CC7971-98C5-4103-A4E9-C127563BFB7E}" sibTransId="{0B8889AD-8C61-4D7F-9347-4CCC1C8EF6B2}"/>
    <dgm:cxn modelId="{4C2A96EB-B50E-4BFD-9492-020B3380900F}" type="presOf" srcId="{72E1C9E6-C343-4241-A312-BB006D32C66D}" destId="{3ACD4C10-3B75-4E08-B84D-315D643F4C9E}" srcOrd="1" destOrd="0" presId="urn:microsoft.com/office/officeart/2005/8/layout/process4"/>
    <dgm:cxn modelId="{4A0C37ED-D7FF-4577-87CB-C3656191F221}" srcId="{7DE78888-AD25-47DA-BA85-79ADC45F687F}" destId="{72E1C9E6-C343-4241-A312-BB006D32C66D}" srcOrd="1" destOrd="0" parTransId="{AC55A9E5-12BF-42C6-AE3F-3CFE4F63FB29}" sibTransId="{F5945869-DA0A-45AE-A84A-881D93B31BD6}"/>
    <dgm:cxn modelId="{6A48B8A8-23A8-41CB-806F-86F76BCBE827}" srcId="{72E1C9E6-C343-4241-A312-BB006D32C66D}" destId="{DE13D55C-54A6-469D-93B8-C93F8734821B}" srcOrd="0" destOrd="0" parTransId="{573BB69C-2022-4FD0-BE48-5AF7708917EB}" sibTransId="{3AE2CE75-47C8-4D63-B8D2-96C4099557C8}"/>
    <dgm:cxn modelId="{7A48CF57-1504-452B-AB30-3B4149CFDEC6}" type="presOf" srcId="{DE13D55C-54A6-469D-93B8-C93F8734821B}" destId="{8EEF9AB9-EB18-4201-879D-225FB7A991C1}" srcOrd="0" destOrd="0" presId="urn:microsoft.com/office/officeart/2005/8/layout/process4"/>
    <dgm:cxn modelId="{12932149-1F0C-4A14-B78B-9B258365F1F0}" srcId="{FDB3E681-B296-4776-A707-5361BDD8E3AD}" destId="{0FE3DA8E-AA3B-427D-9893-41306ECF6986}" srcOrd="0" destOrd="0" parTransId="{56293E5F-061B-4779-85DA-242A2B5076F4}" sibTransId="{4D9048D4-35ED-456E-8C2E-06A47A1A014D}"/>
    <dgm:cxn modelId="{4083DFF4-602C-4802-BFF1-A9521A561CF7}" type="presOf" srcId="{0FE3DA8E-AA3B-427D-9893-41306ECF6986}" destId="{3C4D1C50-FC46-4FDF-990C-5B9942851EBE}" srcOrd="0" destOrd="0" presId="urn:microsoft.com/office/officeart/2005/8/layout/process4"/>
    <dgm:cxn modelId="{9221D398-52ED-4F91-82F2-899BD2E1511D}" type="presOf" srcId="{B134A00F-976A-49BF-9DF2-3CBA845F2313}" destId="{2D8018E8-4B45-4274-92D7-42F37BB361B8}" srcOrd="0" destOrd="0" presId="urn:microsoft.com/office/officeart/2005/8/layout/process4"/>
    <dgm:cxn modelId="{B3B9E189-EF9E-4111-A42C-09A41D1A6B70}" srcId="{7DE78888-AD25-47DA-BA85-79ADC45F687F}" destId="{FDB3E681-B296-4776-A707-5361BDD8E3AD}" srcOrd="0" destOrd="0" parTransId="{1DCDE8C9-1297-4F5B-B5E7-98C287471AE7}" sibTransId="{4CA8F1ED-94CC-4F71-84FC-164D0072ECDF}"/>
    <dgm:cxn modelId="{F3E03441-0FDF-4222-8C1D-09423DE32EE2}" srcId="{72E1C9E6-C343-4241-A312-BB006D32C66D}" destId="{B226D1A4-8EA0-4216-B2CD-D0EEA8FA9D6A}" srcOrd="1" destOrd="0" parTransId="{76E75F19-9DB7-4AB5-838D-8D4AB6AF276B}" sibTransId="{BB72794F-718D-420A-8A92-0714167D44A6}"/>
    <dgm:cxn modelId="{904C2C98-4EA8-4307-8886-73E7C169AB84}" type="presOf" srcId="{B226D1A4-8EA0-4216-B2CD-D0EEA8FA9D6A}" destId="{7FF3F256-03FD-4D3B-99AD-FF38C8F5E959}" srcOrd="0" destOrd="0" presId="urn:microsoft.com/office/officeart/2005/8/layout/process4"/>
    <dgm:cxn modelId="{1DC0782D-06F9-4691-BABC-46EF1C6F56B0}" type="presOf" srcId="{FDB3E681-B296-4776-A707-5361BDD8E3AD}" destId="{CD1C7741-9582-47D5-8A98-F789B3708A43}" srcOrd="1" destOrd="0" presId="urn:microsoft.com/office/officeart/2005/8/layout/process4"/>
    <dgm:cxn modelId="{DD88D73A-D87D-41BD-BEBD-0F112D44448D}" type="presParOf" srcId="{362A95D3-B2CA-4C8E-A1D6-4A3E5DD18628}" destId="{F94CEE10-C476-46F5-9248-4C912F2F6592}" srcOrd="0" destOrd="0" presId="urn:microsoft.com/office/officeart/2005/8/layout/process4"/>
    <dgm:cxn modelId="{DB7CFA27-64E2-4693-BF23-83F5765E6722}" type="presParOf" srcId="{F94CEE10-C476-46F5-9248-4C912F2F6592}" destId="{B8F984A5-3DDC-4AB3-88BB-DAFC850E18BA}" srcOrd="0" destOrd="0" presId="urn:microsoft.com/office/officeart/2005/8/layout/process4"/>
    <dgm:cxn modelId="{4E5D6D6E-B37D-4448-AF1E-B9E15FFD6B8B}" type="presParOf" srcId="{F94CEE10-C476-46F5-9248-4C912F2F6592}" destId="{3ACD4C10-3B75-4E08-B84D-315D643F4C9E}" srcOrd="1" destOrd="0" presId="urn:microsoft.com/office/officeart/2005/8/layout/process4"/>
    <dgm:cxn modelId="{6CEFD859-B020-4F63-B335-7BA2AC88989E}" type="presParOf" srcId="{F94CEE10-C476-46F5-9248-4C912F2F6592}" destId="{3C3B7AA8-227E-4604-B4C4-3EDC776C78FF}" srcOrd="2" destOrd="0" presId="urn:microsoft.com/office/officeart/2005/8/layout/process4"/>
    <dgm:cxn modelId="{11313826-577B-4C74-8064-47C1A82B747D}" type="presParOf" srcId="{3C3B7AA8-227E-4604-B4C4-3EDC776C78FF}" destId="{8EEF9AB9-EB18-4201-879D-225FB7A991C1}" srcOrd="0" destOrd="0" presId="urn:microsoft.com/office/officeart/2005/8/layout/process4"/>
    <dgm:cxn modelId="{67960C6A-3489-402A-A489-B76A7DF559EF}" type="presParOf" srcId="{3C3B7AA8-227E-4604-B4C4-3EDC776C78FF}" destId="{7FF3F256-03FD-4D3B-99AD-FF38C8F5E959}" srcOrd="1" destOrd="0" presId="urn:microsoft.com/office/officeart/2005/8/layout/process4"/>
    <dgm:cxn modelId="{510FE321-48E0-4630-A13E-43F07844A9CA}" type="presParOf" srcId="{362A95D3-B2CA-4C8E-A1D6-4A3E5DD18628}" destId="{7121869D-FD93-4507-A9ED-A9FE83E8C1AE}" srcOrd="1" destOrd="0" presId="urn:microsoft.com/office/officeart/2005/8/layout/process4"/>
    <dgm:cxn modelId="{49E34C69-51DF-4CA7-B877-F0A4A1811BF0}" type="presParOf" srcId="{362A95D3-B2CA-4C8E-A1D6-4A3E5DD18628}" destId="{DA9031AF-CE03-41E4-B0D5-A00CDF6DF2D9}" srcOrd="2" destOrd="0" presId="urn:microsoft.com/office/officeart/2005/8/layout/process4"/>
    <dgm:cxn modelId="{CFAC3308-5DE4-48BA-A130-942B4BF3CE51}" type="presParOf" srcId="{DA9031AF-CE03-41E4-B0D5-A00CDF6DF2D9}" destId="{59AEFE42-CB4A-4CAC-826D-31777BD1D350}" srcOrd="0" destOrd="0" presId="urn:microsoft.com/office/officeart/2005/8/layout/process4"/>
    <dgm:cxn modelId="{4357EED4-99B7-4791-9DB7-DD3F5BB9C518}" type="presParOf" srcId="{DA9031AF-CE03-41E4-B0D5-A00CDF6DF2D9}" destId="{CD1C7741-9582-47D5-8A98-F789B3708A43}" srcOrd="1" destOrd="0" presId="urn:microsoft.com/office/officeart/2005/8/layout/process4"/>
    <dgm:cxn modelId="{EB41C4FE-E260-4C95-A01D-4F4DE5C91334}" type="presParOf" srcId="{DA9031AF-CE03-41E4-B0D5-A00CDF6DF2D9}" destId="{9595A123-A16B-4AD9-9217-E80CD647E316}" srcOrd="2" destOrd="0" presId="urn:microsoft.com/office/officeart/2005/8/layout/process4"/>
    <dgm:cxn modelId="{46947F0D-6E1A-4B19-93C5-E7A5B0E31721}" type="presParOf" srcId="{9595A123-A16B-4AD9-9217-E80CD647E316}" destId="{3C4D1C50-FC46-4FDF-990C-5B9942851EBE}" srcOrd="0" destOrd="0" presId="urn:microsoft.com/office/officeart/2005/8/layout/process4"/>
    <dgm:cxn modelId="{0B6DE90E-734D-4793-8ADA-C7742DE2DD57}" type="presParOf" srcId="{9595A123-A16B-4AD9-9217-E80CD647E316}" destId="{2D8018E8-4B45-4274-92D7-42F37BB361B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12252-C8B8-4883-8637-9382E66805A2}"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73BA97F-6993-4EC4-A001-4D30EA49BE86}">
      <dgm:prSet phldrT="[Text]"/>
      <dgm:spPr/>
      <dgm:t>
        <a:bodyPr/>
        <a:lstStyle/>
        <a:p>
          <a:r>
            <a:rPr lang="en-US" dirty="0" smtClean="0">
              <a:latin typeface="+mj-lt"/>
            </a:rPr>
            <a:t>Understanding the Colorado Academic Standards  </a:t>
          </a:r>
          <a:endParaRPr lang="en-US" dirty="0"/>
        </a:p>
      </dgm:t>
    </dgm:pt>
    <dgm:pt modelId="{9C0391F2-E3C1-4EC7-AA36-E4FED7F4E56A}" type="parTrans" cxnId="{36B4FB93-50D6-40D7-A64B-9D2F69E55ECB}">
      <dgm:prSet/>
      <dgm:spPr/>
      <dgm:t>
        <a:bodyPr/>
        <a:lstStyle/>
        <a:p>
          <a:endParaRPr lang="en-US"/>
        </a:p>
      </dgm:t>
    </dgm:pt>
    <dgm:pt modelId="{2BF585C6-2E38-46A7-9272-7CDAEB59C612}" type="sibTrans" cxnId="{36B4FB93-50D6-40D7-A64B-9D2F69E55ECB}">
      <dgm:prSet/>
      <dgm:spPr/>
      <dgm:t>
        <a:bodyPr/>
        <a:lstStyle/>
        <a:p>
          <a:endParaRPr lang="en-US"/>
        </a:p>
      </dgm:t>
    </dgm:pt>
    <dgm:pt modelId="{B98F7C36-5161-46DC-85C1-B34B61F4B4AA}">
      <dgm:prSet phldrT="[Text]"/>
      <dgm:spPr/>
      <dgm:t>
        <a:bodyPr/>
        <a:lstStyle/>
        <a:p>
          <a:r>
            <a:rPr lang="en-US" dirty="0" smtClean="0">
              <a:latin typeface="+mj-lt"/>
            </a:rPr>
            <a:t>Selecting Learning Outcomes for Target Setting </a:t>
          </a:r>
          <a:endParaRPr lang="en-US" dirty="0"/>
        </a:p>
      </dgm:t>
    </dgm:pt>
    <dgm:pt modelId="{9810F7AF-CE5B-49C9-8D83-DFE846615304}" type="parTrans" cxnId="{A2A3CD96-C168-41D5-8573-0A02F1CE4F00}">
      <dgm:prSet/>
      <dgm:spPr/>
      <dgm:t>
        <a:bodyPr/>
        <a:lstStyle/>
        <a:p>
          <a:endParaRPr lang="en-US"/>
        </a:p>
      </dgm:t>
    </dgm:pt>
    <dgm:pt modelId="{7D895D83-4EE7-4966-868C-C7F92147473E}" type="sibTrans" cxnId="{A2A3CD96-C168-41D5-8573-0A02F1CE4F00}">
      <dgm:prSet/>
      <dgm:spPr/>
      <dgm:t>
        <a:bodyPr/>
        <a:lstStyle/>
        <a:p>
          <a:endParaRPr lang="en-US"/>
        </a:p>
      </dgm:t>
    </dgm:pt>
    <dgm:pt modelId="{AD4BA3D8-1FE8-4589-8E88-3036D36EE29F}">
      <dgm:prSet phldrT="[Text]"/>
      <dgm:spPr/>
      <dgm:t>
        <a:bodyPr/>
        <a:lstStyle/>
        <a:p>
          <a:r>
            <a:rPr lang="en-US" dirty="0" smtClean="0">
              <a:latin typeface="+mj-lt"/>
            </a:rPr>
            <a:t>Procuring or Developing Assessments Using Quality Criteria</a:t>
          </a:r>
          <a:endParaRPr lang="en-US" dirty="0"/>
        </a:p>
      </dgm:t>
    </dgm:pt>
    <dgm:pt modelId="{D4283D63-6C84-418A-8B51-1EB100B6F38B}" type="parTrans" cxnId="{F543B895-AB54-4398-BCD4-EE80EB2992C1}">
      <dgm:prSet/>
      <dgm:spPr/>
      <dgm:t>
        <a:bodyPr/>
        <a:lstStyle/>
        <a:p>
          <a:endParaRPr lang="en-US"/>
        </a:p>
      </dgm:t>
    </dgm:pt>
    <dgm:pt modelId="{A78642FD-A817-4DBD-8D8B-B232253CBDBF}" type="sibTrans" cxnId="{F543B895-AB54-4398-BCD4-EE80EB2992C1}">
      <dgm:prSet/>
      <dgm:spPr/>
      <dgm:t>
        <a:bodyPr/>
        <a:lstStyle/>
        <a:p>
          <a:endParaRPr lang="en-US"/>
        </a:p>
      </dgm:t>
    </dgm:pt>
    <dgm:pt modelId="{3B63A392-1D2A-41C2-9E1D-9F380465DAA0}">
      <dgm:prSet phldrT="[Text]"/>
      <dgm:spPr/>
      <dgm:t>
        <a:bodyPr/>
        <a:lstStyle/>
        <a:p>
          <a:r>
            <a:rPr lang="en-US" i="1" dirty="0" smtClean="0">
              <a:latin typeface="+mj-lt"/>
            </a:rPr>
            <a:t>THE PROCESS OF</a:t>
          </a:r>
          <a:r>
            <a:rPr lang="en-US" dirty="0" smtClean="0">
              <a:latin typeface="+mj-lt"/>
            </a:rPr>
            <a:t>:  Collecting Baseline Information </a:t>
          </a:r>
          <a:endParaRPr lang="en-US" dirty="0"/>
        </a:p>
      </dgm:t>
    </dgm:pt>
    <dgm:pt modelId="{D2F1B43B-CCFD-4D26-9392-376B267D6F43}" type="parTrans" cxnId="{615B5B18-F62D-4C3A-A1E9-E5A4E39E1BB9}">
      <dgm:prSet/>
      <dgm:spPr/>
      <dgm:t>
        <a:bodyPr/>
        <a:lstStyle/>
        <a:p>
          <a:endParaRPr lang="en-US"/>
        </a:p>
      </dgm:t>
    </dgm:pt>
    <dgm:pt modelId="{40CB2B61-E646-4971-9D0B-B3DF8CF4A28A}" type="sibTrans" cxnId="{615B5B18-F62D-4C3A-A1E9-E5A4E39E1BB9}">
      <dgm:prSet/>
      <dgm:spPr/>
      <dgm:t>
        <a:bodyPr/>
        <a:lstStyle/>
        <a:p>
          <a:endParaRPr lang="en-US"/>
        </a:p>
      </dgm:t>
    </dgm:pt>
    <dgm:pt modelId="{0BDFCAB9-9DBF-4575-A311-8BAFC02BE7CA}">
      <dgm:prSet phldrT="[Text]"/>
      <dgm:spPr/>
      <dgm:t>
        <a:bodyPr/>
        <a:lstStyle/>
        <a:p>
          <a:r>
            <a:rPr lang="en-US" dirty="0" smtClean="0">
              <a:latin typeface="+mj-lt"/>
            </a:rPr>
            <a:t> Setting Student Learning Targets </a:t>
          </a:r>
          <a:endParaRPr lang="en-US" dirty="0"/>
        </a:p>
      </dgm:t>
    </dgm:pt>
    <dgm:pt modelId="{AFC4B3B3-206D-4970-A8D4-4B45C86725C3}" type="parTrans" cxnId="{9BFE180C-D0D7-41EB-97EA-558412A591CC}">
      <dgm:prSet/>
      <dgm:spPr/>
      <dgm:t>
        <a:bodyPr/>
        <a:lstStyle/>
        <a:p>
          <a:endParaRPr lang="en-US"/>
        </a:p>
      </dgm:t>
    </dgm:pt>
    <dgm:pt modelId="{82D28BEB-4948-42D2-8D73-050E2937CA68}" type="sibTrans" cxnId="{9BFE180C-D0D7-41EB-97EA-558412A591CC}">
      <dgm:prSet/>
      <dgm:spPr/>
      <dgm:t>
        <a:bodyPr/>
        <a:lstStyle/>
        <a:p>
          <a:endParaRPr lang="en-US"/>
        </a:p>
      </dgm:t>
    </dgm:pt>
    <dgm:pt modelId="{99D7CA16-0B5B-47B8-A3C9-388F08D4B06F}">
      <dgm:prSet phldrT="[Text]"/>
      <dgm:spPr/>
      <dgm:t>
        <a:bodyPr/>
        <a:lstStyle/>
        <a:p>
          <a:r>
            <a:rPr lang="en-US" dirty="0" smtClean="0">
              <a:latin typeface="+mj-lt"/>
            </a:rPr>
            <a:t>Setting Appropriate Scales for Measurement  </a:t>
          </a:r>
          <a:endParaRPr lang="en-US" dirty="0"/>
        </a:p>
      </dgm:t>
    </dgm:pt>
    <dgm:pt modelId="{C2DDDC7C-2092-40EF-84CE-56C746C6D2F3}" type="parTrans" cxnId="{AA1F1B8F-9FAF-44D9-B2E2-72C29B92796B}">
      <dgm:prSet/>
      <dgm:spPr/>
      <dgm:t>
        <a:bodyPr/>
        <a:lstStyle/>
        <a:p>
          <a:endParaRPr lang="en-US"/>
        </a:p>
      </dgm:t>
    </dgm:pt>
    <dgm:pt modelId="{999D5E00-CA5E-4D39-96C6-CF96133C999D}" type="sibTrans" cxnId="{AA1F1B8F-9FAF-44D9-B2E2-72C29B92796B}">
      <dgm:prSet/>
      <dgm:spPr/>
      <dgm:t>
        <a:bodyPr/>
        <a:lstStyle/>
        <a:p>
          <a:endParaRPr lang="en-US"/>
        </a:p>
      </dgm:t>
    </dgm:pt>
    <dgm:pt modelId="{48593940-67AF-4C2D-BADC-80B79DF044A5}">
      <dgm:prSet phldrT="[Text]"/>
      <dgm:spPr/>
      <dgm:t>
        <a:bodyPr/>
        <a:lstStyle/>
        <a:p>
          <a:r>
            <a:rPr lang="en-US" dirty="0" smtClean="0">
              <a:latin typeface="+mj-lt"/>
            </a:rPr>
            <a:t>Assessing Quality, Attainment Level and Rigor of Student Learning Targets and Scales  </a:t>
          </a:r>
          <a:endParaRPr lang="en-US" dirty="0"/>
        </a:p>
      </dgm:t>
    </dgm:pt>
    <dgm:pt modelId="{2BAFD1F7-3357-4125-B447-108A247B43F4}" type="parTrans" cxnId="{320C139C-6341-4775-BEA1-66200E4AE08B}">
      <dgm:prSet/>
      <dgm:spPr/>
      <dgm:t>
        <a:bodyPr/>
        <a:lstStyle/>
        <a:p>
          <a:endParaRPr lang="en-US"/>
        </a:p>
      </dgm:t>
    </dgm:pt>
    <dgm:pt modelId="{4873BEDD-C4E2-49BF-8600-5D3DEDA43B5B}" type="sibTrans" cxnId="{320C139C-6341-4775-BEA1-66200E4AE08B}">
      <dgm:prSet/>
      <dgm:spPr/>
      <dgm:t>
        <a:bodyPr/>
        <a:lstStyle/>
        <a:p>
          <a:endParaRPr lang="en-US"/>
        </a:p>
      </dgm:t>
    </dgm:pt>
    <dgm:pt modelId="{B12B5997-6D6F-4E4D-8EF3-260B115ABB0A}" type="pres">
      <dgm:prSet presAssocID="{06612252-C8B8-4883-8637-9382E66805A2}" presName="Name0" presStyleCnt="0">
        <dgm:presLayoutVars>
          <dgm:dir/>
          <dgm:animLvl val="lvl"/>
          <dgm:resizeHandles val="exact"/>
        </dgm:presLayoutVars>
      </dgm:prSet>
      <dgm:spPr/>
      <dgm:t>
        <a:bodyPr/>
        <a:lstStyle/>
        <a:p>
          <a:endParaRPr lang="en-US"/>
        </a:p>
      </dgm:t>
    </dgm:pt>
    <dgm:pt modelId="{C852B441-8719-4FD4-853D-2D50A7E7E914}" type="pres">
      <dgm:prSet presAssocID="{48593940-67AF-4C2D-BADC-80B79DF044A5}" presName="boxAndChildren" presStyleCnt="0"/>
      <dgm:spPr/>
    </dgm:pt>
    <dgm:pt modelId="{AE55CE74-7B9B-4DCD-9786-4933B00C54DD}" type="pres">
      <dgm:prSet presAssocID="{48593940-67AF-4C2D-BADC-80B79DF044A5}" presName="parentTextBox" presStyleLbl="node1" presStyleIdx="0" presStyleCnt="3"/>
      <dgm:spPr/>
      <dgm:t>
        <a:bodyPr/>
        <a:lstStyle/>
        <a:p>
          <a:endParaRPr lang="en-US"/>
        </a:p>
      </dgm:t>
    </dgm:pt>
    <dgm:pt modelId="{7FD265F7-A193-488D-9529-2BBCCA422560}" type="pres">
      <dgm:prSet presAssocID="{40CB2B61-E646-4971-9D0B-B3DF8CF4A28A}" presName="sp" presStyleCnt="0"/>
      <dgm:spPr/>
    </dgm:pt>
    <dgm:pt modelId="{F2DB7390-E9F4-4626-A77A-1EC3BE1BB425}" type="pres">
      <dgm:prSet presAssocID="{3B63A392-1D2A-41C2-9E1D-9F380465DAA0}" presName="arrowAndChildren" presStyleCnt="0"/>
      <dgm:spPr/>
    </dgm:pt>
    <dgm:pt modelId="{B138BAD2-6F8C-42A3-9928-F4444497089F}" type="pres">
      <dgm:prSet presAssocID="{3B63A392-1D2A-41C2-9E1D-9F380465DAA0}" presName="parentTextArrow" presStyleLbl="node1" presStyleIdx="0" presStyleCnt="3"/>
      <dgm:spPr/>
      <dgm:t>
        <a:bodyPr/>
        <a:lstStyle/>
        <a:p>
          <a:endParaRPr lang="en-US"/>
        </a:p>
      </dgm:t>
    </dgm:pt>
    <dgm:pt modelId="{7E62DBED-5CB7-4B12-B7AB-523D5B980A0C}" type="pres">
      <dgm:prSet presAssocID="{3B63A392-1D2A-41C2-9E1D-9F380465DAA0}" presName="arrow" presStyleLbl="node1" presStyleIdx="1" presStyleCnt="3"/>
      <dgm:spPr/>
      <dgm:t>
        <a:bodyPr/>
        <a:lstStyle/>
        <a:p>
          <a:endParaRPr lang="en-US"/>
        </a:p>
      </dgm:t>
    </dgm:pt>
    <dgm:pt modelId="{377C5DB0-390F-4055-8040-AF510EA263DD}" type="pres">
      <dgm:prSet presAssocID="{3B63A392-1D2A-41C2-9E1D-9F380465DAA0}" presName="descendantArrow" presStyleCnt="0"/>
      <dgm:spPr/>
    </dgm:pt>
    <dgm:pt modelId="{32FA9AC0-7772-4AE4-9F01-4C5AEC77AC55}" type="pres">
      <dgm:prSet presAssocID="{0BDFCAB9-9DBF-4575-A311-8BAFC02BE7CA}" presName="childTextArrow" presStyleLbl="fgAccFollowNode1" presStyleIdx="0" presStyleCnt="4">
        <dgm:presLayoutVars>
          <dgm:bulletEnabled val="1"/>
        </dgm:presLayoutVars>
      </dgm:prSet>
      <dgm:spPr/>
      <dgm:t>
        <a:bodyPr/>
        <a:lstStyle/>
        <a:p>
          <a:endParaRPr lang="en-US"/>
        </a:p>
      </dgm:t>
    </dgm:pt>
    <dgm:pt modelId="{477484A7-C1F8-437B-A860-F36C66EEEDFE}" type="pres">
      <dgm:prSet presAssocID="{99D7CA16-0B5B-47B8-A3C9-388F08D4B06F}" presName="childTextArrow" presStyleLbl="fgAccFollowNode1" presStyleIdx="1" presStyleCnt="4">
        <dgm:presLayoutVars>
          <dgm:bulletEnabled val="1"/>
        </dgm:presLayoutVars>
      </dgm:prSet>
      <dgm:spPr/>
      <dgm:t>
        <a:bodyPr/>
        <a:lstStyle/>
        <a:p>
          <a:endParaRPr lang="en-US"/>
        </a:p>
      </dgm:t>
    </dgm:pt>
    <dgm:pt modelId="{66713BBC-5A8C-4420-8C55-2BA5F26C3813}" type="pres">
      <dgm:prSet presAssocID="{2BF585C6-2E38-46A7-9272-7CDAEB59C612}" presName="sp" presStyleCnt="0"/>
      <dgm:spPr/>
    </dgm:pt>
    <dgm:pt modelId="{BDF4260F-C902-429B-BA89-A00F3D3D3428}" type="pres">
      <dgm:prSet presAssocID="{273BA97F-6993-4EC4-A001-4D30EA49BE86}" presName="arrowAndChildren" presStyleCnt="0"/>
      <dgm:spPr/>
    </dgm:pt>
    <dgm:pt modelId="{D6EA0686-355A-4E1D-B061-08D3421D6C1A}" type="pres">
      <dgm:prSet presAssocID="{273BA97F-6993-4EC4-A001-4D30EA49BE86}" presName="parentTextArrow" presStyleLbl="node1" presStyleIdx="1" presStyleCnt="3"/>
      <dgm:spPr/>
      <dgm:t>
        <a:bodyPr/>
        <a:lstStyle/>
        <a:p>
          <a:endParaRPr lang="en-US"/>
        </a:p>
      </dgm:t>
    </dgm:pt>
    <dgm:pt modelId="{01B13027-8837-47C0-9420-A89C4A9D70E9}" type="pres">
      <dgm:prSet presAssocID="{273BA97F-6993-4EC4-A001-4D30EA49BE86}" presName="arrow" presStyleLbl="node1" presStyleIdx="2" presStyleCnt="3"/>
      <dgm:spPr/>
      <dgm:t>
        <a:bodyPr/>
        <a:lstStyle/>
        <a:p>
          <a:endParaRPr lang="en-US"/>
        </a:p>
      </dgm:t>
    </dgm:pt>
    <dgm:pt modelId="{4C2EF213-1BD6-4C3C-8682-3FACCB9E9154}" type="pres">
      <dgm:prSet presAssocID="{273BA97F-6993-4EC4-A001-4D30EA49BE86}" presName="descendantArrow" presStyleCnt="0"/>
      <dgm:spPr/>
    </dgm:pt>
    <dgm:pt modelId="{B5DBDE4C-57BB-42EB-B4CE-D48FF9E04FDE}" type="pres">
      <dgm:prSet presAssocID="{B98F7C36-5161-46DC-85C1-B34B61F4B4AA}" presName="childTextArrow" presStyleLbl="fgAccFollowNode1" presStyleIdx="2" presStyleCnt="4">
        <dgm:presLayoutVars>
          <dgm:bulletEnabled val="1"/>
        </dgm:presLayoutVars>
      </dgm:prSet>
      <dgm:spPr/>
      <dgm:t>
        <a:bodyPr/>
        <a:lstStyle/>
        <a:p>
          <a:endParaRPr lang="en-US"/>
        </a:p>
      </dgm:t>
    </dgm:pt>
    <dgm:pt modelId="{5B1F92FD-1B24-4BA8-B662-401D7F96F7B7}" type="pres">
      <dgm:prSet presAssocID="{AD4BA3D8-1FE8-4589-8E88-3036D36EE29F}" presName="childTextArrow" presStyleLbl="fgAccFollowNode1" presStyleIdx="3" presStyleCnt="4">
        <dgm:presLayoutVars>
          <dgm:bulletEnabled val="1"/>
        </dgm:presLayoutVars>
      </dgm:prSet>
      <dgm:spPr/>
      <dgm:t>
        <a:bodyPr/>
        <a:lstStyle/>
        <a:p>
          <a:endParaRPr lang="en-US"/>
        </a:p>
      </dgm:t>
    </dgm:pt>
  </dgm:ptLst>
  <dgm:cxnLst>
    <dgm:cxn modelId="{F1DA60DC-BFE4-4BA1-9436-9DC749302A1A}" type="presOf" srcId="{48593940-67AF-4C2D-BADC-80B79DF044A5}" destId="{AE55CE74-7B9B-4DCD-9786-4933B00C54DD}" srcOrd="0" destOrd="0" presId="urn:microsoft.com/office/officeart/2005/8/layout/process4"/>
    <dgm:cxn modelId="{804F877A-C7EC-4C32-B0FC-F873A35CBC90}" type="presOf" srcId="{B98F7C36-5161-46DC-85C1-B34B61F4B4AA}" destId="{B5DBDE4C-57BB-42EB-B4CE-D48FF9E04FDE}" srcOrd="0" destOrd="0" presId="urn:microsoft.com/office/officeart/2005/8/layout/process4"/>
    <dgm:cxn modelId="{C6E4D776-CC7B-4865-95B6-878E7856CE36}" type="presOf" srcId="{273BA97F-6993-4EC4-A001-4D30EA49BE86}" destId="{01B13027-8837-47C0-9420-A89C4A9D70E9}" srcOrd="1" destOrd="0" presId="urn:microsoft.com/office/officeart/2005/8/layout/process4"/>
    <dgm:cxn modelId="{981106B0-7DDE-4D14-B069-84BB9C4BD253}" type="presOf" srcId="{99D7CA16-0B5B-47B8-A3C9-388F08D4B06F}" destId="{477484A7-C1F8-437B-A860-F36C66EEEDFE}" srcOrd="0" destOrd="0" presId="urn:microsoft.com/office/officeart/2005/8/layout/process4"/>
    <dgm:cxn modelId="{BCFEED16-C204-4CAA-8599-84B2EFE13755}" type="presOf" srcId="{0BDFCAB9-9DBF-4575-A311-8BAFC02BE7CA}" destId="{32FA9AC0-7772-4AE4-9F01-4C5AEC77AC55}" srcOrd="0" destOrd="0" presId="urn:microsoft.com/office/officeart/2005/8/layout/process4"/>
    <dgm:cxn modelId="{898A4D3F-756E-47DB-A2FE-68ABBEEF6354}" type="presOf" srcId="{AD4BA3D8-1FE8-4589-8E88-3036D36EE29F}" destId="{5B1F92FD-1B24-4BA8-B662-401D7F96F7B7}" srcOrd="0" destOrd="0" presId="urn:microsoft.com/office/officeart/2005/8/layout/process4"/>
    <dgm:cxn modelId="{4D3EB489-12F8-417A-847B-4D8C2250D1B3}" type="presOf" srcId="{06612252-C8B8-4883-8637-9382E66805A2}" destId="{B12B5997-6D6F-4E4D-8EF3-260B115ABB0A}" srcOrd="0" destOrd="0" presId="urn:microsoft.com/office/officeart/2005/8/layout/process4"/>
    <dgm:cxn modelId="{AA1F1B8F-9FAF-44D9-B2E2-72C29B92796B}" srcId="{3B63A392-1D2A-41C2-9E1D-9F380465DAA0}" destId="{99D7CA16-0B5B-47B8-A3C9-388F08D4B06F}" srcOrd="1" destOrd="0" parTransId="{C2DDDC7C-2092-40EF-84CE-56C746C6D2F3}" sibTransId="{999D5E00-CA5E-4D39-96C6-CF96133C999D}"/>
    <dgm:cxn modelId="{36B4FB93-50D6-40D7-A64B-9D2F69E55ECB}" srcId="{06612252-C8B8-4883-8637-9382E66805A2}" destId="{273BA97F-6993-4EC4-A001-4D30EA49BE86}" srcOrd="0" destOrd="0" parTransId="{9C0391F2-E3C1-4EC7-AA36-E4FED7F4E56A}" sibTransId="{2BF585C6-2E38-46A7-9272-7CDAEB59C612}"/>
    <dgm:cxn modelId="{F543B895-AB54-4398-BCD4-EE80EB2992C1}" srcId="{273BA97F-6993-4EC4-A001-4D30EA49BE86}" destId="{AD4BA3D8-1FE8-4589-8E88-3036D36EE29F}" srcOrd="1" destOrd="0" parTransId="{D4283D63-6C84-418A-8B51-1EB100B6F38B}" sibTransId="{A78642FD-A817-4DBD-8D8B-B232253CBDBF}"/>
    <dgm:cxn modelId="{320C139C-6341-4775-BEA1-66200E4AE08B}" srcId="{06612252-C8B8-4883-8637-9382E66805A2}" destId="{48593940-67AF-4C2D-BADC-80B79DF044A5}" srcOrd="2" destOrd="0" parTransId="{2BAFD1F7-3357-4125-B447-108A247B43F4}" sibTransId="{4873BEDD-C4E2-49BF-8600-5D3DEDA43B5B}"/>
    <dgm:cxn modelId="{615B5B18-F62D-4C3A-A1E9-E5A4E39E1BB9}" srcId="{06612252-C8B8-4883-8637-9382E66805A2}" destId="{3B63A392-1D2A-41C2-9E1D-9F380465DAA0}" srcOrd="1" destOrd="0" parTransId="{D2F1B43B-CCFD-4D26-9392-376B267D6F43}" sibTransId="{40CB2B61-E646-4971-9D0B-B3DF8CF4A28A}"/>
    <dgm:cxn modelId="{447BBB48-19A9-4E0A-84AC-77CC4343B9F9}" type="presOf" srcId="{3B63A392-1D2A-41C2-9E1D-9F380465DAA0}" destId="{7E62DBED-5CB7-4B12-B7AB-523D5B980A0C}" srcOrd="1" destOrd="0" presId="urn:microsoft.com/office/officeart/2005/8/layout/process4"/>
    <dgm:cxn modelId="{3FFBDA3E-4056-4477-B3B6-1FC7F42F9CE4}" type="presOf" srcId="{3B63A392-1D2A-41C2-9E1D-9F380465DAA0}" destId="{B138BAD2-6F8C-42A3-9928-F4444497089F}" srcOrd="0" destOrd="0" presId="urn:microsoft.com/office/officeart/2005/8/layout/process4"/>
    <dgm:cxn modelId="{39760CDC-489F-4921-AE52-F0EAAAE6211D}" type="presOf" srcId="{273BA97F-6993-4EC4-A001-4D30EA49BE86}" destId="{D6EA0686-355A-4E1D-B061-08D3421D6C1A}" srcOrd="0" destOrd="0" presId="urn:microsoft.com/office/officeart/2005/8/layout/process4"/>
    <dgm:cxn modelId="{9BFE180C-D0D7-41EB-97EA-558412A591CC}" srcId="{3B63A392-1D2A-41C2-9E1D-9F380465DAA0}" destId="{0BDFCAB9-9DBF-4575-A311-8BAFC02BE7CA}" srcOrd="0" destOrd="0" parTransId="{AFC4B3B3-206D-4970-A8D4-4B45C86725C3}" sibTransId="{82D28BEB-4948-42D2-8D73-050E2937CA68}"/>
    <dgm:cxn modelId="{A2A3CD96-C168-41D5-8573-0A02F1CE4F00}" srcId="{273BA97F-6993-4EC4-A001-4D30EA49BE86}" destId="{B98F7C36-5161-46DC-85C1-B34B61F4B4AA}" srcOrd="0" destOrd="0" parTransId="{9810F7AF-CE5B-49C9-8D83-DFE846615304}" sibTransId="{7D895D83-4EE7-4966-868C-C7F92147473E}"/>
    <dgm:cxn modelId="{1C692394-DF1B-4C0F-BE8A-98AFC79F0FFB}" type="presParOf" srcId="{B12B5997-6D6F-4E4D-8EF3-260B115ABB0A}" destId="{C852B441-8719-4FD4-853D-2D50A7E7E914}" srcOrd="0" destOrd="0" presId="urn:microsoft.com/office/officeart/2005/8/layout/process4"/>
    <dgm:cxn modelId="{8F6CEB59-899F-4BC4-8FFE-0058F4734D6D}" type="presParOf" srcId="{C852B441-8719-4FD4-853D-2D50A7E7E914}" destId="{AE55CE74-7B9B-4DCD-9786-4933B00C54DD}" srcOrd="0" destOrd="0" presId="urn:microsoft.com/office/officeart/2005/8/layout/process4"/>
    <dgm:cxn modelId="{FF0359E3-6F94-4564-935B-10D231BCC8AA}" type="presParOf" srcId="{B12B5997-6D6F-4E4D-8EF3-260B115ABB0A}" destId="{7FD265F7-A193-488D-9529-2BBCCA422560}" srcOrd="1" destOrd="0" presId="urn:microsoft.com/office/officeart/2005/8/layout/process4"/>
    <dgm:cxn modelId="{00550182-1E9D-4D24-A9B0-B820741D9594}" type="presParOf" srcId="{B12B5997-6D6F-4E4D-8EF3-260B115ABB0A}" destId="{F2DB7390-E9F4-4626-A77A-1EC3BE1BB425}" srcOrd="2" destOrd="0" presId="urn:microsoft.com/office/officeart/2005/8/layout/process4"/>
    <dgm:cxn modelId="{8E63EEF9-28E3-43F1-B393-D13BD8DDA1BA}" type="presParOf" srcId="{F2DB7390-E9F4-4626-A77A-1EC3BE1BB425}" destId="{B138BAD2-6F8C-42A3-9928-F4444497089F}" srcOrd="0" destOrd="0" presId="urn:microsoft.com/office/officeart/2005/8/layout/process4"/>
    <dgm:cxn modelId="{F001B00C-BCF7-4650-9F04-5BCCDB145B0A}" type="presParOf" srcId="{F2DB7390-E9F4-4626-A77A-1EC3BE1BB425}" destId="{7E62DBED-5CB7-4B12-B7AB-523D5B980A0C}" srcOrd="1" destOrd="0" presId="urn:microsoft.com/office/officeart/2005/8/layout/process4"/>
    <dgm:cxn modelId="{66FFC73B-8672-4B66-8233-8684C2F7838A}" type="presParOf" srcId="{F2DB7390-E9F4-4626-A77A-1EC3BE1BB425}" destId="{377C5DB0-390F-4055-8040-AF510EA263DD}" srcOrd="2" destOrd="0" presId="urn:microsoft.com/office/officeart/2005/8/layout/process4"/>
    <dgm:cxn modelId="{086B932A-666B-48B1-8165-70334074DE33}" type="presParOf" srcId="{377C5DB0-390F-4055-8040-AF510EA263DD}" destId="{32FA9AC0-7772-4AE4-9F01-4C5AEC77AC55}" srcOrd="0" destOrd="0" presId="urn:microsoft.com/office/officeart/2005/8/layout/process4"/>
    <dgm:cxn modelId="{37619F93-9983-4EAD-BE43-5E6D8877E587}" type="presParOf" srcId="{377C5DB0-390F-4055-8040-AF510EA263DD}" destId="{477484A7-C1F8-437B-A860-F36C66EEEDFE}" srcOrd="1" destOrd="0" presId="urn:microsoft.com/office/officeart/2005/8/layout/process4"/>
    <dgm:cxn modelId="{C3ECA7CC-D8F1-41B8-9EAB-E8530ED50CE8}" type="presParOf" srcId="{B12B5997-6D6F-4E4D-8EF3-260B115ABB0A}" destId="{66713BBC-5A8C-4420-8C55-2BA5F26C3813}" srcOrd="3" destOrd="0" presId="urn:microsoft.com/office/officeart/2005/8/layout/process4"/>
    <dgm:cxn modelId="{E9DB3CC2-E577-4526-AC78-2D4E4EF7B263}" type="presParOf" srcId="{B12B5997-6D6F-4E4D-8EF3-260B115ABB0A}" destId="{BDF4260F-C902-429B-BA89-A00F3D3D3428}" srcOrd="4" destOrd="0" presId="urn:microsoft.com/office/officeart/2005/8/layout/process4"/>
    <dgm:cxn modelId="{D110C2B5-6479-4268-8086-5FF43B5CA976}" type="presParOf" srcId="{BDF4260F-C902-429B-BA89-A00F3D3D3428}" destId="{D6EA0686-355A-4E1D-B061-08D3421D6C1A}" srcOrd="0" destOrd="0" presId="urn:microsoft.com/office/officeart/2005/8/layout/process4"/>
    <dgm:cxn modelId="{A821F548-AB64-411F-BD95-972D6A58910E}" type="presParOf" srcId="{BDF4260F-C902-429B-BA89-A00F3D3D3428}" destId="{01B13027-8837-47C0-9420-A89C4A9D70E9}" srcOrd="1" destOrd="0" presId="urn:microsoft.com/office/officeart/2005/8/layout/process4"/>
    <dgm:cxn modelId="{40FCF46A-6532-4F04-AC4F-A9DDDC74CF69}" type="presParOf" srcId="{BDF4260F-C902-429B-BA89-A00F3D3D3428}" destId="{4C2EF213-1BD6-4C3C-8682-3FACCB9E9154}" srcOrd="2" destOrd="0" presId="urn:microsoft.com/office/officeart/2005/8/layout/process4"/>
    <dgm:cxn modelId="{710129A4-9CD0-4ECF-BD41-883E4B3227E0}" type="presParOf" srcId="{4C2EF213-1BD6-4C3C-8682-3FACCB9E9154}" destId="{B5DBDE4C-57BB-42EB-B4CE-D48FF9E04FDE}" srcOrd="0" destOrd="0" presId="urn:microsoft.com/office/officeart/2005/8/layout/process4"/>
    <dgm:cxn modelId="{1B3A5CBE-6BE9-4C8A-AB0D-4DF604F5A6C8}" type="presParOf" srcId="{4C2EF213-1BD6-4C3C-8682-3FACCB9E9154}" destId="{5B1F92FD-1B24-4BA8-B662-401D7F96F7B7}"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16798D-F3E6-4138-83A8-84784E4EF5AA}"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132046B-A836-414B-BC17-97437DE87EB1}">
      <dgm:prSet phldrT="[Text]" custT="1"/>
      <dgm:spPr/>
      <dgm:t>
        <a:bodyPr/>
        <a:lstStyle/>
        <a:p>
          <a:r>
            <a:rPr lang="en-US" sz="2000" dirty="0" smtClean="0">
              <a:latin typeface="+mj-lt"/>
            </a:rPr>
            <a:t>Understanding the Colorado Academic Standards  </a:t>
          </a:r>
          <a:endParaRPr lang="en-US" sz="2000" dirty="0"/>
        </a:p>
      </dgm:t>
    </dgm:pt>
    <dgm:pt modelId="{DD3ADB39-EF54-4597-8CE8-CE8E930677FB}" type="parTrans" cxnId="{CB8CC2D2-024A-4FA7-9690-5B26B06266FD}">
      <dgm:prSet/>
      <dgm:spPr/>
      <dgm:t>
        <a:bodyPr/>
        <a:lstStyle/>
        <a:p>
          <a:endParaRPr lang="en-US"/>
        </a:p>
      </dgm:t>
    </dgm:pt>
    <dgm:pt modelId="{A6FABFB7-7472-47B0-83AA-9A9D17D41C8B}" type="sibTrans" cxnId="{CB8CC2D2-024A-4FA7-9690-5B26B06266FD}">
      <dgm:prSet/>
      <dgm:spPr/>
      <dgm:t>
        <a:bodyPr/>
        <a:lstStyle/>
        <a:p>
          <a:endParaRPr lang="en-US"/>
        </a:p>
      </dgm:t>
    </dgm:pt>
    <dgm:pt modelId="{360B42B5-9ABD-49C5-8D20-F0605D2DD2AB}">
      <dgm:prSet phldrT="[Text]" custT="1"/>
      <dgm:spPr/>
      <dgm:t>
        <a:bodyPr/>
        <a:lstStyle/>
        <a:p>
          <a:r>
            <a:rPr lang="en-US" sz="1100" dirty="0" smtClean="0">
              <a:latin typeface="+mj-lt"/>
            </a:rPr>
            <a:t>Selecting Learning Outcomes for Target Setting </a:t>
          </a:r>
          <a:endParaRPr lang="en-US" sz="1100" dirty="0"/>
        </a:p>
      </dgm:t>
    </dgm:pt>
    <dgm:pt modelId="{EF92AA3B-ACBD-48E0-8FE1-709449464449}" type="parTrans" cxnId="{06263C4E-73FA-43DC-994D-3BF3770BFF1D}">
      <dgm:prSet/>
      <dgm:spPr/>
      <dgm:t>
        <a:bodyPr/>
        <a:lstStyle/>
        <a:p>
          <a:endParaRPr lang="en-US"/>
        </a:p>
      </dgm:t>
    </dgm:pt>
    <dgm:pt modelId="{C5BB15BC-88E9-4BF4-8533-0A7A5B8DA91C}" type="sibTrans" cxnId="{06263C4E-73FA-43DC-994D-3BF3770BFF1D}">
      <dgm:prSet/>
      <dgm:spPr/>
      <dgm:t>
        <a:bodyPr/>
        <a:lstStyle/>
        <a:p>
          <a:endParaRPr lang="en-US"/>
        </a:p>
      </dgm:t>
    </dgm:pt>
    <dgm:pt modelId="{8047AF47-482A-4664-A2FA-5365C097D2AD}">
      <dgm:prSet phldrT="[Text]" custT="1"/>
      <dgm:spPr/>
      <dgm:t>
        <a:bodyPr/>
        <a:lstStyle/>
        <a:p>
          <a:r>
            <a:rPr lang="en-US" sz="1100" dirty="0" smtClean="0">
              <a:latin typeface="+mj-lt"/>
            </a:rPr>
            <a:t>Procuring or Developing Assessments Using Quality Criteria</a:t>
          </a:r>
          <a:endParaRPr lang="en-US" sz="1100" dirty="0"/>
        </a:p>
      </dgm:t>
    </dgm:pt>
    <dgm:pt modelId="{1F083136-0671-4D8B-AB08-829D3DDF4DC8}" type="parTrans" cxnId="{1FAD6F3C-697E-4205-AA7B-ACD67AC38850}">
      <dgm:prSet/>
      <dgm:spPr/>
      <dgm:t>
        <a:bodyPr/>
        <a:lstStyle/>
        <a:p>
          <a:endParaRPr lang="en-US"/>
        </a:p>
      </dgm:t>
    </dgm:pt>
    <dgm:pt modelId="{175AEC8C-2957-4A9E-BD62-2FA1BBAC3AA6}" type="sibTrans" cxnId="{1FAD6F3C-697E-4205-AA7B-ACD67AC38850}">
      <dgm:prSet/>
      <dgm:spPr/>
      <dgm:t>
        <a:bodyPr/>
        <a:lstStyle/>
        <a:p>
          <a:endParaRPr lang="en-US"/>
        </a:p>
      </dgm:t>
    </dgm:pt>
    <dgm:pt modelId="{2D021482-8950-48B0-A315-8EC87E92BA40}">
      <dgm:prSet phldrT="[Text]" custT="1"/>
      <dgm:spPr/>
      <dgm:t>
        <a:bodyPr/>
        <a:lstStyle/>
        <a:p>
          <a:r>
            <a:rPr lang="en-US" sz="2000" dirty="0" smtClean="0">
              <a:latin typeface="+mj-lt"/>
            </a:rPr>
            <a:t>Collecting Baseline Information </a:t>
          </a:r>
          <a:endParaRPr lang="en-US" sz="2000" dirty="0"/>
        </a:p>
      </dgm:t>
    </dgm:pt>
    <dgm:pt modelId="{BCBC8779-FB3F-4643-999A-164F12B58612}" type="parTrans" cxnId="{9C462CB2-43F6-4F5A-9183-A5F067703018}">
      <dgm:prSet/>
      <dgm:spPr/>
      <dgm:t>
        <a:bodyPr/>
        <a:lstStyle/>
        <a:p>
          <a:endParaRPr lang="en-US"/>
        </a:p>
      </dgm:t>
    </dgm:pt>
    <dgm:pt modelId="{D223817C-D15A-46A8-B0F6-50715585BA37}" type="sibTrans" cxnId="{9C462CB2-43F6-4F5A-9183-A5F067703018}">
      <dgm:prSet/>
      <dgm:spPr/>
      <dgm:t>
        <a:bodyPr/>
        <a:lstStyle/>
        <a:p>
          <a:endParaRPr lang="en-US"/>
        </a:p>
      </dgm:t>
    </dgm:pt>
    <dgm:pt modelId="{8E92DADE-C7FF-4942-B3D7-1FC60043EC95}">
      <dgm:prSet phldrT="[Text]"/>
      <dgm:spPr/>
      <dgm:t>
        <a:bodyPr/>
        <a:lstStyle/>
        <a:p>
          <a:r>
            <a:rPr lang="en-US" dirty="0" smtClean="0">
              <a:latin typeface="+mj-lt"/>
            </a:rPr>
            <a:t>Setting Student Learning Targets </a:t>
          </a:r>
          <a:endParaRPr lang="en-US" dirty="0"/>
        </a:p>
      </dgm:t>
    </dgm:pt>
    <dgm:pt modelId="{73F1C4F3-24D0-45D3-824A-EB5E9DFC7333}" type="parTrans" cxnId="{1EAFCFBB-1FC0-4DE8-B23F-4B06CD24BA11}">
      <dgm:prSet/>
      <dgm:spPr/>
      <dgm:t>
        <a:bodyPr/>
        <a:lstStyle/>
        <a:p>
          <a:endParaRPr lang="en-US"/>
        </a:p>
      </dgm:t>
    </dgm:pt>
    <dgm:pt modelId="{8B9A3FF1-4CC8-4DD2-B51B-62BB422597AA}" type="sibTrans" cxnId="{1EAFCFBB-1FC0-4DE8-B23F-4B06CD24BA11}">
      <dgm:prSet/>
      <dgm:spPr/>
      <dgm:t>
        <a:bodyPr/>
        <a:lstStyle/>
        <a:p>
          <a:endParaRPr lang="en-US"/>
        </a:p>
      </dgm:t>
    </dgm:pt>
    <dgm:pt modelId="{1F35A620-7752-4F5C-9DF4-B017CE8C3F95}">
      <dgm:prSet phldrT="[Text]"/>
      <dgm:spPr/>
      <dgm:t>
        <a:bodyPr/>
        <a:lstStyle/>
        <a:p>
          <a:r>
            <a:rPr lang="en-US" dirty="0" smtClean="0">
              <a:latin typeface="+mj-lt"/>
            </a:rPr>
            <a:t>Setting Appropriate Scales for Measurement  </a:t>
          </a:r>
          <a:endParaRPr lang="en-US" dirty="0"/>
        </a:p>
      </dgm:t>
    </dgm:pt>
    <dgm:pt modelId="{45F4D634-EE43-46A6-B136-EE901204680E}" type="parTrans" cxnId="{222E735C-562B-4952-9208-52AA70440EF4}">
      <dgm:prSet/>
      <dgm:spPr/>
      <dgm:t>
        <a:bodyPr/>
        <a:lstStyle/>
        <a:p>
          <a:endParaRPr lang="en-US"/>
        </a:p>
      </dgm:t>
    </dgm:pt>
    <dgm:pt modelId="{52EFB020-81FF-4503-96D1-D79D86E60048}" type="sibTrans" cxnId="{222E735C-562B-4952-9208-52AA70440EF4}">
      <dgm:prSet/>
      <dgm:spPr/>
      <dgm:t>
        <a:bodyPr/>
        <a:lstStyle/>
        <a:p>
          <a:endParaRPr lang="en-US"/>
        </a:p>
      </dgm:t>
    </dgm:pt>
    <dgm:pt modelId="{632DF29D-4E0E-44E3-8693-04A7B3847846}">
      <dgm:prSet phldrT="[Text]" custT="1"/>
      <dgm:spPr/>
      <dgm:t>
        <a:bodyPr/>
        <a:lstStyle/>
        <a:p>
          <a:r>
            <a:rPr lang="en-US" sz="2000" dirty="0" smtClean="0">
              <a:latin typeface="+mj-lt"/>
            </a:rPr>
            <a:t>Assessing Quality, Attainment Level and Rigor of Student Learning Targets and Scales  </a:t>
          </a:r>
          <a:endParaRPr lang="en-US" sz="2000" dirty="0"/>
        </a:p>
      </dgm:t>
    </dgm:pt>
    <dgm:pt modelId="{0EDF604D-9154-48D4-A164-442939067062}" type="parTrans" cxnId="{3BDC1A8A-6977-4369-A51B-C33DB23ED3BD}">
      <dgm:prSet/>
      <dgm:spPr/>
      <dgm:t>
        <a:bodyPr/>
        <a:lstStyle/>
        <a:p>
          <a:endParaRPr lang="en-US"/>
        </a:p>
      </dgm:t>
    </dgm:pt>
    <dgm:pt modelId="{F671C785-8B9D-4852-B956-66156E5C7CBA}" type="sibTrans" cxnId="{3BDC1A8A-6977-4369-A51B-C33DB23ED3BD}">
      <dgm:prSet/>
      <dgm:spPr/>
      <dgm:t>
        <a:bodyPr/>
        <a:lstStyle/>
        <a:p>
          <a:endParaRPr lang="en-US"/>
        </a:p>
      </dgm:t>
    </dgm:pt>
    <dgm:pt modelId="{06EE8FD0-5AF7-4199-B7C9-B1FF78EEEEF0}">
      <dgm:prSet custT="1"/>
      <dgm:spPr/>
      <dgm:t>
        <a:bodyPr/>
        <a:lstStyle/>
        <a:p>
          <a:r>
            <a:rPr lang="en-US" sz="2000" i="1" dirty="0" smtClean="0">
              <a:latin typeface="+mj-lt"/>
            </a:rPr>
            <a:t>M</a:t>
          </a:r>
          <a:r>
            <a:rPr lang="en-US" sz="2000" dirty="0" smtClean="0">
              <a:latin typeface="+mj-lt"/>
            </a:rPr>
            <a:t>onitoring Student Learning (Formative Practice)</a:t>
          </a:r>
          <a:endParaRPr lang="en-US" sz="2000" dirty="0"/>
        </a:p>
      </dgm:t>
    </dgm:pt>
    <dgm:pt modelId="{24D6DC98-4D3C-42CA-B072-53F502E88482}" type="parTrans" cxnId="{C810051E-7377-44AA-8F06-F56B5827A0A7}">
      <dgm:prSet/>
      <dgm:spPr/>
      <dgm:t>
        <a:bodyPr/>
        <a:lstStyle/>
        <a:p>
          <a:endParaRPr lang="en-US"/>
        </a:p>
      </dgm:t>
    </dgm:pt>
    <dgm:pt modelId="{27BBE75D-813C-4B10-856D-435190804295}" type="sibTrans" cxnId="{C810051E-7377-44AA-8F06-F56B5827A0A7}">
      <dgm:prSet/>
      <dgm:spPr/>
      <dgm:t>
        <a:bodyPr/>
        <a:lstStyle/>
        <a:p>
          <a:endParaRPr lang="en-US"/>
        </a:p>
      </dgm:t>
    </dgm:pt>
    <dgm:pt modelId="{506A609D-A576-4230-9AB1-F13EE46078EC}">
      <dgm:prSet custT="1"/>
      <dgm:spPr/>
      <dgm:t>
        <a:bodyPr/>
        <a:lstStyle/>
        <a:p>
          <a:r>
            <a:rPr lang="en-US" sz="2000" dirty="0" smtClean="0">
              <a:latin typeface="+mj-lt"/>
            </a:rPr>
            <a:t>Determining Attainment of Student Learning Targets and Scales   </a:t>
          </a:r>
          <a:endParaRPr lang="en-US" sz="2000" dirty="0">
            <a:latin typeface="+mj-lt"/>
          </a:endParaRPr>
        </a:p>
      </dgm:t>
    </dgm:pt>
    <dgm:pt modelId="{BCE2317D-E5F3-4FD2-9378-70B01829ACF1}" type="parTrans" cxnId="{F52E78C7-9120-41DB-96D6-BC772C69FB66}">
      <dgm:prSet/>
      <dgm:spPr/>
      <dgm:t>
        <a:bodyPr/>
        <a:lstStyle/>
        <a:p>
          <a:endParaRPr lang="en-US"/>
        </a:p>
      </dgm:t>
    </dgm:pt>
    <dgm:pt modelId="{6F0A033D-DA56-4131-8FCC-2052B2EFCB50}" type="sibTrans" cxnId="{F52E78C7-9120-41DB-96D6-BC772C69FB66}">
      <dgm:prSet/>
      <dgm:spPr/>
      <dgm:t>
        <a:bodyPr/>
        <a:lstStyle/>
        <a:p>
          <a:endParaRPr lang="en-US"/>
        </a:p>
      </dgm:t>
    </dgm:pt>
    <dgm:pt modelId="{015DB7E9-0A19-4E22-BF76-16B59DA7C6BF}" type="pres">
      <dgm:prSet presAssocID="{1116798D-F3E6-4138-83A8-84784E4EF5AA}" presName="Name0" presStyleCnt="0">
        <dgm:presLayoutVars>
          <dgm:dir/>
          <dgm:animLvl val="lvl"/>
          <dgm:resizeHandles val="exact"/>
        </dgm:presLayoutVars>
      </dgm:prSet>
      <dgm:spPr/>
      <dgm:t>
        <a:bodyPr/>
        <a:lstStyle/>
        <a:p>
          <a:endParaRPr lang="en-US"/>
        </a:p>
      </dgm:t>
    </dgm:pt>
    <dgm:pt modelId="{C0D1DF5D-003F-4032-8557-CEA66BC89E80}" type="pres">
      <dgm:prSet presAssocID="{506A609D-A576-4230-9AB1-F13EE46078EC}" presName="boxAndChildren" presStyleCnt="0"/>
      <dgm:spPr/>
    </dgm:pt>
    <dgm:pt modelId="{CF106B8D-C476-4639-8358-F57C0085DC99}" type="pres">
      <dgm:prSet presAssocID="{506A609D-A576-4230-9AB1-F13EE46078EC}" presName="parentTextBox" presStyleLbl="node1" presStyleIdx="0" presStyleCnt="5"/>
      <dgm:spPr/>
      <dgm:t>
        <a:bodyPr/>
        <a:lstStyle/>
        <a:p>
          <a:endParaRPr lang="en-US"/>
        </a:p>
      </dgm:t>
    </dgm:pt>
    <dgm:pt modelId="{4AADD83A-6C1A-4DF4-B4FA-DC12B7EA302C}" type="pres">
      <dgm:prSet presAssocID="{27BBE75D-813C-4B10-856D-435190804295}" presName="sp" presStyleCnt="0"/>
      <dgm:spPr/>
    </dgm:pt>
    <dgm:pt modelId="{6454452A-AB76-4C6D-99E1-4EAF30FB907A}" type="pres">
      <dgm:prSet presAssocID="{06EE8FD0-5AF7-4199-B7C9-B1FF78EEEEF0}" presName="arrowAndChildren" presStyleCnt="0"/>
      <dgm:spPr/>
    </dgm:pt>
    <dgm:pt modelId="{2995E3D7-138B-4281-A29F-02DC0BDADA7E}" type="pres">
      <dgm:prSet presAssocID="{06EE8FD0-5AF7-4199-B7C9-B1FF78EEEEF0}" presName="parentTextArrow" presStyleLbl="node1" presStyleIdx="1" presStyleCnt="5"/>
      <dgm:spPr/>
      <dgm:t>
        <a:bodyPr/>
        <a:lstStyle/>
        <a:p>
          <a:endParaRPr lang="en-US"/>
        </a:p>
      </dgm:t>
    </dgm:pt>
    <dgm:pt modelId="{E3ECE446-1F1D-40A4-B23E-D6E8E337A474}" type="pres">
      <dgm:prSet presAssocID="{F671C785-8B9D-4852-B956-66156E5C7CBA}" presName="sp" presStyleCnt="0"/>
      <dgm:spPr/>
    </dgm:pt>
    <dgm:pt modelId="{AA0DE31A-A07C-4F92-917D-054264E3A358}" type="pres">
      <dgm:prSet presAssocID="{632DF29D-4E0E-44E3-8693-04A7B3847846}" presName="arrowAndChildren" presStyleCnt="0"/>
      <dgm:spPr/>
    </dgm:pt>
    <dgm:pt modelId="{D447FB44-221E-40BB-9B3B-1A3C6682892D}" type="pres">
      <dgm:prSet presAssocID="{632DF29D-4E0E-44E3-8693-04A7B3847846}" presName="parentTextArrow" presStyleLbl="node1" presStyleIdx="2" presStyleCnt="5"/>
      <dgm:spPr/>
      <dgm:t>
        <a:bodyPr/>
        <a:lstStyle/>
        <a:p>
          <a:endParaRPr lang="en-US"/>
        </a:p>
      </dgm:t>
    </dgm:pt>
    <dgm:pt modelId="{93DC9CD7-62F9-49AB-B384-CE68477EE791}" type="pres">
      <dgm:prSet presAssocID="{D223817C-D15A-46A8-B0F6-50715585BA37}" presName="sp" presStyleCnt="0"/>
      <dgm:spPr/>
    </dgm:pt>
    <dgm:pt modelId="{85CBBA92-90EE-46E0-AB3B-A4A7063DDC2D}" type="pres">
      <dgm:prSet presAssocID="{2D021482-8950-48B0-A315-8EC87E92BA40}" presName="arrowAndChildren" presStyleCnt="0"/>
      <dgm:spPr/>
    </dgm:pt>
    <dgm:pt modelId="{6633AEDF-0B23-4411-9FB9-77E06BA14770}" type="pres">
      <dgm:prSet presAssocID="{2D021482-8950-48B0-A315-8EC87E92BA40}" presName="parentTextArrow" presStyleLbl="node1" presStyleIdx="2" presStyleCnt="5"/>
      <dgm:spPr/>
      <dgm:t>
        <a:bodyPr/>
        <a:lstStyle/>
        <a:p>
          <a:endParaRPr lang="en-US"/>
        </a:p>
      </dgm:t>
    </dgm:pt>
    <dgm:pt modelId="{2E4275A3-CC88-4105-9710-61025E7FC416}" type="pres">
      <dgm:prSet presAssocID="{2D021482-8950-48B0-A315-8EC87E92BA40}" presName="arrow" presStyleLbl="node1" presStyleIdx="3" presStyleCnt="5"/>
      <dgm:spPr/>
      <dgm:t>
        <a:bodyPr/>
        <a:lstStyle/>
        <a:p>
          <a:endParaRPr lang="en-US"/>
        </a:p>
      </dgm:t>
    </dgm:pt>
    <dgm:pt modelId="{D6D99EC8-634B-4C69-899C-5FD24F41A81F}" type="pres">
      <dgm:prSet presAssocID="{2D021482-8950-48B0-A315-8EC87E92BA40}" presName="descendantArrow" presStyleCnt="0"/>
      <dgm:spPr/>
    </dgm:pt>
    <dgm:pt modelId="{55217619-6819-4042-A5AC-981D9BBD3ADB}" type="pres">
      <dgm:prSet presAssocID="{8E92DADE-C7FF-4942-B3D7-1FC60043EC95}" presName="childTextArrow" presStyleLbl="fgAccFollowNode1" presStyleIdx="0" presStyleCnt="4">
        <dgm:presLayoutVars>
          <dgm:bulletEnabled val="1"/>
        </dgm:presLayoutVars>
      </dgm:prSet>
      <dgm:spPr/>
      <dgm:t>
        <a:bodyPr/>
        <a:lstStyle/>
        <a:p>
          <a:endParaRPr lang="en-US"/>
        </a:p>
      </dgm:t>
    </dgm:pt>
    <dgm:pt modelId="{0B4B23A7-EF6D-415F-9CF5-AF8A6A72FB00}" type="pres">
      <dgm:prSet presAssocID="{1F35A620-7752-4F5C-9DF4-B017CE8C3F95}" presName="childTextArrow" presStyleLbl="fgAccFollowNode1" presStyleIdx="1" presStyleCnt="4">
        <dgm:presLayoutVars>
          <dgm:bulletEnabled val="1"/>
        </dgm:presLayoutVars>
      </dgm:prSet>
      <dgm:spPr/>
      <dgm:t>
        <a:bodyPr/>
        <a:lstStyle/>
        <a:p>
          <a:endParaRPr lang="en-US"/>
        </a:p>
      </dgm:t>
    </dgm:pt>
    <dgm:pt modelId="{7B457050-320D-43E4-AC3D-9A7BA5522367}" type="pres">
      <dgm:prSet presAssocID="{A6FABFB7-7472-47B0-83AA-9A9D17D41C8B}" presName="sp" presStyleCnt="0"/>
      <dgm:spPr/>
    </dgm:pt>
    <dgm:pt modelId="{052938E4-C00F-4FD7-BCF8-D85E001BD01B}" type="pres">
      <dgm:prSet presAssocID="{1132046B-A836-414B-BC17-97437DE87EB1}" presName="arrowAndChildren" presStyleCnt="0"/>
      <dgm:spPr/>
    </dgm:pt>
    <dgm:pt modelId="{938A69AB-3E36-4229-BCF3-2031110662A3}" type="pres">
      <dgm:prSet presAssocID="{1132046B-A836-414B-BC17-97437DE87EB1}" presName="parentTextArrow" presStyleLbl="node1" presStyleIdx="3" presStyleCnt="5"/>
      <dgm:spPr/>
      <dgm:t>
        <a:bodyPr/>
        <a:lstStyle/>
        <a:p>
          <a:endParaRPr lang="en-US"/>
        </a:p>
      </dgm:t>
    </dgm:pt>
    <dgm:pt modelId="{F6B23D1A-2F3C-4F62-A940-A457145B4B5F}" type="pres">
      <dgm:prSet presAssocID="{1132046B-A836-414B-BC17-97437DE87EB1}" presName="arrow" presStyleLbl="node1" presStyleIdx="4" presStyleCnt="5"/>
      <dgm:spPr/>
      <dgm:t>
        <a:bodyPr/>
        <a:lstStyle/>
        <a:p>
          <a:endParaRPr lang="en-US"/>
        </a:p>
      </dgm:t>
    </dgm:pt>
    <dgm:pt modelId="{A85270B8-94D5-4423-9CA5-DB9A92DC4EA8}" type="pres">
      <dgm:prSet presAssocID="{1132046B-A836-414B-BC17-97437DE87EB1}" presName="descendantArrow" presStyleCnt="0"/>
      <dgm:spPr/>
    </dgm:pt>
    <dgm:pt modelId="{6ED2A1ED-0C94-4003-8ACF-6380A294A266}" type="pres">
      <dgm:prSet presAssocID="{360B42B5-9ABD-49C5-8D20-F0605D2DD2AB}" presName="childTextArrow" presStyleLbl="fgAccFollowNode1" presStyleIdx="2" presStyleCnt="4">
        <dgm:presLayoutVars>
          <dgm:bulletEnabled val="1"/>
        </dgm:presLayoutVars>
      </dgm:prSet>
      <dgm:spPr/>
      <dgm:t>
        <a:bodyPr/>
        <a:lstStyle/>
        <a:p>
          <a:endParaRPr lang="en-US"/>
        </a:p>
      </dgm:t>
    </dgm:pt>
    <dgm:pt modelId="{B08492C8-3173-4ED7-A66A-88CFD7729412}" type="pres">
      <dgm:prSet presAssocID="{8047AF47-482A-4664-A2FA-5365C097D2AD}" presName="childTextArrow" presStyleLbl="fgAccFollowNode1" presStyleIdx="3" presStyleCnt="4">
        <dgm:presLayoutVars>
          <dgm:bulletEnabled val="1"/>
        </dgm:presLayoutVars>
      </dgm:prSet>
      <dgm:spPr/>
      <dgm:t>
        <a:bodyPr/>
        <a:lstStyle/>
        <a:p>
          <a:endParaRPr lang="en-US"/>
        </a:p>
      </dgm:t>
    </dgm:pt>
  </dgm:ptLst>
  <dgm:cxnLst>
    <dgm:cxn modelId="{06263C4E-73FA-43DC-994D-3BF3770BFF1D}" srcId="{1132046B-A836-414B-BC17-97437DE87EB1}" destId="{360B42B5-9ABD-49C5-8D20-F0605D2DD2AB}" srcOrd="0" destOrd="0" parTransId="{EF92AA3B-ACBD-48E0-8FE1-709449464449}" sibTransId="{C5BB15BC-88E9-4BF4-8533-0A7A5B8DA91C}"/>
    <dgm:cxn modelId="{222E735C-562B-4952-9208-52AA70440EF4}" srcId="{2D021482-8950-48B0-A315-8EC87E92BA40}" destId="{1F35A620-7752-4F5C-9DF4-B017CE8C3F95}" srcOrd="1" destOrd="0" parTransId="{45F4D634-EE43-46A6-B136-EE901204680E}" sibTransId="{52EFB020-81FF-4503-96D1-D79D86E60048}"/>
    <dgm:cxn modelId="{9C462CB2-43F6-4F5A-9183-A5F067703018}" srcId="{1116798D-F3E6-4138-83A8-84784E4EF5AA}" destId="{2D021482-8950-48B0-A315-8EC87E92BA40}" srcOrd="1" destOrd="0" parTransId="{BCBC8779-FB3F-4643-999A-164F12B58612}" sibTransId="{D223817C-D15A-46A8-B0F6-50715585BA37}"/>
    <dgm:cxn modelId="{CB8CC2D2-024A-4FA7-9690-5B26B06266FD}" srcId="{1116798D-F3E6-4138-83A8-84784E4EF5AA}" destId="{1132046B-A836-414B-BC17-97437DE87EB1}" srcOrd="0" destOrd="0" parTransId="{DD3ADB39-EF54-4597-8CE8-CE8E930677FB}" sibTransId="{A6FABFB7-7472-47B0-83AA-9A9D17D41C8B}"/>
    <dgm:cxn modelId="{DA02C423-D38A-473E-9363-9350CAF01447}" type="presOf" srcId="{8047AF47-482A-4664-A2FA-5365C097D2AD}" destId="{B08492C8-3173-4ED7-A66A-88CFD7729412}" srcOrd="0" destOrd="0" presId="urn:microsoft.com/office/officeart/2005/8/layout/process4"/>
    <dgm:cxn modelId="{DD606342-6E2C-4DAE-BBBD-816BF3F1BA23}" type="presOf" srcId="{506A609D-A576-4230-9AB1-F13EE46078EC}" destId="{CF106B8D-C476-4639-8358-F57C0085DC99}" srcOrd="0" destOrd="0" presId="urn:microsoft.com/office/officeart/2005/8/layout/process4"/>
    <dgm:cxn modelId="{F52E78C7-9120-41DB-96D6-BC772C69FB66}" srcId="{1116798D-F3E6-4138-83A8-84784E4EF5AA}" destId="{506A609D-A576-4230-9AB1-F13EE46078EC}" srcOrd="4" destOrd="0" parTransId="{BCE2317D-E5F3-4FD2-9378-70B01829ACF1}" sibTransId="{6F0A033D-DA56-4131-8FCC-2052B2EFCB50}"/>
    <dgm:cxn modelId="{E5C72527-8050-4C04-959C-E16987BF6634}" type="presOf" srcId="{1F35A620-7752-4F5C-9DF4-B017CE8C3F95}" destId="{0B4B23A7-EF6D-415F-9CF5-AF8A6A72FB00}" srcOrd="0" destOrd="0" presId="urn:microsoft.com/office/officeart/2005/8/layout/process4"/>
    <dgm:cxn modelId="{C42DE110-37E2-42D6-9786-52A51D18E871}" type="presOf" srcId="{632DF29D-4E0E-44E3-8693-04A7B3847846}" destId="{D447FB44-221E-40BB-9B3B-1A3C6682892D}" srcOrd="0" destOrd="0" presId="urn:microsoft.com/office/officeart/2005/8/layout/process4"/>
    <dgm:cxn modelId="{C810051E-7377-44AA-8F06-F56B5827A0A7}" srcId="{1116798D-F3E6-4138-83A8-84784E4EF5AA}" destId="{06EE8FD0-5AF7-4199-B7C9-B1FF78EEEEF0}" srcOrd="3" destOrd="0" parTransId="{24D6DC98-4D3C-42CA-B072-53F502E88482}" sibTransId="{27BBE75D-813C-4B10-856D-435190804295}"/>
    <dgm:cxn modelId="{1FAD6F3C-697E-4205-AA7B-ACD67AC38850}" srcId="{1132046B-A836-414B-BC17-97437DE87EB1}" destId="{8047AF47-482A-4664-A2FA-5365C097D2AD}" srcOrd="1" destOrd="0" parTransId="{1F083136-0671-4D8B-AB08-829D3DDF4DC8}" sibTransId="{175AEC8C-2957-4A9E-BD62-2FA1BBAC3AA6}"/>
    <dgm:cxn modelId="{1EAFCFBB-1FC0-4DE8-B23F-4B06CD24BA11}" srcId="{2D021482-8950-48B0-A315-8EC87E92BA40}" destId="{8E92DADE-C7FF-4942-B3D7-1FC60043EC95}" srcOrd="0" destOrd="0" parTransId="{73F1C4F3-24D0-45D3-824A-EB5E9DFC7333}" sibTransId="{8B9A3FF1-4CC8-4DD2-B51B-62BB422597AA}"/>
    <dgm:cxn modelId="{C5ACE924-08C8-4EE6-A623-EE8BC55D39D8}" type="presOf" srcId="{1132046B-A836-414B-BC17-97437DE87EB1}" destId="{938A69AB-3E36-4229-BCF3-2031110662A3}" srcOrd="0" destOrd="0" presId="urn:microsoft.com/office/officeart/2005/8/layout/process4"/>
    <dgm:cxn modelId="{2C2501A3-C22F-48FD-A00E-C2D8F990C3CB}" type="presOf" srcId="{1116798D-F3E6-4138-83A8-84784E4EF5AA}" destId="{015DB7E9-0A19-4E22-BF76-16B59DA7C6BF}" srcOrd="0" destOrd="0" presId="urn:microsoft.com/office/officeart/2005/8/layout/process4"/>
    <dgm:cxn modelId="{49CB1B71-D6AB-43D8-9E20-0B99BDA16090}" type="presOf" srcId="{1132046B-A836-414B-BC17-97437DE87EB1}" destId="{F6B23D1A-2F3C-4F62-A940-A457145B4B5F}" srcOrd="1" destOrd="0" presId="urn:microsoft.com/office/officeart/2005/8/layout/process4"/>
    <dgm:cxn modelId="{7FF25C5D-4635-4C0C-A6D3-0E02B85DB0E5}" type="presOf" srcId="{8E92DADE-C7FF-4942-B3D7-1FC60043EC95}" destId="{55217619-6819-4042-A5AC-981D9BBD3ADB}" srcOrd="0" destOrd="0" presId="urn:microsoft.com/office/officeart/2005/8/layout/process4"/>
    <dgm:cxn modelId="{C505DD88-0E63-4A61-930C-F18106E25F59}" type="presOf" srcId="{2D021482-8950-48B0-A315-8EC87E92BA40}" destId="{6633AEDF-0B23-4411-9FB9-77E06BA14770}" srcOrd="0" destOrd="0" presId="urn:microsoft.com/office/officeart/2005/8/layout/process4"/>
    <dgm:cxn modelId="{3BDC1A8A-6977-4369-A51B-C33DB23ED3BD}" srcId="{1116798D-F3E6-4138-83A8-84784E4EF5AA}" destId="{632DF29D-4E0E-44E3-8693-04A7B3847846}" srcOrd="2" destOrd="0" parTransId="{0EDF604D-9154-48D4-A164-442939067062}" sibTransId="{F671C785-8B9D-4852-B956-66156E5C7CBA}"/>
    <dgm:cxn modelId="{C37E524B-58D7-44CE-B668-43E957681597}" type="presOf" srcId="{2D021482-8950-48B0-A315-8EC87E92BA40}" destId="{2E4275A3-CC88-4105-9710-61025E7FC416}" srcOrd="1" destOrd="0" presId="urn:microsoft.com/office/officeart/2005/8/layout/process4"/>
    <dgm:cxn modelId="{0E4D897C-3C96-4887-B8BA-BEBD543CD743}" type="presOf" srcId="{360B42B5-9ABD-49C5-8D20-F0605D2DD2AB}" destId="{6ED2A1ED-0C94-4003-8ACF-6380A294A266}" srcOrd="0" destOrd="0" presId="urn:microsoft.com/office/officeart/2005/8/layout/process4"/>
    <dgm:cxn modelId="{1DFED822-7D9E-47F6-8888-3951B78DA9E1}" type="presOf" srcId="{06EE8FD0-5AF7-4199-B7C9-B1FF78EEEEF0}" destId="{2995E3D7-138B-4281-A29F-02DC0BDADA7E}" srcOrd="0" destOrd="0" presId="urn:microsoft.com/office/officeart/2005/8/layout/process4"/>
    <dgm:cxn modelId="{F054C32A-9FB3-4F0F-A1AE-5A4868B0186A}" type="presParOf" srcId="{015DB7E9-0A19-4E22-BF76-16B59DA7C6BF}" destId="{C0D1DF5D-003F-4032-8557-CEA66BC89E80}" srcOrd="0" destOrd="0" presId="urn:microsoft.com/office/officeart/2005/8/layout/process4"/>
    <dgm:cxn modelId="{966FF6AB-A6F9-4252-9841-85A559A7B820}" type="presParOf" srcId="{C0D1DF5D-003F-4032-8557-CEA66BC89E80}" destId="{CF106B8D-C476-4639-8358-F57C0085DC99}" srcOrd="0" destOrd="0" presId="urn:microsoft.com/office/officeart/2005/8/layout/process4"/>
    <dgm:cxn modelId="{249A070C-AF39-4CE5-A094-CA99C3C256C5}" type="presParOf" srcId="{015DB7E9-0A19-4E22-BF76-16B59DA7C6BF}" destId="{4AADD83A-6C1A-4DF4-B4FA-DC12B7EA302C}" srcOrd="1" destOrd="0" presId="urn:microsoft.com/office/officeart/2005/8/layout/process4"/>
    <dgm:cxn modelId="{DD33E2AB-4C9B-4083-A345-484A5AE8C855}" type="presParOf" srcId="{015DB7E9-0A19-4E22-BF76-16B59DA7C6BF}" destId="{6454452A-AB76-4C6D-99E1-4EAF30FB907A}" srcOrd="2" destOrd="0" presId="urn:microsoft.com/office/officeart/2005/8/layout/process4"/>
    <dgm:cxn modelId="{46F3C669-7662-40DF-A18B-5173D60D0AB9}" type="presParOf" srcId="{6454452A-AB76-4C6D-99E1-4EAF30FB907A}" destId="{2995E3D7-138B-4281-A29F-02DC0BDADA7E}" srcOrd="0" destOrd="0" presId="urn:microsoft.com/office/officeart/2005/8/layout/process4"/>
    <dgm:cxn modelId="{51FB3206-E6CE-4090-8FA7-5641AA02612D}" type="presParOf" srcId="{015DB7E9-0A19-4E22-BF76-16B59DA7C6BF}" destId="{E3ECE446-1F1D-40A4-B23E-D6E8E337A474}" srcOrd="3" destOrd="0" presId="urn:microsoft.com/office/officeart/2005/8/layout/process4"/>
    <dgm:cxn modelId="{8DC54004-BC26-4263-B7C7-062D862BFC20}" type="presParOf" srcId="{015DB7E9-0A19-4E22-BF76-16B59DA7C6BF}" destId="{AA0DE31A-A07C-4F92-917D-054264E3A358}" srcOrd="4" destOrd="0" presId="urn:microsoft.com/office/officeart/2005/8/layout/process4"/>
    <dgm:cxn modelId="{DB1F8688-D8CA-4473-B4D3-B9FFC32146DC}" type="presParOf" srcId="{AA0DE31A-A07C-4F92-917D-054264E3A358}" destId="{D447FB44-221E-40BB-9B3B-1A3C6682892D}" srcOrd="0" destOrd="0" presId="urn:microsoft.com/office/officeart/2005/8/layout/process4"/>
    <dgm:cxn modelId="{C9B79D1D-C6B0-47B7-A29D-00F4BB71B1D7}" type="presParOf" srcId="{015DB7E9-0A19-4E22-BF76-16B59DA7C6BF}" destId="{93DC9CD7-62F9-49AB-B384-CE68477EE791}" srcOrd="5" destOrd="0" presId="urn:microsoft.com/office/officeart/2005/8/layout/process4"/>
    <dgm:cxn modelId="{24BF4507-02BD-4498-AA37-D97B5EA12D0B}" type="presParOf" srcId="{015DB7E9-0A19-4E22-BF76-16B59DA7C6BF}" destId="{85CBBA92-90EE-46E0-AB3B-A4A7063DDC2D}" srcOrd="6" destOrd="0" presId="urn:microsoft.com/office/officeart/2005/8/layout/process4"/>
    <dgm:cxn modelId="{14A8DF3A-707E-471C-8F21-6D9B4DCEA02D}" type="presParOf" srcId="{85CBBA92-90EE-46E0-AB3B-A4A7063DDC2D}" destId="{6633AEDF-0B23-4411-9FB9-77E06BA14770}" srcOrd="0" destOrd="0" presId="urn:microsoft.com/office/officeart/2005/8/layout/process4"/>
    <dgm:cxn modelId="{3E15B35A-4720-467B-B29D-B99C8A172AA5}" type="presParOf" srcId="{85CBBA92-90EE-46E0-AB3B-A4A7063DDC2D}" destId="{2E4275A3-CC88-4105-9710-61025E7FC416}" srcOrd="1" destOrd="0" presId="urn:microsoft.com/office/officeart/2005/8/layout/process4"/>
    <dgm:cxn modelId="{E935E4AF-4334-41BB-9D90-A915F0A71416}" type="presParOf" srcId="{85CBBA92-90EE-46E0-AB3B-A4A7063DDC2D}" destId="{D6D99EC8-634B-4C69-899C-5FD24F41A81F}" srcOrd="2" destOrd="0" presId="urn:microsoft.com/office/officeart/2005/8/layout/process4"/>
    <dgm:cxn modelId="{BA6EB188-503A-45FF-B8C0-2E94D67F8D5E}" type="presParOf" srcId="{D6D99EC8-634B-4C69-899C-5FD24F41A81F}" destId="{55217619-6819-4042-A5AC-981D9BBD3ADB}" srcOrd="0" destOrd="0" presId="urn:microsoft.com/office/officeart/2005/8/layout/process4"/>
    <dgm:cxn modelId="{41475311-5A89-496A-987C-5D9209B2976E}" type="presParOf" srcId="{D6D99EC8-634B-4C69-899C-5FD24F41A81F}" destId="{0B4B23A7-EF6D-415F-9CF5-AF8A6A72FB00}" srcOrd="1" destOrd="0" presId="urn:microsoft.com/office/officeart/2005/8/layout/process4"/>
    <dgm:cxn modelId="{84F6A679-F3ED-43BD-A5AE-28F576ACDBBB}" type="presParOf" srcId="{015DB7E9-0A19-4E22-BF76-16B59DA7C6BF}" destId="{7B457050-320D-43E4-AC3D-9A7BA5522367}" srcOrd="7" destOrd="0" presId="urn:microsoft.com/office/officeart/2005/8/layout/process4"/>
    <dgm:cxn modelId="{F2F75138-A461-4AA1-BC99-DAECB5D39D40}" type="presParOf" srcId="{015DB7E9-0A19-4E22-BF76-16B59DA7C6BF}" destId="{052938E4-C00F-4FD7-BCF8-D85E001BD01B}" srcOrd="8" destOrd="0" presId="urn:microsoft.com/office/officeart/2005/8/layout/process4"/>
    <dgm:cxn modelId="{CEB62B2F-D713-4D9D-AB59-4FA3E229AC67}" type="presParOf" srcId="{052938E4-C00F-4FD7-BCF8-D85E001BD01B}" destId="{938A69AB-3E36-4229-BCF3-2031110662A3}" srcOrd="0" destOrd="0" presId="urn:microsoft.com/office/officeart/2005/8/layout/process4"/>
    <dgm:cxn modelId="{D1C7C9EA-32CA-4126-8B37-8FB5F3EB4415}" type="presParOf" srcId="{052938E4-C00F-4FD7-BCF8-D85E001BD01B}" destId="{F6B23D1A-2F3C-4F62-A940-A457145B4B5F}" srcOrd="1" destOrd="0" presId="urn:microsoft.com/office/officeart/2005/8/layout/process4"/>
    <dgm:cxn modelId="{3BA67995-F59A-451A-A8DE-F0213348EC7F}" type="presParOf" srcId="{052938E4-C00F-4FD7-BCF8-D85E001BD01B}" destId="{A85270B8-94D5-4423-9CA5-DB9A92DC4EA8}" srcOrd="2" destOrd="0" presId="urn:microsoft.com/office/officeart/2005/8/layout/process4"/>
    <dgm:cxn modelId="{19500B01-5A98-4B39-8588-E4DC6650FBD5}" type="presParOf" srcId="{A85270B8-94D5-4423-9CA5-DB9A92DC4EA8}" destId="{6ED2A1ED-0C94-4003-8ACF-6380A294A266}" srcOrd="0" destOrd="0" presId="urn:microsoft.com/office/officeart/2005/8/layout/process4"/>
    <dgm:cxn modelId="{148B742A-6D2E-4151-8C3C-B9C55FF040F7}" type="presParOf" srcId="{A85270B8-94D5-4423-9CA5-DB9A92DC4EA8}" destId="{B08492C8-3173-4ED7-A66A-88CFD772941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16798D-F3E6-4138-83A8-84784E4EF5AA}"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1132046B-A836-414B-BC17-97437DE87EB1}">
      <dgm:prSet phldrT="[Text]" custT="1"/>
      <dgm:spPr/>
      <dgm:t>
        <a:bodyPr/>
        <a:lstStyle/>
        <a:p>
          <a:r>
            <a:rPr lang="en-US" sz="2000" dirty="0" smtClean="0">
              <a:latin typeface="+mj-lt"/>
            </a:rPr>
            <a:t>Understanding the Colorado Academic Standards  </a:t>
          </a:r>
          <a:endParaRPr lang="en-US" sz="2000" dirty="0"/>
        </a:p>
      </dgm:t>
    </dgm:pt>
    <dgm:pt modelId="{DD3ADB39-EF54-4597-8CE8-CE8E930677FB}" type="parTrans" cxnId="{CB8CC2D2-024A-4FA7-9690-5B26B06266FD}">
      <dgm:prSet/>
      <dgm:spPr/>
      <dgm:t>
        <a:bodyPr/>
        <a:lstStyle/>
        <a:p>
          <a:endParaRPr lang="en-US"/>
        </a:p>
      </dgm:t>
    </dgm:pt>
    <dgm:pt modelId="{A6FABFB7-7472-47B0-83AA-9A9D17D41C8B}" type="sibTrans" cxnId="{CB8CC2D2-024A-4FA7-9690-5B26B06266FD}">
      <dgm:prSet/>
      <dgm:spPr/>
      <dgm:t>
        <a:bodyPr/>
        <a:lstStyle/>
        <a:p>
          <a:endParaRPr lang="en-US"/>
        </a:p>
      </dgm:t>
    </dgm:pt>
    <dgm:pt modelId="{360B42B5-9ABD-49C5-8D20-F0605D2DD2AB}">
      <dgm:prSet phldrT="[Text]" custT="1"/>
      <dgm:spPr/>
      <dgm:t>
        <a:bodyPr/>
        <a:lstStyle/>
        <a:p>
          <a:r>
            <a:rPr lang="en-US" sz="1100" i="1" dirty="0" smtClean="0">
              <a:latin typeface="+mj-lt"/>
            </a:rPr>
            <a:t>S</a:t>
          </a:r>
          <a:r>
            <a:rPr lang="en-US" sz="1100" dirty="0" smtClean="0">
              <a:latin typeface="+mj-lt"/>
            </a:rPr>
            <a:t>electing Learning Outcomes for Target Setting </a:t>
          </a:r>
          <a:endParaRPr lang="en-US" sz="1100" dirty="0"/>
        </a:p>
      </dgm:t>
    </dgm:pt>
    <dgm:pt modelId="{EF92AA3B-ACBD-48E0-8FE1-709449464449}" type="parTrans" cxnId="{06263C4E-73FA-43DC-994D-3BF3770BFF1D}">
      <dgm:prSet/>
      <dgm:spPr/>
      <dgm:t>
        <a:bodyPr/>
        <a:lstStyle/>
        <a:p>
          <a:endParaRPr lang="en-US"/>
        </a:p>
      </dgm:t>
    </dgm:pt>
    <dgm:pt modelId="{C5BB15BC-88E9-4BF4-8533-0A7A5B8DA91C}" type="sibTrans" cxnId="{06263C4E-73FA-43DC-994D-3BF3770BFF1D}">
      <dgm:prSet/>
      <dgm:spPr/>
      <dgm:t>
        <a:bodyPr/>
        <a:lstStyle/>
        <a:p>
          <a:endParaRPr lang="en-US"/>
        </a:p>
      </dgm:t>
    </dgm:pt>
    <dgm:pt modelId="{8047AF47-482A-4664-A2FA-5365C097D2AD}">
      <dgm:prSet phldrT="[Text]" custT="1"/>
      <dgm:spPr/>
      <dgm:t>
        <a:bodyPr/>
        <a:lstStyle/>
        <a:p>
          <a:r>
            <a:rPr lang="en-US" sz="1100" dirty="0" smtClean="0">
              <a:latin typeface="+mj-lt"/>
            </a:rPr>
            <a:t>Procuring or Developing Assessments Using Quality Criteria</a:t>
          </a:r>
          <a:endParaRPr lang="en-US" sz="1100" dirty="0"/>
        </a:p>
      </dgm:t>
    </dgm:pt>
    <dgm:pt modelId="{1F083136-0671-4D8B-AB08-829D3DDF4DC8}" type="parTrans" cxnId="{1FAD6F3C-697E-4205-AA7B-ACD67AC38850}">
      <dgm:prSet/>
      <dgm:spPr/>
      <dgm:t>
        <a:bodyPr/>
        <a:lstStyle/>
        <a:p>
          <a:endParaRPr lang="en-US"/>
        </a:p>
      </dgm:t>
    </dgm:pt>
    <dgm:pt modelId="{175AEC8C-2957-4A9E-BD62-2FA1BBAC3AA6}" type="sibTrans" cxnId="{1FAD6F3C-697E-4205-AA7B-ACD67AC38850}">
      <dgm:prSet/>
      <dgm:spPr/>
      <dgm:t>
        <a:bodyPr/>
        <a:lstStyle/>
        <a:p>
          <a:endParaRPr lang="en-US"/>
        </a:p>
      </dgm:t>
    </dgm:pt>
    <dgm:pt modelId="{2D021482-8950-48B0-A315-8EC87E92BA40}">
      <dgm:prSet phldrT="[Text]" custT="1"/>
      <dgm:spPr/>
      <dgm:t>
        <a:bodyPr/>
        <a:lstStyle/>
        <a:p>
          <a:r>
            <a:rPr lang="en-US" sz="2000" dirty="0" smtClean="0">
              <a:latin typeface="+mj-lt"/>
            </a:rPr>
            <a:t>Collecting Baseline Information </a:t>
          </a:r>
          <a:endParaRPr lang="en-US" sz="2000" dirty="0"/>
        </a:p>
      </dgm:t>
    </dgm:pt>
    <dgm:pt modelId="{BCBC8779-FB3F-4643-999A-164F12B58612}" type="parTrans" cxnId="{9C462CB2-43F6-4F5A-9183-A5F067703018}">
      <dgm:prSet/>
      <dgm:spPr/>
      <dgm:t>
        <a:bodyPr/>
        <a:lstStyle/>
        <a:p>
          <a:endParaRPr lang="en-US"/>
        </a:p>
      </dgm:t>
    </dgm:pt>
    <dgm:pt modelId="{D223817C-D15A-46A8-B0F6-50715585BA37}" type="sibTrans" cxnId="{9C462CB2-43F6-4F5A-9183-A5F067703018}">
      <dgm:prSet/>
      <dgm:spPr/>
      <dgm:t>
        <a:bodyPr/>
        <a:lstStyle/>
        <a:p>
          <a:endParaRPr lang="en-US"/>
        </a:p>
      </dgm:t>
    </dgm:pt>
    <dgm:pt modelId="{8E92DADE-C7FF-4942-B3D7-1FC60043EC95}">
      <dgm:prSet phldrT="[Text]"/>
      <dgm:spPr/>
      <dgm:t>
        <a:bodyPr/>
        <a:lstStyle/>
        <a:p>
          <a:r>
            <a:rPr lang="en-US" dirty="0" smtClean="0">
              <a:latin typeface="+mj-lt"/>
            </a:rPr>
            <a:t> Setting Student Learning Targets </a:t>
          </a:r>
          <a:endParaRPr lang="en-US" dirty="0"/>
        </a:p>
      </dgm:t>
    </dgm:pt>
    <dgm:pt modelId="{73F1C4F3-24D0-45D3-824A-EB5E9DFC7333}" type="parTrans" cxnId="{1EAFCFBB-1FC0-4DE8-B23F-4B06CD24BA11}">
      <dgm:prSet/>
      <dgm:spPr/>
      <dgm:t>
        <a:bodyPr/>
        <a:lstStyle/>
        <a:p>
          <a:endParaRPr lang="en-US"/>
        </a:p>
      </dgm:t>
    </dgm:pt>
    <dgm:pt modelId="{8B9A3FF1-4CC8-4DD2-B51B-62BB422597AA}" type="sibTrans" cxnId="{1EAFCFBB-1FC0-4DE8-B23F-4B06CD24BA11}">
      <dgm:prSet/>
      <dgm:spPr/>
      <dgm:t>
        <a:bodyPr/>
        <a:lstStyle/>
        <a:p>
          <a:endParaRPr lang="en-US"/>
        </a:p>
      </dgm:t>
    </dgm:pt>
    <dgm:pt modelId="{1F35A620-7752-4F5C-9DF4-B017CE8C3F95}">
      <dgm:prSet phldrT="[Text]"/>
      <dgm:spPr/>
      <dgm:t>
        <a:bodyPr/>
        <a:lstStyle/>
        <a:p>
          <a:r>
            <a:rPr lang="en-US" dirty="0" smtClean="0">
              <a:latin typeface="+mj-lt"/>
            </a:rPr>
            <a:t>Setting Appropriate Scales for Measurement  </a:t>
          </a:r>
          <a:endParaRPr lang="en-US" dirty="0"/>
        </a:p>
      </dgm:t>
    </dgm:pt>
    <dgm:pt modelId="{45F4D634-EE43-46A6-B136-EE901204680E}" type="parTrans" cxnId="{222E735C-562B-4952-9208-52AA70440EF4}">
      <dgm:prSet/>
      <dgm:spPr/>
      <dgm:t>
        <a:bodyPr/>
        <a:lstStyle/>
        <a:p>
          <a:endParaRPr lang="en-US"/>
        </a:p>
      </dgm:t>
    </dgm:pt>
    <dgm:pt modelId="{52EFB020-81FF-4503-96D1-D79D86E60048}" type="sibTrans" cxnId="{222E735C-562B-4952-9208-52AA70440EF4}">
      <dgm:prSet/>
      <dgm:spPr/>
      <dgm:t>
        <a:bodyPr/>
        <a:lstStyle/>
        <a:p>
          <a:endParaRPr lang="en-US"/>
        </a:p>
      </dgm:t>
    </dgm:pt>
    <dgm:pt modelId="{632DF29D-4E0E-44E3-8693-04A7B3847846}">
      <dgm:prSet phldrT="[Text]" custT="1"/>
      <dgm:spPr/>
      <dgm:t>
        <a:bodyPr/>
        <a:lstStyle/>
        <a:p>
          <a:r>
            <a:rPr lang="en-US" sz="2000" i="1" dirty="0" smtClean="0">
              <a:latin typeface="+mj-lt"/>
            </a:rPr>
            <a:t> </a:t>
          </a:r>
          <a:r>
            <a:rPr lang="en-US" sz="2000" dirty="0" smtClean="0">
              <a:latin typeface="+mj-lt"/>
            </a:rPr>
            <a:t>Assessing Quality, Attainment Level and Rigor of Student Learning Targets and Scales  </a:t>
          </a:r>
          <a:endParaRPr lang="en-US" sz="2000" dirty="0"/>
        </a:p>
      </dgm:t>
    </dgm:pt>
    <dgm:pt modelId="{0EDF604D-9154-48D4-A164-442939067062}" type="parTrans" cxnId="{3BDC1A8A-6977-4369-A51B-C33DB23ED3BD}">
      <dgm:prSet/>
      <dgm:spPr/>
      <dgm:t>
        <a:bodyPr/>
        <a:lstStyle/>
        <a:p>
          <a:endParaRPr lang="en-US"/>
        </a:p>
      </dgm:t>
    </dgm:pt>
    <dgm:pt modelId="{F671C785-8B9D-4852-B956-66156E5C7CBA}" type="sibTrans" cxnId="{3BDC1A8A-6977-4369-A51B-C33DB23ED3BD}">
      <dgm:prSet/>
      <dgm:spPr/>
      <dgm:t>
        <a:bodyPr/>
        <a:lstStyle/>
        <a:p>
          <a:endParaRPr lang="en-US"/>
        </a:p>
      </dgm:t>
    </dgm:pt>
    <dgm:pt modelId="{06EE8FD0-5AF7-4199-B7C9-B1FF78EEEEF0}">
      <dgm:prSet custT="1"/>
      <dgm:spPr/>
      <dgm:t>
        <a:bodyPr/>
        <a:lstStyle/>
        <a:p>
          <a:r>
            <a:rPr lang="en-US" sz="2000" i="1" dirty="0" smtClean="0">
              <a:latin typeface="+mj-lt"/>
            </a:rPr>
            <a:t> </a:t>
          </a:r>
          <a:r>
            <a:rPr lang="en-US" sz="2000" dirty="0" smtClean="0">
              <a:latin typeface="+mj-lt"/>
            </a:rPr>
            <a:t>Monitoring Student Learning (Formative Practice)</a:t>
          </a:r>
          <a:endParaRPr lang="en-US" sz="2000" dirty="0"/>
        </a:p>
      </dgm:t>
    </dgm:pt>
    <dgm:pt modelId="{24D6DC98-4D3C-42CA-B072-53F502E88482}" type="parTrans" cxnId="{C810051E-7377-44AA-8F06-F56B5827A0A7}">
      <dgm:prSet/>
      <dgm:spPr/>
      <dgm:t>
        <a:bodyPr/>
        <a:lstStyle/>
        <a:p>
          <a:endParaRPr lang="en-US"/>
        </a:p>
      </dgm:t>
    </dgm:pt>
    <dgm:pt modelId="{27BBE75D-813C-4B10-856D-435190804295}" type="sibTrans" cxnId="{C810051E-7377-44AA-8F06-F56B5827A0A7}">
      <dgm:prSet/>
      <dgm:spPr/>
      <dgm:t>
        <a:bodyPr/>
        <a:lstStyle/>
        <a:p>
          <a:endParaRPr lang="en-US"/>
        </a:p>
      </dgm:t>
    </dgm:pt>
    <dgm:pt modelId="{506A609D-A576-4230-9AB1-F13EE46078EC}">
      <dgm:prSet custT="1"/>
      <dgm:spPr/>
      <dgm:t>
        <a:bodyPr/>
        <a:lstStyle/>
        <a:p>
          <a:r>
            <a:rPr lang="en-US" sz="2000" i="1" dirty="0" smtClean="0">
              <a:latin typeface="+mj-lt"/>
            </a:rPr>
            <a:t> </a:t>
          </a:r>
          <a:r>
            <a:rPr lang="en-US" sz="2000" dirty="0" smtClean="0">
              <a:latin typeface="+mj-lt"/>
            </a:rPr>
            <a:t>Determining Attainment of Student Learning Targets and Scales   </a:t>
          </a:r>
          <a:endParaRPr lang="en-US" sz="2000" dirty="0">
            <a:latin typeface="+mj-lt"/>
          </a:endParaRPr>
        </a:p>
      </dgm:t>
    </dgm:pt>
    <dgm:pt modelId="{BCE2317D-E5F3-4FD2-9378-70B01829ACF1}" type="parTrans" cxnId="{F52E78C7-9120-41DB-96D6-BC772C69FB66}">
      <dgm:prSet/>
      <dgm:spPr/>
      <dgm:t>
        <a:bodyPr/>
        <a:lstStyle/>
        <a:p>
          <a:endParaRPr lang="en-US"/>
        </a:p>
      </dgm:t>
    </dgm:pt>
    <dgm:pt modelId="{6F0A033D-DA56-4131-8FCC-2052B2EFCB50}" type="sibTrans" cxnId="{F52E78C7-9120-41DB-96D6-BC772C69FB66}">
      <dgm:prSet/>
      <dgm:spPr/>
      <dgm:t>
        <a:bodyPr/>
        <a:lstStyle/>
        <a:p>
          <a:endParaRPr lang="en-US"/>
        </a:p>
      </dgm:t>
    </dgm:pt>
    <dgm:pt modelId="{00928958-F827-40E3-8D9B-E9EE11E9CB9C}">
      <dgm:prSet custT="1"/>
      <dgm:spPr/>
      <dgm:t>
        <a:bodyPr/>
        <a:lstStyle/>
        <a:p>
          <a:r>
            <a:rPr lang="en-US" sz="2000" i="1" dirty="0" smtClean="0">
              <a:latin typeface="+mj-lt"/>
            </a:rPr>
            <a:t> </a:t>
          </a:r>
          <a:r>
            <a:rPr lang="en-US" sz="2000" dirty="0" smtClean="0">
              <a:latin typeface="+mj-lt"/>
            </a:rPr>
            <a:t>Reflecting and Refining Student Learning Objective Process   </a:t>
          </a:r>
          <a:endParaRPr lang="en-US" sz="2000" dirty="0"/>
        </a:p>
      </dgm:t>
    </dgm:pt>
    <dgm:pt modelId="{141B0841-9EEB-4AB3-BF84-A8CF15ECCD82}" type="parTrans" cxnId="{C51B0038-B24C-46EA-81B7-E02203558BF2}">
      <dgm:prSet/>
      <dgm:spPr/>
      <dgm:t>
        <a:bodyPr/>
        <a:lstStyle/>
        <a:p>
          <a:endParaRPr lang="en-US"/>
        </a:p>
      </dgm:t>
    </dgm:pt>
    <dgm:pt modelId="{64618E86-F116-4DE6-B20C-BF4FCD81F9D0}" type="sibTrans" cxnId="{C51B0038-B24C-46EA-81B7-E02203558BF2}">
      <dgm:prSet/>
      <dgm:spPr/>
      <dgm:t>
        <a:bodyPr/>
        <a:lstStyle/>
        <a:p>
          <a:endParaRPr lang="en-US"/>
        </a:p>
      </dgm:t>
    </dgm:pt>
    <dgm:pt modelId="{015DB7E9-0A19-4E22-BF76-16B59DA7C6BF}" type="pres">
      <dgm:prSet presAssocID="{1116798D-F3E6-4138-83A8-84784E4EF5AA}" presName="Name0" presStyleCnt="0">
        <dgm:presLayoutVars>
          <dgm:dir/>
          <dgm:animLvl val="lvl"/>
          <dgm:resizeHandles val="exact"/>
        </dgm:presLayoutVars>
      </dgm:prSet>
      <dgm:spPr/>
      <dgm:t>
        <a:bodyPr/>
        <a:lstStyle/>
        <a:p>
          <a:endParaRPr lang="en-US"/>
        </a:p>
      </dgm:t>
    </dgm:pt>
    <dgm:pt modelId="{187249AB-192F-432A-B08F-61CAC604C5DA}" type="pres">
      <dgm:prSet presAssocID="{00928958-F827-40E3-8D9B-E9EE11E9CB9C}" presName="boxAndChildren" presStyleCnt="0"/>
      <dgm:spPr/>
    </dgm:pt>
    <dgm:pt modelId="{B7C37F67-246A-423B-821B-9308CE9D19EA}" type="pres">
      <dgm:prSet presAssocID="{00928958-F827-40E3-8D9B-E9EE11E9CB9C}" presName="parentTextBox" presStyleLbl="node1" presStyleIdx="0" presStyleCnt="6"/>
      <dgm:spPr/>
      <dgm:t>
        <a:bodyPr/>
        <a:lstStyle/>
        <a:p>
          <a:endParaRPr lang="en-US"/>
        </a:p>
      </dgm:t>
    </dgm:pt>
    <dgm:pt modelId="{FDEBB601-5B00-48D8-B201-E961F87ABEE1}" type="pres">
      <dgm:prSet presAssocID="{6F0A033D-DA56-4131-8FCC-2052B2EFCB50}" presName="sp" presStyleCnt="0"/>
      <dgm:spPr/>
    </dgm:pt>
    <dgm:pt modelId="{0E092FDC-256F-4BED-97FC-FFB03A6E8A46}" type="pres">
      <dgm:prSet presAssocID="{506A609D-A576-4230-9AB1-F13EE46078EC}" presName="arrowAndChildren" presStyleCnt="0"/>
      <dgm:spPr/>
    </dgm:pt>
    <dgm:pt modelId="{F4AF56B3-44E8-4293-808E-5BF987A17FD2}" type="pres">
      <dgm:prSet presAssocID="{506A609D-A576-4230-9AB1-F13EE46078EC}" presName="parentTextArrow" presStyleLbl="node1" presStyleIdx="1" presStyleCnt="6"/>
      <dgm:spPr/>
      <dgm:t>
        <a:bodyPr/>
        <a:lstStyle/>
        <a:p>
          <a:endParaRPr lang="en-US"/>
        </a:p>
      </dgm:t>
    </dgm:pt>
    <dgm:pt modelId="{4AADD83A-6C1A-4DF4-B4FA-DC12B7EA302C}" type="pres">
      <dgm:prSet presAssocID="{27BBE75D-813C-4B10-856D-435190804295}" presName="sp" presStyleCnt="0"/>
      <dgm:spPr/>
    </dgm:pt>
    <dgm:pt modelId="{6454452A-AB76-4C6D-99E1-4EAF30FB907A}" type="pres">
      <dgm:prSet presAssocID="{06EE8FD0-5AF7-4199-B7C9-B1FF78EEEEF0}" presName="arrowAndChildren" presStyleCnt="0"/>
      <dgm:spPr/>
    </dgm:pt>
    <dgm:pt modelId="{2995E3D7-138B-4281-A29F-02DC0BDADA7E}" type="pres">
      <dgm:prSet presAssocID="{06EE8FD0-5AF7-4199-B7C9-B1FF78EEEEF0}" presName="parentTextArrow" presStyleLbl="node1" presStyleIdx="2" presStyleCnt="6"/>
      <dgm:spPr/>
      <dgm:t>
        <a:bodyPr/>
        <a:lstStyle/>
        <a:p>
          <a:endParaRPr lang="en-US"/>
        </a:p>
      </dgm:t>
    </dgm:pt>
    <dgm:pt modelId="{E3ECE446-1F1D-40A4-B23E-D6E8E337A474}" type="pres">
      <dgm:prSet presAssocID="{F671C785-8B9D-4852-B956-66156E5C7CBA}" presName="sp" presStyleCnt="0"/>
      <dgm:spPr/>
    </dgm:pt>
    <dgm:pt modelId="{AA0DE31A-A07C-4F92-917D-054264E3A358}" type="pres">
      <dgm:prSet presAssocID="{632DF29D-4E0E-44E3-8693-04A7B3847846}" presName="arrowAndChildren" presStyleCnt="0"/>
      <dgm:spPr/>
    </dgm:pt>
    <dgm:pt modelId="{D447FB44-221E-40BB-9B3B-1A3C6682892D}" type="pres">
      <dgm:prSet presAssocID="{632DF29D-4E0E-44E3-8693-04A7B3847846}" presName="parentTextArrow" presStyleLbl="node1" presStyleIdx="3" presStyleCnt="6"/>
      <dgm:spPr/>
      <dgm:t>
        <a:bodyPr/>
        <a:lstStyle/>
        <a:p>
          <a:endParaRPr lang="en-US"/>
        </a:p>
      </dgm:t>
    </dgm:pt>
    <dgm:pt modelId="{93DC9CD7-62F9-49AB-B384-CE68477EE791}" type="pres">
      <dgm:prSet presAssocID="{D223817C-D15A-46A8-B0F6-50715585BA37}" presName="sp" presStyleCnt="0"/>
      <dgm:spPr/>
    </dgm:pt>
    <dgm:pt modelId="{85CBBA92-90EE-46E0-AB3B-A4A7063DDC2D}" type="pres">
      <dgm:prSet presAssocID="{2D021482-8950-48B0-A315-8EC87E92BA40}" presName="arrowAndChildren" presStyleCnt="0"/>
      <dgm:spPr/>
    </dgm:pt>
    <dgm:pt modelId="{6633AEDF-0B23-4411-9FB9-77E06BA14770}" type="pres">
      <dgm:prSet presAssocID="{2D021482-8950-48B0-A315-8EC87E92BA40}" presName="parentTextArrow" presStyleLbl="node1" presStyleIdx="3" presStyleCnt="6"/>
      <dgm:spPr/>
      <dgm:t>
        <a:bodyPr/>
        <a:lstStyle/>
        <a:p>
          <a:endParaRPr lang="en-US"/>
        </a:p>
      </dgm:t>
    </dgm:pt>
    <dgm:pt modelId="{2E4275A3-CC88-4105-9710-61025E7FC416}" type="pres">
      <dgm:prSet presAssocID="{2D021482-8950-48B0-A315-8EC87E92BA40}" presName="arrow" presStyleLbl="node1" presStyleIdx="4" presStyleCnt="6"/>
      <dgm:spPr/>
      <dgm:t>
        <a:bodyPr/>
        <a:lstStyle/>
        <a:p>
          <a:endParaRPr lang="en-US"/>
        </a:p>
      </dgm:t>
    </dgm:pt>
    <dgm:pt modelId="{D6D99EC8-634B-4C69-899C-5FD24F41A81F}" type="pres">
      <dgm:prSet presAssocID="{2D021482-8950-48B0-A315-8EC87E92BA40}" presName="descendantArrow" presStyleCnt="0"/>
      <dgm:spPr/>
    </dgm:pt>
    <dgm:pt modelId="{55217619-6819-4042-A5AC-981D9BBD3ADB}" type="pres">
      <dgm:prSet presAssocID="{8E92DADE-C7FF-4942-B3D7-1FC60043EC95}" presName="childTextArrow" presStyleLbl="fgAccFollowNode1" presStyleIdx="0" presStyleCnt="4">
        <dgm:presLayoutVars>
          <dgm:bulletEnabled val="1"/>
        </dgm:presLayoutVars>
      </dgm:prSet>
      <dgm:spPr/>
      <dgm:t>
        <a:bodyPr/>
        <a:lstStyle/>
        <a:p>
          <a:endParaRPr lang="en-US"/>
        </a:p>
      </dgm:t>
    </dgm:pt>
    <dgm:pt modelId="{0B4B23A7-EF6D-415F-9CF5-AF8A6A72FB00}" type="pres">
      <dgm:prSet presAssocID="{1F35A620-7752-4F5C-9DF4-B017CE8C3F95}" presName="childTextArrow" presStyleLbl="fgAccFollowNode1" presStyleIdx="1" presStyleCnt="4">
        <dgm:presLayoutVars>
          <dgm:bulletEnabled val="1"/>
        </dgm:presLayoutVars>
      </dgm:prSet>
      <dgm:spPr/>
      <dgm:t>
        <a:bodyPr/>
        <a:lstStyle/>
        <a:p>
          <a:endParaRPr lang="en-US"/>
        </a:p>
      </dgm:t>
    </dgm:pt>
    <dgm:pt modelId="{7B457050-320D-43E4-AC3D-9A7BA5522367}" type="pres">
      <dgm:prSet presAssocID="{A6FABFB7-7472-47B0-83AA-9A9D17D41C8B}" presName="sp" presStyleCnt="0"/>
      <dgm:spPr/>
    </dgm:pt>
    <dgm:pt modelId="{052938E4-C00F-4FD7-BCF8-D85E001BD01B}" type="pres">
      <dgm:prSet presAssocID="{1132046B-A836-414B-BC17-97437DE87EB1}" presName="arrowAndChildren" presStyleCnt="0"/>
      <dgm:spPr/>
    </dgm:pt>
    <dgm:pt modelId="{938A69AB-3E36-4229-BCF3-2031110662A3}" type="pres">
      <dgm:prSet presAssocID="{1132046B-A836-414B-BC17-97437DE87EB1}" presName="parentTextArrow" presStyleLbl="node1" presStyleIdx="4" presStyleCnt="6"/>
      <dgm:spPr/>
      <dgm:t>
        <a:bodyPr/>
        <a:lstStyle/>
        <a:p>
          <a:endParaRPr lang="en-US"/>
        </a:p>
      </dgm:t>
    </dgm:pt>
    <dgm:pt modelId="{F6B23D1A-2F3C-4F62-A940-A457145B4B5F}" type="pres">
      <dgm:prSet presAssocID="{1132046B-A836-414B-BC17-97437DE87EB1}" presName="arrow" presStyleLbl="node1" presStyleIdx="5" presStyleCnt="6"/>
      <dgm:spPr/>
      <dgm:t>
        <a:bodyPr/>
        <a:lstStyle/>
        <a:p>
          <a:endParaRPr lang="en-US"/>
        </a:p>
      </dgm:t>
    </dgm:pt>
    <dgm:pt modelId="{A85270B8-94D5-4423-9CA5-DB9A92DC4EA8}" type="pres">
      <dgm:prSet presAssocID="{1132046B-A836-414B-BC17-97437DE87EB1}" presName="descendantArrow" presStyleCnt="0"/>
      <dgm:spPr/>
    </dgm:pt>
    <dgm:pt modelId="{6ED2A1ED-0C94-4003-8ACF-6380A294A266}" type="pres">
      <dgm:prSet presAssocID="{360B42B5-9ABD-49C5-8D20-F0605D2DD2AB}" presName="childTextArrow" presStyleLbl="fgAccFollowNode1" presStyleIdx="2" presStyleCnt="4">
        <dgm:presLayoutVars>
          <dgm:bulletEnabled val="1"/>
        </dgm:presLayoutVars>
      </dgm:prSet>
      <dgm:spPr/>
      <dgm:t>
        <a:bodyPr/>
        <a:lstStyle/>
        <a:p>
          <a:endParaRPr lang="en-US"/>
        </a:p>
      </dgm:t>
    </dgm:pt>
    <dgm:pt modelId="{B08492C8-3173-4ED7-A66A-88CFD7729412}" type="pres">
      <dgm:prSet presAssocID="{8047AF47-482A-4664-A2FA-5365C097D2AD}" presName="childTextArrow" presStyleLbl="fgAccFollowNode1" presStyleIdx="3" presStyleCnt="4">
        <dgm:presLayoutVars>
          <dgm:bulletEnabled val="1"/>
        </dgm:presLayoutVars>
      </dgm:prSet>
      <dgm:spPr/>
      <dgm:t>
        <a:bodyPr/>
        <a:lstStyle/>
        <a:p>
          <a:endParaRPr lang="en-US"/>
        </a:p>
      </dgm:t>
    </dgm:pt>
  </dgm:ptLst>
  <dgm:cxnLst>
    <dgm:cxn modelId="{5BCEF571-DD91-420F-9320-2D07E883643A}" type="presOf" srcId="{1132046B-A836-414B-BC17-97437DE87EB1}" destId="{F6B23D1A-2F3C-4F62-A940-A457145B4B5F}" srcOrd="1" destOrd="0" presId="urn:microsoft.com/office/officeart/2005/8/layout/process4"/>
    <dgm:cxn modelId="{53D2C16C-A733-4CD6-91FA-456AA32D5059}" type="presOf" srcId="{1132046B-A836-414B-BC17-97437DE87EB1}" destId="{938A69AB-3E36-4229-BCF3-2031110662A3}" srcOrd="0" destOrd="0" presId="urn:microsoft.com/office/officeart/2005/8/layout/process4"/>
    <dgm:cxn modelId="{7A23039D-4BE1-4473-80FA-DAA25ADBA356}" type="presOf" srcId="{1F35A620-7752-4F5C-9DF4-B017CE8C3F95}" destId="{0B4B23A7-EF6D-415F-9CF5-AF8A6A72FB00}" srcOrd="0" destOrd="0" presId="urn:microsoft.com/office/officeart/2005/8/layout/process4"/>
    <dgm:cxn modelId="{3BDC1A8A-6977-4369-A51B-C33DB23ED3BD}" srcId="{1116798D-F3E6-4138-83A8-84784E4EF5AA}" destId="{632DF29D-4E0E-44E3-8693-04A7B3847846}" srcOrd="2" destOrd="0" parTransId="{0EDF604D-9154-48D4-A164-442939067062}" sibTransId="{F671C785-8B9D-4852-B956-66156E5C7CBA}"/>
    <dgm:cxn modelId="{CB8CC2D2-024A-4FA7-9690-5B26B06266FD}" srcId="{1116798D-F3E6-4138-83A8-84784E4EF5AA}" destId="{1132046B-A836-414B-BC17-97437DE87EB1}" srcOrd="0" destOrd="0" parTransId="{DD3ADB39-EF54-4597-8CE8-CE8E930677FB}" sibTransId="{A6FABFB7-7472-47B0-83AA-9A9D17D41C8B}"/>
    <dgm:cxn modelId="{BD913D7F-DC87-4C6B-8B15-0B7A12608F3B}" type="presOf" srcId="{2D021482-8950-48B0-A315-8EC87E92BA40}" destId="{2E4275A3-CC88-4105-9710-61025E7FC416}" srcOrd="1" destOrd="0" presId="urn:microsoft.com/office/officeart/2005/8/layout/process4"/>
    <dgm:cxn modelId="{F5D29811-E008-4DB8-8B17-64AEE8FFDCD1}" type="presOf" srcId="{2D021482-8950-48B0-A315-8EC87E92BA40}" destId="{6633AEDF-0B23-4411-9FB9-77E06BA14770}" srcOrd="0" destOrd="0" presId="urn:microsoft.com/office/officeart/2005/8/layout/process4"/>
    <dgm:cxn modelId="{72AAD39F-7AB9-40A9-B26D-EEA4DB46E974}" type="presOf" srcId="{632DF29D-4E0E-44E3-8693-04A7B3847846}" destId="{D447FB44-221E-40BB-9B3B-1A3C6682892D}" srcOrd="0" destOrd="0" presId="urn:microsoft.com/office/officeart/2005/8/layout/process4"/>
    <dgm:cxn modelId="{94C4BEDD-B5D5-4A73-B2BF-CCF19BBAE22D}" type="presOf" srcId="{8E92DADE-C7FF-4942-B3D7-1FC60043EC95}" destId="{55217619-6819-4042-A5AC-981D9BBD3ADB}" srcOrd="0" destOrd="0" presId="urn:microsoft.com/office/officeart/2005/8/layout/process4"/>
    <dgm:cxn modelId="{C810051E-7377-44AA-8F06-F56B5827A0A7}" srcId="{1116798D-F3E6-4138-83A8-84784E4EF5AA}" destId="{06EE8FD0-5AF7-4199-B7C9-B1FF78EEEEF0}" srcOrd="3" destOrd="0" parTransId="{24D6DC98-4D3C-42CA-B072-53F502E88482}" sibTransId="{27BBE75D-813C-4B10-856D-435190804295}"/>
    <dgm:cxn modelId="{3A1A384F-C5B7-4CEE-B48F-07A3A235F4BE}" type="presOf" srcId="{8047AF47-482A-4664-A2FA-5365C097D2AD}" destId="{B08492C8-3173-4ED7-A66A-88CFD7729412}" srcOrd="0" destOrd="0" presId="urn:microsoft.com/office/officeart/2005/8/layout/process4"/>
    <dgm:cxn modelId="{9C462CB2-43F6-4F5A-9183-A5F067703018}" srcId="{1116798D-F3E6-4138-83A8-84784E4EF5AA}" destId="{2D021482-8950-48B0-A315-8EC87E92BA40}" srcOrd="1" destOrd="0" parTransId="{BCBC8779-FB3F-4643-999A-164F12B58612}" sibTransId="{D223817C-D15A-46A8-B0F6-50715585BA37}"/>
    <dgm:cxn modelId="{F52E78C7-9120-41DB-96D6-BC772C69FB66}" srcId="{1116798D-F3E6-4138-83A8-84784E4EF5AA}" destId="{506A609D-A576-4230-9AB1-F13EE46078EC}" srcOrd="4" destOrd="0" parTransId="{BCE2317D-E5F3-4FD2-9378-70B01829ACF1}" sibTransId="{6F0A033D-DA56-4131-8FCC-2052B2EFCB50}"/>
    <dgm:cxn modelId="{E331226B-5F00-4EEB-A30B-1791A0690B97}" type="presOf" srcId="{360B42B5-9ABD-49C5-8D20-F0605D2DD2AB}" destId="{6ED2A1ED-0C94-4003-8ACF-6380A294A266}" srcOrd="0" destOrd="0" presId="urn:microsoft.com/office/officeart/2005/8/layout/process4"/>
    <dgm:cxn modelId="{222E735C-562B-4952-9208-52AA70440EF4}" srcId="{2D021482-8950-48B0-A315-8EC87E92BA40}" destId="{1F35A620-7752-4F5C-9DF4-B017CE8C3F95}" srcOrd="1" destOrd="0" parTransId="{45F4D634-EE43-46A6-B136-EE901204680E}" sibTransId="{52EFB020-81FF-4503-96D1-D79D86E60048}"/>
    <dgm:cxn modelId="{1FAD6F3C-697E-4205-AA7B-ACD67AC38850}" srcId="{1132046B-A836-414B-BC17-97437DE87EB1}" destId="{8047AF47-482A-4664-A2FA-5365C097D2AD}" srcOrd="1" destOrd="0" parTransId="{1F083136-0671-4D8B-AB08-829D3DDF4DC8}" sibTransId="{175AEC8C-2957-4A9E-BD62-2FA1BBAC3AA6}"/>
    <dgm:cxn modelId="{F1FE7B2F-A070-4668-B031-5F40EDFCA742}" type="presOf" srcId="{06EE8FD0-5AF7-4199-B7C9-B1FF78EEEEF0}" destId="{2995E3D7-138B-4281-A29F-02DC0BDADA7E}" srcOrd="0" destOrd="0" presId="urn:microsoft.com/office/officeart/2005/8/layout/process4"/>
    <dgm:cxn modelId="{4AF5D899-BD8E-46A5-BD09-400F1F72A6EF}" type="presOf" srcId="{506A609D-A576-4230-9AB1-F13EE46078EC}" destId="{F4AF56B3-44E8-4293-808E-5BF987A17FD2}" srcOrd="0" destOrd="0" presId="urn:microsoft.com/office/officeart/2005/8/layout/process4"/>
    <dgm:cxn modelId="{C51B0038-B24C-46EA-81B7-E02203558BF2}" srcId="{1116798D-F3E6-4138-83A8-84784E4EF5AA}" destId="{00928958-F827-40E3-8D9B-E9EE11E9CB9C}" srcOrd="5" destOrd="0" parTransId="{141B0841-9EEB-4AB3-BF84-A8CF15ECCD82}" sibTransId="{64618E86-F116-4DE6-B20C-BF4FCD81F9D0}"/>
    <dgm:cxn modelId="{2E79514F-F40A-437D-A822-30B3247D3DD4}" type="presOf" srcId="{00928958-F827-40E3-8D9B-E9EE11E9CB9C}" destId="{B7C37F67-246A-423B-821B-9308CE9D19EA}" srcOrd="0" destOrd="0" presId="urn:microsoft.com/office/officeart/2005/8/layout/process4"/>
    <dgm:cxn modelId="{1EAFCFBB-1FC0-4DE8-B23F-4B06CD24BA11}" srcId="{2D021482-8950-48B0-A315-8EC87E92BA40}" destId="{8E92DADE-C7FF-4942-B3D7-1FC60043EC95}" srcOrd="0" destOrd="0" parTransId="{73F1C4F3-24D0-45D3-824A-EB5E9DFC7333}" sibTransId="{8B9A3FF1-4CC8-4DD2-B51B-62BB422597AA}"/>
    <dgm:cxn modelId="{06263C4E-73FA-43DC-994D-3BF3770BFF1D}" srcId="{1132046B-A836-414B-BC17-97437DE87EB1}" destId="{360B42B5-9ABD-49C5-8D20-F0605D2DD2AB}" srcOrd="0" destOrd="0" parTransId="{EF92AA3B-ACBD-48E0-8FE1-709449464449}" sibTransId="{C5BB15BC-88E9-4BF4-8533-0A7A5B8DA91C}"/>
    <dgm:cxn modelId="{9DC66173-C1EB-4D3E-B1A8-23718FCBC07E}" type="presOf" srcId="{1116798D-F3E6-4138-83A8-84784E4EF5AA}" destId="{015DB7E9-0A19-4E22-BF76-16B59DA7C6BF}" srcOrd="0" destOrd="0" presId="urn:microsoft.com/office/officeart/2005/8/layout/process4"/>
    <dgm:cxn modelId="{F8C24CEF-1468-46D5-BDB8-45132A28F5CD}" type="presParOf" srcId="{015DB7E9-0A19-4E22-BF76-16B59DA7C6BF}" destId="{187249AB-192F-432A-B08F-61CAC604C5DA}" srcOrd="0" destOrd="0" presId="urn:microsoft.com/office/officeart/2005/8/layout/process4"/>
    <dgm:cxn modelId="{CBB39E52-68A5-4D7A-871C-F430F51AB23F}" type="presParOf" srcId="{187249AB-192F-432A-B08F-61CAC604C5DA}" destId="{B7C37F67-246A-423B-821B-9308CE9D19EA}" srcOrd="0" destOrd="0" presId="urn:microsoft.com/office/officeart/2005/8/layout/process4"/>
    <dgm:cxn modelId="{5C82529A-8C5E-433E-BE8D-C1E3F6D32E89}" type="presParOf" srcId="{015DB7E9-0A19-4E22-BF76-16B59DA7C6BF}" destId="{FDEBB601-5B00-48D8-B201-E961F87ABEE1}" srcOrd="1" destOrd="0" presId="urn:microsoft.com/office/officeart/2005/8/layout/process4"/>
    <dgm:cxn modelId="{F10E3794-EA52-47B1-8469-C5AC87F1EAE1}" type="presParOf" srcId="{015DB7E9-0A19-4E22-BF76-16B59DA7C6BF}" destId="{0E092FDC-256F-4BED-97FC-FFB03A6E8A46}" srcOrd="2" destOrd="0" presId="urn:microsoft.com/office/officeart/2005/8/layout/process4"/>
    <dgm:cxn modelId="{15B540F1-39AD-4B18-BD41-A323164DAAEB}" type="presParOf" srcId="{0E092FDC-256F-4BED-97FC-FFB03A6E8A46}" destId="{F4AF56B3-44E8-4293-808E-5BF987A17FD2}" srcOrd="0" destOrd="0" presId="urn:microsoft.com/office/officeart/2005/8/layout/process4"/>
    <dgm:cxn modelId="{FF77EE77-9318-4E70-971D-EBDA1B2F0A39}" type="presParOf" srcId="{015DB7E9-0A19-4E22-BF76-16B59DA7C6BF}" destId="{4AADD83A-6C1A-4DF4-B4FA-DC12B7EA302C}" srcOrd="3" destOrd="0" presId="urn:microsoft.com/office/officeart/2005/8/layout/process4"/>
    <dgm:cxn modelId="{D9F254A5-006E-49E1-BAA8-A48BB4A9D5AD}" type="presParOf" srcId="{015DB7E9-0A19-4E22-BF76-16B59DA7C6BF}" destId="{6454452A-AB76-4C6D-99E1-4EAF30FB907A}" srcOrd="4" destOrd="0" presId="urn:microsoft.com/office/officeart/2005/8/layout/process4"/>
    <dgm:cxn modelId="{7DE5F987-0D97-4BEC-85CD-6FA46000FC7E}" type="presParOf" srcId="{6454452A-AB76-4C6D-99E1-4EAF30FB907A}" destId="{2995E3D7-138B-4281-A29F-02DC0BDADA7E}" srcOrd="0" destOrd="0" presId="urn:microsoft.com/office/officeart/2005/8/layout/process4"/>
    <dgm:cxn modelId="{24A4DC25-E361-4AC8-BAB2-7541A73857F7}" type="presParOf" srcId="{015DB7E9-0A19-4E22-BF76-16B59DA7C6BF}" destId="{E3ECE446-1F1D-40A4-B23E-D6E8E337A474}" srcOrd="5" destOrd="0" presId="urn:microsoft.com/office/officeart/2005/8/layout/process4"/>
    <dgm:cxn modelId="{E7213290-D3AF-463C-9D14-AA7854579345}" type="presParOf" srcId="{015DB7E9-0A19-4E22-BF76-16B59DA7C6BF}" destId="{AA0DE31A-A07C-4F92-917D-054264E3A358}" srcOrd="6" destOrd="0" presId="urn:microsoft.com/office/officeart/2005/8/layout/process4"/>
    <dgm:cxn modelId="{6572F166-0784-45D3-85F9-72A049E4A80A}" type="presParOf" srcId="{AA0DE31A-A07C-4F92-917D-054264E3A358}" destId="{D447FB44-221E-40BB-9B3B-1A3C6682892D}" srcOrd="0" destOrd="0" presId="urn:microsoft.com/office/officeart/2005/8/layout/process4"/>
    <dgm:cxn modelId="{0C9E5670-0283-4775-B7FF-C13182234C40}" type="presParOf" srcId="{015DB7E9-0A19-4E22-BF76-16B59DA7C6BF}" destId="{93DC9CD7-62F9-49AB-B384-CE68477EE791}" srcOrd="7" destOrd="0" presId="urn:microsoft.com/office/officeart/2005/8/layout/process4"/>
    <dgm:cxn modelId="{BE9E5D01-1F82-4D24-BEE7-EF9486076F0E}" type="presParOf" srcId="{015DB7E9-0A19-4E22-BF76-16B59DA7C6BF}" destId="{85CBBA92-90EE-46E0-AB3B-A4A7063DDC2D}" srcOrd="8" destOrd="0" presId="urn:microsoft.com/office/officeart/2005/8/layout/process4"/>
    <dgm:cxn modelId="{8F5E0A70-7589-4934-B154-AD226E785D18}" type="presParOf" srcId="{85CBBA92-90EE-46E0-AB3B-A4A7063DDC2D}" destId="{6633AEDF-0B23-4411-9FB9-77E06BA14770}" srcOrd="0" destOrd="0" presId="urn:microsoft.com/office/officeart/2005/8/layout/process4"/>
    <dgm:cxn modelId="{B5381F69-8687-4EC1-9D89-E62E63B55931}" type="presParOf" srcId="{85CBBA92-90EE-46E0-AB3B-A4A7063DDC2D}" destId="{2E4275A3-CC88-4105-9710-61025E7FC416}" srcOrd="1" destOrd="0" presId="urn:microsoft.com/office/officeart/2005/8/layout/process4"/>
    <dgm:cxn modelId="{0DEAC24A-78C5-401B-AE63-F1A757122E6F}" type="presParOf" srcId="{85CBBA92-90EE-46E0-AB3B-A4A7063DDC2D}" destId="{D6D99EC8-634B-4C69-899C-5FD24F41A81F}" srcOrd="2" destOrd="0" presId="urn:microsoft.com/office/officeart/2005/8/layout/process4"/>
    <dgm:cxn modelId="{4D03B1B6-5DB2-4AA0-ADBF-53F004BEB59A}" type="presParOf" srcId="{D6D99EC8-634B-4C69-899C-5FD24F41A81F}" destId="{55217619-6819-4042-A5AC-981D9BBD3ADB}" srcOrd="0" destOrd="0" presId="urn:microsoft.com/office/officeart/2005/8/layout/process4"/>
    <dgm:cxn modelId="{2FDBE1E5-D789-4640-B18A-8DB4F9D88E4B}" type="presParOf" srcId="{D6D99EC8-634B-4C69-899C-5FD24F41A81F}" destId="{0B4B23A7-EF6D-415F-9CF5-AF8A6A72FB00}" srcOrd="1" destOrd="0" presId="urn:microsoft.com/office/officeart/2005/8/layout/process4"/>
    <dgm:cxn modelId="{4ADD03C1-333B-4DCD-B69F-E92D530F4473}" type="presParOf" srcId="{015DB7E9-0A19-4E22-BF76-16B59DA7C6BF}" destId="{7B457050-320D-43E4-AC3D-9A7BA5522367}" srcOrd="9" destOrd="0" presId="urn:microsoft.com/office/officeart/2005/8/layout/process4"/>
    <dgm:cxn modelId="{7DF7E7AF-1D66-4351-97DC-4D13858071D9}" type="presParOf" srcId="{015DB7E9-0A19-4E22-BF76-16B59DA7C6BF}" destId="{052938E4-C00F-4FD7-BCF8-D85E001BD01B}" srcOrd="10" destOrd="0" presId="urn:microsoft.com/office/officeart/2005/8/layout/process4"/>
    <dgm:cxn modelId="{4D2E3C83-4815-4134-BFA9-A5F42DD2584D}" type="presParOf" srcId="{052938E4-C00F-4FD7-BCF8-D85E001BD01B}" destId="{938A69AB-3E36-4229-BCF3-2031110662A3}" srcOrd="0" destOrd="0" presId="urn:microsoft.com/office/officeart/2005/8/layout/process4"/>
    <dgm:cxn modelId="{8C1C4AC5-87C4-49A5-A452-416EB4527489}" type="presParOf" srcId="{052938E4-C00F-4FD7-BCF8-D85E001BD01B}" destId="{F6B23D1A-2F3C-4F62-A940-A457145B4B5F}" srcOrd="1" destOrd="0" presId="urn:microsoft.com/office/officeart/2005/8/layout/process4"/>
    <dgm:cxn modelId="{EB217FAC-3D28-4CEE-B75A-A4BD3F48FE58}" type="presParOf" srcId="{052938E4-C00F-4FD7-BCF8-D85E001BD01B}" destId="{A85270B8-94D5-4423-9CA5-DB9A92DC4EA8}" srcOrd="2" destOrd="0" presId="urn:microsoft.com/office/officeart/2005/8/layout/process4"/>
    <dgm:cxn modelId="{431D7202-7F3E-4D71-B448-D33BD3D05B4A}" type="presParOf" srcId="{A85270B8-94D5-4423-9CA5-DB9A92DC4EA8}" destId="{6ED2A1ED-0C94-4003-8ACF-6380A294A266}" srcOrd="0" destOrd="0" presId="urn:microsoft.com/office/officeart/2005/8/layout/process4"/>
    <dgm:cxn modelId="{93CD124A-E2A8-469E-8BB5-251693891271}" type="presParOf" srcId="{A85270B8-94D5-4423-9CA5-DB9A92DC4EA8}" destId="{B08492C8-3173-4ED7-A66A-88CFD772941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D3D44-279C-4CE1-92DC-BD4E3CA055D5}">
      <dsp:nvSpPr>
        <dsp:cNvPr id="0" name=""/>
        <dsp:cNvSpPr/>
      </dsp:nvSpPr>
      <dsp:spPr>
        <a:xfrm rot="5400000">
          <a:off x="259204" y="1302924"/>
          <a:ext cx="704369" cy="80189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A1A3A-48AC-4551-BC4C-73BB8BAA6A47}">
      <dsp:nvSpPr>
        <dsp:cNvPr id="0" name=""/>
        <dsp:cNvSpPr/>
      </dsp:nvSpPr>
      <dsp:spPr>
        <a:xfrm>
          <a:off x="0" y="522117"/>
          <a:ext cx="1185742" cy="82998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CDE Trainer Intent</a:t>
          </a:r>
        </a:p>
      </dsp:txBody>
      <dsp:txXfrm>
        <a:off x="40524" y="562641"/>
        <a:ext cx="1104694" cy="748933"/>
      </dsp:txXfrm>
    </dsp:sp>
    <dsp:sp modelId="{E32E38BD-79FC-435C-8CF7-28CECEB026E3}">
      <dsp:nvSpPr>
        <dsp:cNvPr id="0" name=""/>
        <dsp:cNvSpPr/>
      </dsp:nvSpPr>
      <dsp:spPr>
        <a:xfrm>
          <a:off x="1371228" y="588260"/>
          <a:ext cx="3479597" cy="67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CDE </a:t>
          </a:r>
          <a:r>
            <a:rPr lang="en-US" sz="1200" kern="1200" dirty="0">
              <a:solidFill>
                <a:sysClr val="windowText" lastClr="000000"/>
              </a:solidFill>
            </a:rPr>
            <a:t>releases </a:t>
          </a:r>
          <a:r>
            <a:rPr lang="en-US" sz="1200" kern="1200" dirty="0" smtClean="0">
              <a:solidFill>
                <a:sysClr val="windowText" lastClr="000000"/>
              </a:solidFill>
            </a:rPr>
            <a:t>training </a:t>
          </a:r>
          <a:r>
            <a:rPr lang="en-US" sz="1200" kern="1200" dirty="0">
              <a:solidFill>
                <a:sysClr val="windowText" lastClr="000000"/>
              </a:solidFill>
            </a:rPr>
            <a:t>opportunity for potential providers</a:t>
          </a:r>
        </a:p>
        <a:p>
          <a:pPr marL="114300" lvl="1" indent="-114300" algn="l" defTabSz="533400">
            <a:lnSpc>
              <a:spcPct val="90000"/>
            </a:lnSpc>
            <a:spcBef>
              <a:spcPct val="0"/>
            </a:spcBef>
            <a:spcAft>
              <a:spcPct val="15000"/>
            </a:spcAft>
            <a:buChar char="••"/>
          </a:pPr>
          <a:r>
            <a:rPr lang="en-US" sz="1200" kern="1200" dirty="0"/>
            <a:t>Prospective state model evaluation training providers submit intent and </a:t>
          </a:r>
          <a:r>
            <a:rPr lang="en-US" sz="1200" kern="1200" dirty="0" smtClean="0"/>
            <a:t>register for </a:t>
          </a:r>
          <a:r>
            <a:rPr lang="en-US" sz="1200" kern="1200" dirty="0"/>
            <a:t>CDE training</a:t>
          </a:r>
        </a:p>
      </dsp:txBody>
      <dsp:txXfrm>
        <a:off x="1371228" y="588260"/>
        <a:ext cx="3479597" cy="670827"/>
      </dsp:txXfrm>
    </dsp:sp>
    <dsp:sp modelId="{DE073DEB-DA20-4F67-8A58-2CF3FF431166}">
      <dsp:nvSpPr>
        <dsp:cNvPr id="0" name=""/>
        <dsp:cNvSpPr/>
      </dsp:nvSpPr>
      <dsp:spPr>
        <a:xfrm rot="5400000">
          <a:off x="1509530" y="2297844"/>
          <a:ext cx="704369" cy="80189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146FE-479B-494D-8799-5B8C8EB69B92}">
      <dsp:nvSpPr>
        <dsp:cNvPr id="0" name=""/>
        <dsp:cNvSpPr/>
      </dsp:nvSpPr>
      <dsp:spPr>
        <a:xfrm>
          <a:off x="2340019" y="2537910"/>
          <a:ext cx="1185742" cy="82998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CDE Approves Applications</a:t>
          </a:r>
        </a:p>
      </dsp:txBody>
      <dsp:txXfrm>
        <a:off x="2380543" y="2578434"/>
        <a:ext cx="1104694" cy="748933"/>
      </dsp:txXfrm>
    </dsp:sp>
    <dsp:sp modelId="{67121717-CFA7-46AF-A164-096CDCE023FB}">
      <dsp:nvSpPr>
        <dsp:cNvPr id="0" name=""/>
        <dsp:cNvSpPr/>
      </dsp:nvSpPr>
      <dsp:spPr>
        <a:xfrm>
          <a:off x="3681135" y="2607029"/>
          <a:ext cx="3848202" cy="67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solidFill>
            </a:rPr>
            <a:t>Potential providers that have </a:t>
          </a:r>
          <a:r>
            <a:rPr lang="en-US" sz="1100" kern="1200" dirty="0" smtClean="0">
              <a:solidFill>
                <a:sysClr val="windowText" lastClr="000000"/>
              </a:solidFill>
            </a:rPr>
            <a:t>successfully </a:t>
          </a:r>
          <a:r>
            <a:rPr lang="en-US" sz="1100" kern="1200" dirty="0">
              <a:solidFill>
                <a:sysClr val="windowText" lastClr="000000"/>
              </a:solidFill>
            </a:rPr>
            <a:t>completed the CDE training complete the application process by providing information on Requirement 1</a:t>
          </a:r>
        </a:p>
        <a:p>
          <a:pPr marL="57150" lvl="1" indent="-57150" algn="l" defTabSz="488950">
            <a:lnSpc>
              <a:spcPct val="90000"/>
            </a:lnSpc>
            <a:spcBef>
              <a:spcPct val="0"/>
            </a:spcBef>
            <a:spcAft>
              <a:spcPct val="15000"/>
            </a:spcAft>
            <a:buChar char="••"/>
          </a:pPr>
          <a:r>
            <a:rPr lang="en-US" sz="1100" kern="1200" dirty="0"/>
            <a:t>CDE reviews applications and approves providers</a:t>
          </a:r>
        </a:p>
        <a:p>
          <a:pPr marL="57150" lvl="1" indent="-57150" algn="l" defTabSz="488950">
            <a:lnSpc>
              <a:spcPct val="90000"/>
            </a:lnSpc>
            <a:spcBef>
              <a:spcPct val="0"/>
            </a:spcBef>
            <a:spcAft>
              <a:spcPct val="15000"/>
            </a:spcAft>
            <a:buChar char="••"/>
          </a:pPr>
          <a:r>
            <a:rPr lang="en-US" sz="1100" kern="1200" dirty="0"/>
            <a:t>CDE notifies </a:t>
          </a:r>
          <a:r>
            <a:rPr lang="en-US" sz="1100" kern="1200" dirty="0" smtClean="0"/>
            <a:t>approved </a:t>
          </a:r>
          <a:r>
            <a:rPr lang="en-US" sz="1100" kern="1200" dirty="0"/>
            <a:t>providers</a:t>
          </a:r>
        </a:p>
        <a:p>
          <a:pPr marL="57150" lvl="1" indent="-57150" algn="l" defTabSz="488950">
            <a:lnSpc>
              <a:spcPct val="90000"/>
            </a:lnSpc>
            <a:spcBef>
              <a:spcPct val="0"/>
            </a:spcBef>
            <a:spcAft>
              <a:spcPct val="15000"/>
            </a:spcAft>
            <a:buChar char="••"/>
          </a:pPr>
          <a:r>
            <a:rPr lang="en-US" sz="1100" kern="1200"/>
            <a:t>CDE posts approved providers on the CDE website</a:t>
          </a:r>
        </a:p>
        <a:p>
          <a:pPr marL="57150" lvl="1" indent="-57150" algn="l" defTabSz="488950">
            <a:lnSpc>
              <a:spcPct val="90000"/>
            </a:lnSpc>
            <a:spcBef>
              <a:spcPct val="0"/>
            </a:spcBef>
            <a:spcAft>
              <a:spcPct val="15000"/>
            </a:spcAft>
            <a:buChar char="••"/>
          </a:pPr>
          <a:endParaRPr lang="en-US" sz="1100" kern="1200" dirty="0"/>
        </a:p>
      </dsp:txBody>
      <dsp:txXfrm>
        <a:off x="3681135" y="2607029"/>
        <a:ext cx="3848202" cy="670827"/>
      </dsp:txXfrm>
    </dsp:sp>
    <dsp:sp modelId="{74E84490-2697-46E1-9EED-364649E5F5CC}">
      <dsp:nvSpPr>
        <dsp:cNvPr id="0" name=""/>
        <dsp:cNvSpPr/>
      </dsp:nvSpPr>
      <dsp:spPr>
        <a:xfrm rot="5400000">
          <a:off x="2709267" y="3334456"/>
          <a:ext cx="704369" cy="80189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A62697-B435-4A22-B88F-A2AE4E0D694F}">
      <dsp:nvSpPr>
        <dsp:cNvPr id="0" name=""/>
        <dsp:cNvSpPr/>
      </dsp:nvSpPr>
      <dsp:spPr>
        <a:xfrm>
          <a:off x="1144077" y="1437189"/>
          <a:ext cx="1185742" cy="82998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CDE Potential Providers are trained by CDE</a:t>
          </a:r>
        </a:p>
      </dsp:txBody>
      <dsp:txXfrm>
        <a:off x="1184601" y="1477713"/>
        <a:ext cx="1104694" cy="748933"/>
      </dsp:txXfrm>
    </dsp:sp>
    <dsp:sp modelId="{2BDD2DF2-1D16-4A56-A12E-13C9CAB321B2}">
      <dsp:nvSpPr>
        <dsp:cNvPr id="0" name=""/>
        <dsp:cNvSpPr/>
      </dsp:nvSpPr>
      <dsp:spPr>
        <a:xfrm>
          <a:off x="4802702" y="3581400"/>
          <a:ext cx="3707252" cy="93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Approved and trained providers are available for </a:t>
          </a:r>
          <a:r>
            <a:rPr lang="en-US" sz="1100" kern="1200" dirty="0">
              <a:solidFill>
                <a:sysClr val="windowText" lastClr="000000"/>
              </a:solidFill>
            </a:rPr>
            <a:t>field training at </a:t>
          </a:r>
          <a:r>
            <a:rPr lang="en-US" sz="1100" kern="1200" dirty="0" smtClean="0">
              <a:solidFill>
                <a:sysClr val="windowText" lastClr="000000"/>
              </a:solidFill>
            </a:rPr>
            <a:t>district/requestor expense</a:t>
          </a:r>
          <a:endParaRPr lang="en-US" sz="11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a:solidFill>
                <a:sysClr val="windowText" lastClr="000000"/>
              </a:solidFill>
            </a:rPr>
            <a:t>Provider must attend regular CDE update training and use CDE training materials</a:t>
          </a: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Ongoing Evaluation by CDE on provider’s training</a:t>
          </a:r>
          <a:endParaRPr lang="en-US" sz="11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Annual CDE approval  must be obtained by provider </a:t>
          </a:r>
          <a:endParaRPr lang="en-US" sz="1100" kern="1200" dirty="0">
            <a:solidFill>
              <a:sysClr val="windowText" lastClr="000000"/>
            </a:solidFill>
          </a:endParaRPr>
        </a:p>
      </dsp:txBody>
      <dsp:txXfrm>
        <a:off x="4802702" y="3581400"/>
        <a:ext cx="3707252" cy="935449"/>
      </dsp:txXfrm>
    </dsp:sp>
    <dsp:sp modelId="{F14694E6-AF1A-43EF-A57A-B856A2E34488}">
      <dsp:nvSpPr>
        <dsp:cNvPr id="0" name=""/>
        <dsp:cNvSpPr/>
      </dsp:nvSpPr>
      <dsp:spPr>
        <a:xfrm>
          <a:off x="3527555" y="3581007"/>
          <a:ext cx="1185742" cy="82998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Approved Providers Provide Field Training</a:t>
          </a:r>
        </a:p>
      </dsp:txBody>
      <dsp:txXfrm>
        <a:off x="3568079" y="3621531"/>
        <a:ext cx="1104694" cy="748933"/>
      </dsp:txXfrm>
    </dsp:sp>
    <dsp:sp modelId="{D8FFBD2D-4FBA-4CDC-9210-04407E6A97EE}">
      <dsp:nvSpPr>
        <dsp:cNvPr id="0" name=""/>
        <dsp:cNvSpPr/>
      </dsp:nvSpPr>
      <dsp:spPr>
        <a:xfrm>
          <a:off x="2438402" y="1520755"/>
          <a:ext cx="3522346" cy="67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solidFill>
            </a:rPr>
            <a:t>Potential providers attend CDE training and  successfully complete the training module</a:t>
          </a:r>
        </a:p>
      </dsp:txBody>
      <dsp:txXfrm>
        <a:off x="2438402" y="1520755"/>
        <a:ext cx="3522346" cy="670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EA0A-258A-49D4-A455-9654BD0A84AE}">
      <dsp:nvSpPr>
        <dsp:cNvPr id="0" name=""/>
        <dsp:cNvSpPr/>
      </dsp:nvSpPr>
      <dsp:spPr>
        <a:xfrm>
          <a:off x="0" y="731383"/>
          <a:ext cx="8407400" cy="1367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508" tIns="145796" rIns="6525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Purposes and Critical Effects of S.B. 10-191</a:t>
          </a:r>
          <a:endParaRPr lang="en-US" sz="1400" kern="1200" dirty="0"/>
        </a:p>
        <a:p>
          <a:pPr marL="114300" lvl="1" indent="-114300" algn="l" defTabSz="622300">
            <a:lnSpc>
              <a:spcPct val="90000"/>
            </a:lnSpc>
            <a:spcBef>
              <a:spcPct val="0"/>
            </a:spcBef>
            <a:spcAft>
              <a:spcPct val="15000"/>
            </a:spcAft>
            <a:buChar char="••"/>
          </a:pPr>
          <a:r>
            <a:rPr lang="en-US" sz="1400" kern="1200" dirty="0" smtClean="0"/>
            <a:t>Principals of Implementation</a:t>
          </a:r>
          <a:endParaRPr lang="en-US" sz="1400" kern="1200" dirty="0"/>
        </a:p>
        <a:p>
          <a:pPr marL="114300" lvl="1" indent="-114300" algn="l" defTabSz="622300">
            <a:lnSpc>
              <a:spcPct val="90000"/>
            </a:lnSpc>
            <a:spcBef>
              <a:spcPct val="0"/>
            </a:spcBef>
            <a:spcAft>
              <a:spcPct val="15000"/>
            </a:spcAft>
            <a:buChar char="••"/>
          </a:pPr>
          <a:r>
            <a:rPr lang="en-US" sz="1400" kern="1200" dirty="0" smtClean="0"/>
            <a:t>Evaluation Process</a:t>
          </a:r>
          <a:endParaRPr lang="en-US" sz="1400" kern="1200" dirty="0"/>
        </a:p>
        <a:p>
          <a:pPr marL="114300" lvl="1" indent="-114300" algn="l" defTabSz="622300">
            <a:lnSpc>
              <a:spcPct val="90000"/>
            </a:lnSpc>
            <a:spcBef>
              <a:spcPct val="0"/>
            </a:spcBef>
            <a:spcAft>
              <a:spcPct val="15000"/>
            </a:spcAft>
            <a:buChar char="••"/>
          </a:pPr>
          <a:r>
            <a:rPr lang="en-US" sz="1400" kern="1200" dirty="0" smtClean="0"/>
            <a:t>Structure and Components of the Rubric</a:t>
          </a:r>
          <a:endParaRPr lang="en-US" sz="1400" kern="1200" dirty="0"/>
        </a:p>
        <a:p>
          <a:pPr marL="114300" lvl="1" indent="-114300" algn="l" defTabSz="622300">
            <a:lnSpc>
              <a:spcPct val="90000"/>
            </a:lnSpc>
            <a:spcBef>
              <a:spcPct val="0"/>
            </a:spcBef>
            <a:spcAft>
              <a:spcPct val="15000"/>
            </a:spcAft>
            <a:buChar char="••"/>
          </a:pPr>
          <a:r>
            <a:rPr lang="en-US" sz="1400" kern="1200" dirty="0" smtClean="0"/>
            <a:t>How to Score the Rubric</a:t>
          </a:r>
          <a:endParaRPr lang="en-US" sz="1400" kern="1200" dirty="0"/>
        </a:p>
      </dsp:txBody>
      <dsp:txXfrm>
        <a:off x="0" y="731383"/>
        <a:ext cx="8407400" cy="1367100"/>
      </dsp:txXfrm>
    </dsp:sp>
    <dsp:sp modelId="{979AA206-FE08-48F8-9E81-A6519504BE84}">
      <dsp:nvSpPr>
        <dsp:cNvPr id="0" name=""/>
        <dsp:cNvSpPr/>
      </dsp:nvSpPr>
      <dsp:spPr>
        <a:xfrm>
          <a:off x="419959" y="110219"/>
          <a:ext cx="5879432" cy="7244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446" tIns="0" rIns="222446" bIns="0" numCol="1" spcCol="1270" anchor="ctr" anchorCtr="0">
          <a:noAutofit/>
        </a:bodyPr>
        <a:lstStyle/>
        <a:p>
          <a:pPr lvl="0" algn="ctr" defTabSz="1244600">
            <a:lnSpc>
              <a:spcPct val="90000"/>
            </a:lnSpc>
            <a:spcBef>
              <a:spcPct val="0"/>
            </a:spcBef>
            <a:spcAft>
              <a:spcPct val="35000"/>
            </a:spcAft>
          </a:pPr>
          <a:r>
            <a:rPr lang="en-US" sz="2800" kern="1200" dirty="0" smtClean="0"/>
            <a:t>Understand the State Model Evaluation System</a:t>
          </a:r>
          <a:endParaRPr lang="en-US" sz="2800" kern="1200" dirty="0"/>
        </a:p>
      </dsp:txBody>
      <dsp:txXfrm>
        <a:off x="455325" y="145585"/>
        <a:ext cx="5808700" cy="653751"/>
      </dsp:txXfrm>
    </dsp:sp>
    <dsp:sp modelId="{01C6C56D-2274-46E6-9054-D8C403C30826}">
      <dsp:nvSpPr>
        <dsp:cNvPr id="0" name=""/>
        <dsp:cNvSpPr/>
      </dsp:nvSpPr>
      <dsp:spPr>
        <a:xfrm>
          <a:off x="0" y="3023554"/>
          <a:ext cx="8407400" cy="6725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508" tIns="145796" rIns="6525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Gallery Walk</a:t>
          </a:r>
          <a:endParaRPr lang="en-US" sz="1400" kern="1200" dirty="0"/>
        </a:p>
        <a:p>
          <a:pPr marL="114300" lvl="1" indent="-114300" algn="l" defTabSz="622300">
            <a:lnSpc>
              <a:spcPct val="90000"/>
            </a:lnSpc>
            <a:spcBef>
              <a:spcPct val="0"/>
            </a:spcBef>
            <a:spcAft>
              <a:spcPct val="15000"/>
            </a:spcAft>
            <a:buChar char="••"/>
          </a:pPr>
          <a:r>
            <a:rPr lang="en-US" sz="1400" kern="1200" dirty="0" smtClean="0"/>
            <a:t>Interactive Handbook</a:t>
          </a:r>
          <a:endParaRPr lang="en-US" sz="1400" kern="1200" dirty="0"/>
        </a:p>
      </dsp:txBody>
      <dsp:txXfrm>
        <a:off x="0" y="3023554"/>
        <a:ext cx="8407400" cy="672525"/>
      </dsp:txXfrm>
    </dsp:sp>
    <dsp:sp modelId="{BAF2B454-3849-44D5-9070-A1DCFA68695A}">
      <dsp:nvSpPr>
        <dsp:cNvPr id="0" name=""/>
        <dsp:cNvSpPr/>
      </dsp:nvSpPr>
      <dsp:spPr>
        <a:xfrm>
          <a:off x="419959" y="2136283"/>
          <a:ext cx="5879432" cy="990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446" tIns="0" rIns="222446" bIns="0" numCol="1" spcCol="1270" anchor="ctr" anchorCtr="0">
          <a:noAutofit/>
        </a:bodyPr>
        <a:lstStyle/>
        <a:p>
          <a:pPr lvl="0" algn="ctr" defTabSz="1244600">
            <a:lnSpc>
              <a:spcPct val="90000"/>
            </a:lnSpc>
            <a:spcBef>
              <a:spcPct val="0"/>
            </a:spcBef>
            <a:spcAft>
              <a:spcPct val="35000"/>
            </a:spcAft>
          </a:pPr>
          <a:r>
            <a:rPr lang="en-US" sz="2800" kern="1200" dirty="0" smtClean="0"/>
            <a:t>Understand the Standard, Elements and Professional Practices</a:t>
          </a:r>
          <a:endParaRPr lang="en-US" sz="2800" kern="1200" dirty="0"/>
        </a:p>
      </dsp:txBody>
      <dsp:txXfrm>
        <a:off x="468316" y="2184640"/>
        <a:ext cx="5782718" cy="893876"/>
      </dsp:txXfrm>
    </dsp:sp>
    <dsp:sp modelId="{7389F5DD-7ACC-4197-8DF3-B6B6B64648C5}">
      <dsp:nvSpPr>
        <dsp:cNvPr id="0" name=""/>
        <dsp:cNvSpPr/>
      </dsp:nvSpPr>
      <dsp:spPr>
        <a:xfrm>
          <a:off x="0" y="4665013"/>
          <a:ext cx="8407400" cy="6725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508" tIns="145796" rIns="6525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Elevate Colorado</a:t>
          </a:r>
          <a:endParaRPr lang="en-US" sz="1400" kern="1200" dirty="0"/>
        </a:p>
        <a:p>
          <a:pPr marL="114300" lvl="1" indent="-114300" algn="l" defTabSz="622300">
            <a:lnSpc>
              <a:spcPct val="90000"/>
            </a:lnSpc>
            <a:spcBef>
              <a:spcPct val="0"/>
            </a:spcBef>
            <a:spcAft>
              <a:spcPct val="15000"/>
            </a:spcAft>
            <a:buChar char="••"/>
          </a:pPr>
          <a:r>
            <a:rPr lang="en-US" sz="1400" kern="1200" dirty="0" smtClean="0"/>
            <a:t>Other</a:t>
          </a:r>
          <a:endParaRPr lang="en-US" sz="1400" kern="1200" dirty="0"/>
        </a:p>
      </dsp:txBody>
      <dsp:txXfrm>
        <a:off x="0" y="4665013"/>
        <a:ext cx="8407400" cy="672525"/>
      </dsp:txXfrm>
    </dsp:sp>
    <dsp:sp modelId="{7E55CD3C-E0AC-43D9-ADDE-D5356CCED63E}">
      <dsp:nvSpPr>
        <dsp:cNvPr id="0" name=""/>
        <dsp:cNvSpPr/>
      </dsp:nvSpPr>
      <dsp:spPr>
        <a:xfrm>
          <a:off x="419959" y="3733879"/>
          <a:ext cx="5879432" cy="10344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446" tIns="0" rIns="222446" bIns="0" numCol="1" spcCol="1270" anchor="ctr" anchorCtr="0">
          <a:noAutofit/>
        </a:bodyPr>
        <a:lstStyle/>
        <a:p>
          <a:pPr lvl="0" algn="ctr" defTabSz="1244600">
            <a:lnSpc>
              <a:spcPct val="90000"/>
            </a:lnSpc>
            <a:spcBef>
              <a:spcPct val="0"/>
            </a:spcBef>
            <a:spcAft>
              <a:spcPct val="35000"/>
            </a:spcAft>
          </a:pPr>
          <a:r>
            <a:rPr lang="en-US" sz="2800" kern="1200" dirty="0" smtClean="0"/>
            <a:t>Apply and Assess Learning</a:t>
          </a:r>
          <a:endParaRPr lang="en-US" sz="2800" kern="1200" dirty="0"/>
        </a:p>
      </dsp:txBody>
      <dsp:txXfrm>
        <a:off x="470457" y="3784377"/>
        <a:ext cx="5778436" cy="933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37F67-246A-423B-821B-9308CE9D19EA}">
      <dsp:nvSpPr>
        <dsp:cNvPr id="0" name=""/>
        <dsp:cNvSpPr/>
      </dsp:nvSpPr>
      <dsp:spPr>
        <a:xfrm>
          <a:off x="0" y="4540383"/>
          <a:ext cx="8407400" cy="59592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Reflecting and Refining Student Learning Objective Process   </a:t>
          </a:r>
          <a:endParaRPr lang="en-US" sz="2000" kern="1200" dirty="0"/>
        </a:p>
      </dsp:txBody>
      <dsp:txXfrm>
        <a:off x="0" y="4540383"/>
        <a:ext cx="8407400" cy="595922"/>
      </dsp:txXfrm>
    </dsp:sp>
    <dsp:sp modelId="{F4AF56B3-44E8-4293-808E-5BF987A17FD2}">
      <dsp:nvSpPr>
        <dsp:cNvPr id="0" name=""/>
        <dsp:cNvSpPr/>
      </dsp:nvSpPr>
      <dsp:spPr>
        <a:xfrm rot="10800000">
          <a:off x="0" y="3632792"/>
          <a:ext cx="8407400" cy="916529"/>
        </a:xfrm>
        <a:prstGeom prst="upArrowCallout">
          <a:avLst/>
        </a:prstGeom>
        <a:solidFill>
          <a:schemeClr val="accent3">
            <a:hueOff val="1861202"/>
            <a:satOff val="-3745"/>
            <a:lumOff val="-1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Determining Attainment of Student Learning Targets and Scales   </a:t>
          </a:r>
          <a:endParaRPr lang="en-US" sz="2000" kern="1200" dirty="0">
            <a:latin typeface="+mj-lt"/>
          </a:endParaRPr>
        </a:p>
      </dsp:txBody>
      <dsp:txXfrm rot="10800000">
        <a:off x="0" y="3632792"/>
        <a:ext cx="8407400" cy="595533"/>
      </dsp:txXfrm>
    </dsp:sp>
    <dsp:sp modelId="{2995E3D7-138B-4281-A29F-02DC0BDADA7E}">
      <dsp:nvSpPr>
        <dsp:cNvPr id="0" name=""/>
        <dsp:cNvSpPr/>
      </dsp:nvSpPr>
      <dsp:spPr>
        <a:xfrm rot="10800000">
          <a:off x="0" y="2725202"/>
          <a:ext cx="8407400" cy="916529"/>
        </a:xfrm>
        <a:prstGeom prst="upArrowCallout">
          <a:avLst/>
        </a:prstGeom>
        <a:solidFill>
          <a:schemeClr val="accent3">
            <a:hueOff val="3722403"/>
            <a:satOff val="-7489"/>
            <a:lumOff val="-3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Monitoring Student Learning (Formative Practice)</a:t>
          </a:r>
          <a:endParaRPr lang="en-US" sz="2000" kern="1200" dirty="0"/>
        </a:p>
      </dsp:txBody>
      <dsp:txXfrm rot="10800000">
        <a:off x="0" y="2725202"/>
        <a:ext cx="8407400" cy="595533"/>
      </dsp:txXfrm>
    </dsp:sp>
    <dsp:sp modelId="{D447FB44-221E-40BB-9B3B-1A3C6682892D}">
      <dsp:nvSpPr>
        <dsp:cNvPr id="0" name=""/>
        <dsp:cNvSpPr/>
      </dsp:nvSpPr>
      <dsp:spPr>
        <a:xfrm rot="10800000">
          <a:off x="0" y="1817611"/>
          <a:ext cx="8407400" cy="916529"/>
        </a:xfrm>
        <a:prstGeom prst="upArrowCallout">
          <a:avLst/>
        </a:prstGeom>
        <a:solidFill>
          <a:schemeClr val="accent3">
            <a:hueOff val="5583605"/>
            <a:satOff val="-11234"/>
            <a:lumOff val="-5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Assessing Quality, Attainment Level and Rigor of Student Learning Targets and Scales  </a:t>
          </a:r>
          <a:endParaRPr lang="en-US" sz="2000" kern="1200" dirty="0"/>
        </a:p>
      </dsp:txBody>
      <dsp:txXfrm rot="10800000">
        <a:off x="0" y="1817611"/>
        <a:ext cx="8407400" cy="595533"/>
      </dsp:txXfrm>
    </dsp:sp>
    <dsp:sp modelId="{2E4275A3-CC88-4105-9710-61025E7FC416}">
      <dsp:nvSpPr>
        <dsp:cNvPr id="0" name=""/>
        <dsp:cNvSpPr/>
      </dsp:nvSpPr>
      <dsp:spPr>
        <a:xfrm rot="10800000">
          <a:off x="0" y="910021"/>
          <a:ext cx="8407400" cy="916529"/>
        </a:xfrm>
        <a:prstGeom prst="upArrowCallout">
          <a:avLst/>
        </a:prstGeom>
        <a:solidFill>
          <a:schemeClr val="accent3">
            <a:hueOff val="7444806"/>
            <a:satOff val="-14978"/>
            <a:lumOff val="-67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Collecting Baseline Information </a:t>
          </a:r>
          <a:endParaRPr lang="en-US" sz="2000" kern="1200" dirty="0"/>
        </a:p>
      </dsp:txBody>
      <dsp:txXfrm rot="-10800000">
        <a:off x="0" y="910021"/>
        <a:ext cx="8407400" cy="321701"/>
      </dsp:txXfrm>
    </dsp:sp>
    <dsp:sp modelId="{55217619-6819-4042-A5AC-981D9BBD3ADB}">
      <dsp:nvSpPr>
        <dsp:cNvPr id="0" name=""/>
        <dsp:cNvSpPr/>
      </dsp:nvSpPr>
      <dsp:spPr>
        <a:xfrm>
          <a:off x="0" y="1231723"/>
          <a:ext cx="4203700" cy="27404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Setting Student Learning Targets </a:t>
          </a:r>
          <a:endParaRPr lang="en-US" sz="1600" kern="1200" dirty="0"/>
        </a:p>
      </dsp:txBody>
      <dsp:txXfrm>
        <a:off x="0" y="1231723"/>
        <a:ext cx="4203700" cy="274042"/>
      </dsp:txXfrm>
    </dsp:sp>
    <dsp:sp modelId="{0B4B23A7-EF6D-415F-9CF5-AF8A6A72FB00}">
      <dsp:nvSpPr>
        <dsp:cNvPr id="0" name=""/>
        <dsp:cNvSpPr/>
      </dsp:nvSpPr>
      <dsp:spPr>
        <a:xfrm>
          <a:off x="4203700" y="1231723"/>
          <a:ext cx="4203700" cy="274042"/>
        </a:xfrm>
        <a:prstGeom prst="rect">
          <a:avLst/>
        </a:prstGeom>
        <a:solidFill>
          <a:schemeClr val="accent3">
            <a:tint val="40000"/>
            <a:alpha val="90000"/>
            <a:hueOff val="3062354"/>
            <a:satOff val="-5518"/>
            <a:lumOff val="-751"/>
            <a:alphaOff val="0"/>
          </a:schemeClr>
        </a:solidFill>
        <a:ln w="19050" cap="flat" cmpd="sng" algn="ctr">
          <a:solidFill>
            <a:schemeClr val="accent3">
              <a:tint val="40000"/>
              <a:alpha val="90000"/>
              <a:hueOff val="3062354"/>
              <a:satOff val="-5518"/>
              <a:lumOff val="-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Setting Appropriate Scales for Measurement  </a:t>
          </a:r>
          <a:endParaRPr lang="en-US" sz="1600" kern="1200" dirty="0"/>
        </a:p>
      </dsp:txBody>
      <dsp:txXfrm>
        <a:off x="4203700" y="1231723"/>
        <a:ext cx="4203700" cy="274042"/>
      </dsp:txXfrm>
    </dsp:sp>
    <dsp:sp modelId="{F6B23D1A-2F3C-4F62-A940-A457145B4B5F}">
      <dsp:nvSpPr>
        <dsp:cNvPr id="0" name=""/>
        <dsp:cNvSpPr/>
      </dsp:nvSpPr>
      <dsp:spPr>
        <a:xfrm rot="10800000">
          <a:off x="0" y="2430"/>
          <a:ext cx="8407400" cy="916529"/>
        </a:xfrm>
        <a:prstGeom prst="upArrowCallout">
          <a:avLst/>
        </a:prstGeom>
        <a:solidFill>
          <a:schemeClr val="accent3">
            <a:hueOff val="9306008"/>
            <a:satOff val="-18723"/>
            <a:lumOff val="-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Understanding the Colorado Academic Standards  </a:t>
          </a:r>
          <a:endParaRPr lang="en-US" sz="2000" kern="1200" dirty="0"/>
        </a:p>
      </dsp:txBody>
      <dsp:txXfrm rot="-10800000">
        <a:off x="0" y="2430"/>
        <a:ext cx="8407400" cy="321701"/>
      </dsp:txXfrm>
    </dsp:sp>
    <dsp:sp modelId="{6ED2A1ED-0C94-4003-8ACF-6380A294A266}">
      <dsp:nvSpPr>
        <dsp:cNvPr id="0" name=""/>
        <dsp:cNvSpPr/>
      </dsp:nvSpPr>
      <dsp:spPr>
        <a:xfrm>
          <a:off x="0" y="324132"/>
          <a:ext cx="4203700" cy="274042"/>
        </a:xfrm>
        <a:prstGeom prst="rect">
          <a:avLst/>
        </a:prstGeom>
        <a:solidFill>
          <a:schemeClr val="accent3">
            <a:tint val="40000"/>
            <a:alpha val="90000"/>
            <a:hueOff val="6124707"/>
            <a:satOff val="-11037"/>
            <a:lumOff val="-1503"/>
            <a:alphaOff val="0"/>
          </a:schemeClr>
        </a:solidFill>
        <a:ln w="19050" cap="flat" cmpd="sng" algn="ctr">
          <a:solidFill>
            <a:schemeClr val="accent3">
              <a:tint val="40000"/>
              <a:alpha val="90000"/>
              <a:hueOff val="6124707"/>
              <a:satOff val="-11037"/>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Selecting Learning Outcomes</a:t>
          </a:r>
          <a:endParaRPr lang="en-US" sz="1600" kern="1200" dirty="0"/>
        </a:p>
      </dsp:txBody>
      <dsp:txXfrm>
        <a:off x="0" y="324132"/>
        <a:ext cx="4203700" cy="274042"/>
      </dsp:txXfrm>
    </dsp:sp>
    <dsp:sp modelId="{B08492C8-3173-4ED7-A66A-88CFD7729412}">
      <dsp:nvSpPr>
        <dsp:cNvPr id="0" name=""/>
        <dsp:cNvSpPr/>
      </dsp:nvSpPr>
      <dsp:spPr>
        <a:xfrm>
          <a:off x="4203700" y="324132"/>
          <a:ext cx="4203700" cy="274042"/>
        </a:xfrm>
        <a:prstGeom prst="rect">
          <a:avLst/>
        </a:prstGeom>
        <a:solidFill>
          <a:schemeClr val="accent3">
            <a:tint val="40000"/>
            <a:alpha val="90000"/>
            <a:hueOff val="9187061"/>
            <a:satOff val="-16555"/>
            <a:lumOff val="-2254"/>
            <a:alphaOff val="0"/>
          </a:schemeClr>
        </a:solidFill>
        <a:ln w="19050" cap="flat" cmpd="sng" algn="ctr">
          <a:solidFill>
            <a:schemeClr val="accent3">
              <a:tint val="40000"/>
              <a:alpha val="90000"/>
              <a:hueOff val="9187061"/>
              <a:satOff val="-16555"/>
              <a:lumOff val="-22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Procuring or Developing Assessments Using Quality Criteria</a:t>
          </a:r>
          <a:endParaRPr lang="en-US" sz="1200" kern="1200" dirty="0"/>
        </a:p>
      </dsp:txBody>
      <dsp:txXfrm>
        <a:off x="4203700" y="324132"/>
        <a:ext cx="4203700" cy="274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19AA-3ACB-4CC2-BC9F-59BA142D07EC}">
      <dsp:nvSpPr>
        <dsp:cNvPr id="0" name=""/>
        <dsp:cNvSpPr/>
      </dsp:nvSpPr>
      <dsp:spPr>
        <a:xfrm>
          <a:off x="0" y="0"/>
          <a:ext cx="8407400" cy="239553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i="1" kern="1200" dirty="0" smtClean="0">
              <a:latin typeface="+mj-lt"/>
            </a:rPr>
            <a:t> </a:t>
          </a:r>
          <a:r>
            <a:rPr lang="en-US" sz="3100" kern="1200" dirty="0" smtClean="0">
              <a:latin typeface="+mj-lt"/>
            </a:rPr>
            <a:t>Understanding the Colorado Academic Standards  </a:t>
          </a:r>
          <a:endParaRPr lang="en-US" sz="3100" kern="1200" dirty="0"/>
        </a:p>
      </dsp:txBody>
      <dsp:txXfrm>
        <a:off x="0" y="0"/>
        <a:ext cx="8407400" cy="1293589"/>
      </dsp:txXfrm>
    </dsp:sp>
    <dsp:sp modelId="{92DB6C4F-F6B0-408E-8CF6-12F61FAA7DC2}">
      <dsp:nvSpPr>
        <dsp:cNvPr id="0" name=""/>
        <dsp:cNvSpPr/>
      </dsp:nvSpPr>
      <dsp:spPr>
        <a:xfrm>
          <a:off x="0" y="1245679"/>
          <a:ext cx="4203700" cy="110194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i="1" kern="1200" dirty="0" smtClean="0">
              <a:latin typeface="+mj-lt"/>
            </a:rPr>
            <a:t> </a:t>
          </a:r>
          <a:r>
            <a:rPr lang="en-US" sz="2400" kern="1200" dirty="0" smtClean="0">
              <a:latin typeface="+mj-lt"/>
            </a:rPr>
            <a:t>Selecting Learning Outcomes for Target Setting </a:t>
          </a:r>
          <a:endParaRPr lang="en-US" sz="2400" kern="1200" dirty="0"/>
        </a:p>
      </dsp:txBody>
      <dsp:txXfrm>
        <a:off x="0" y="1245679"/>
        <a:ext cx="4203700" cy="1101947"/>
      </dsp:txXfrm>
    </dsp:sp>
    <dsp:sp modelId="{A2C02CEC-8631-43E4-BF2D-124AAB225BB2}">
      <dsp:nvSpPr>
        <dsp:cNvPr id="0" name=""/>
        <dsp:cNvSpPr/>
      </dsp:nvSpPr>
      <dsp:spPr>
        <a:xfrm>
          <a:off x="4203700" y="1245679"/>
          <a:ext cx="4203700" cy="1101947"/>
        </a:xfrm>
        <a:prstGeom prst="rect">
          <a:avLst/>
        </a:prstGeom>
        <a:solidFill>
          <a:schemeClr val="accent3">
            <a:tint val="40000"/>
            <a:alpha val="90000"/>
            <a:hueOff val="9187061"/>
            <a:satOff val="-16555"/>
            <a:lumOff val="-2254"/>
            <a:alphaOff val="0"/>
          </a:schemeClr>
        </a:solidFill>
        <a:ln w="19050" cap="flat" cmpd="sng" algn="ctr">
          <a:solidFill>
            <a:schemeClr val="accent3">
              <a:tint val="40000"/>
              <a:alpha val="90000"/>
              <a:hueOff val="9187061"/>
              <a:satOff val="-16555"/>
              <a:lumOff val="-22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 Procuring or Developing Assessments Using Quality Criteria</a:t>
          </a:r>
          <a:endParaRPr lang="en-US" sz="2400" kern="1200" dirty="0"/>
        </a:p>
      </dsp:txBody>
      <dsp:txXfrm>
        <a:off x="4203700" y="1245679"/>
        <a:ext cx="4203700" cy="11019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D4C10-3B75-4E08-B84D-315D643F4C9E}">
      <dsp:nvSpPr>
        <dsp:cNvPr id="0" name=""/>
        <dsp:cNvSpPr/>
      </dsp:nvSpPr>
      <dsp:spPr>
        <a:xfrm>
          <a:off x="0" y="2659797"/>
          <a:ext cx="8407400" cy="174511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i="1" kern="1200" dirty="0" smtClean="0">
              <a:latin typeface="+mj-lt"/>
            </a:rPr>
            <a:t>THE PROCESS OF</a:t>
          </a:r>
          <a:r>
            <a:rPr lang="en-US" sz="2300" kern="1200" dirty="0" smtClean="0">
              <a:latin typeface="+mj-lt"/>
            </a:rPr>
            <a:t>:  Collecting Baseline Information </a:t>
          </a:r>
          <a:endParaRPr lang="en-US" sz="2300" kern="1200" dirty="0"/>
        </a:p>
      </dsp:txBody>
      <dsp:txXfrm>
        <a:off x="0" y="2659797"/>
        <a:ext cx="8407400" cy="942362"/>
      </dsp:txXfrm>
    </dsp:sp>
    <dsp:sp modelId="{8EEF9AB9-EB18-4201-879D-225FB7A991C1}">
      <dsp:nvSpPr>
        <dsp:cNvPr id="0" name=""/>
        <dsp:cNvSpPr/>
      </dsp:nvSpPr>
      <dsp:spPr>
        <a:xfrm>
          <a:off x="0" y="3567257"/>
          <a:ext cx="4203700" cy="80275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Setting Student Learning Targets </a:t>
          </a:r>
          <a:endParaRPr lang="en-US" sz="2100" kern="1200" dirty="0"/>
        </a:p>
      </dsp:txBody>
      <dsp:txXfrm>
        <a:off x="0" y="3567257"/>
        <a:ext cx="4203700" cy="802752"/>
      </dsp:txXfrm>
    </dsp:sp>
    <dsp:sp modelId="{7FF3F256-03FD-4D3B-99AD-FF38C8F5E959}">
      <dsp:nvSpPr>
        <dsp:cNvPr id="0" name=""/>
        <dsp:cNvSpPr/>
      </dsp:nvSpPr>
      <dsp:spPr>
        <a:xfrm>
          <a:off x="4203700" y="3567257"/>
          <a:ext cx="4203700" cy="802752"/>
        </a:xfrm>
        <a:prstGeom prst="rect">
          <a:avLst/>
        </a:prstGeom>
        <a:solidFill>
          <a:schemeClr val="accent3">
            <a:tint val="40000"/>
            <a:alpha val="90000"/>
            <a:hueOff val="3062354"/>
            <a:satOff val="-5518"/>
            <a:lumOff val="-751"/>
            <a:alphaOff val="0"/>
          </a:schemeClr>
        </a:solidFill>
        <a:ln w="19050" cap="flat" cmpd="sng" algn="ctr">
          <a:solidFill>
            <a:schemeClr val="accent3">
              <a:tint val="40000"/>
              <a:alpha val="90000"/>
              <a:hueOff val="3062354"/>
              <a:satOff val="-5518"/>
              <a:lumOff val="-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Setting Appropriate Scales for Measurement  </a:t>
          </a:r>
          <a:endParaRPr lang="en-US" sz="2100" kern="1200" dirty="0"/>
        </a:p>
      </dsp:txBody>
      <dsp:txXfrm>
        <a:off x="4203700" y="3567257"/>
        <a:ext cx="4203700" cy="802752"/>
      </dsp:txXfrm>
    </dsp:sp>
    <dsp:sp modelId="{CD1C7741-9582-47D5-8A98-F789B3708A43}">
      <dsp:nvSpPr>
        <dsp:cNvPr id="0" name=""/>
        <dsp:cNvSpPr/>
      </dsp:nvSpPr>
      <dsp:spPr>
        <a:xfrm rot="10800000">
          <a:off x="0" y="1987"/>
          <a:ext cx="8407400" cy="2683987"/>
        </a:xfrm>
        <a:prstGeom prst="upArrowCallout">
          <a:avLst/>
        </a:prstGeom>
        <a:solidFill>
          <a:schemeClr val="accent3">
            <a:hueOff val="9306008"/>
            <a:satOff val="-18723"/>
            <a:lumOff val="-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i="1" kern="1200" dirty="0" smtClean="0">
              <a:latin typeface="+mj-lt"/>
            </a:rPr>
            <a:t>THE PROCESS OF:  </a:t>
          </a:r>
          <a:r>
            <a:rPr lang="en-US" sz="2300" kern="1200" dirty="0" smtClean="0">
              <a:latin typeface="+mj-lt"/>
            </a:rPr>
            <a:t>Understanding the Colorado Academic Standards  </a:t>
          </a:r>
          <a:endParaRPr lang="en-US" sz="2300" kern="1200" dirty="0"/>
        </a:p>
      </dsp:txBody>
      <dsp:txXfrm rot="-10800000">
        <a:off x="0" y="1987"/>
        <a:ext cx="8407400" cy="942079"/>
      </dsp:txXfrm>
    </dsp:sp>
    <dsp:sp modelId="{3C4D1C50-FC46-4FDF-990C-5B9942851EBE}">
      <dsp:nvSpPr>
        <dsp:cNvPr id="0" name=""/>
        <dsp:cNvSpPr/>
      </dsp:nvSpPr>
      <dsp:spPr>
        <a:xfrm>
          <a:off x="0" y="944066"/>
          <a:ext cx="4203700" cy="802512"/>
        </a:xfrm>
        <a:prstGeom prst="rect">
          <a:avLst/>
        </a:prstGeom>
        <a:solidFill>
          <a:schemeClr val="accent3">
            <a:tint val="40000"/>
            <a:alpha val="90000"/>
            <a:hueOff val="6124707"/>
            <a:satOff val="-11037"/>
            <a:lumOff val="-1503"/>
            <a:alphaOff val="0"/>
          </a:schemeClr>
        </a:solidFill>
        <a:ln w="19050" cap="flat" cmpd="sng" algn="ctr">
          <a:solidFill>
            <a:schemeClr val="accent3">
              <a:tint val="40000"/>
              <a:alpha val="90000"/>
              <a:hueOff val="6124707"/>
              <a:satOff val="-11037"/>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Selecting Learning Outcomes for Target Setting </a:t>
          </a:r>
          <a:endParaRPr lang="en-US" sz="2100" kern="1200" dirty="0"/>
        </a:p>
      </dsp:txBody>
      <dsp:txXfrm>
        <a:off x="0" y="944066"/>
        <a:ext cx="4203700" cy="802512"/>
      </dsp:txXfrm>
    </dsp:sp>
    <dsp:sp modelId="{2D8018E8-4B45-4274-92D7-42F37BB361B8}">
      <dsp:nvSpPr>
        <dsp:cNvPr id="0" name=""/>
        <dsp:cNvSpPr/>
      </dsp:nvSpPr>
      <dsp:spPr>
        <a:xfrm>
          <a:off x="4203700" y="944066"/>
          <a:ext cx="4203700" cy="802512"/>
        </a:xfrm>
        <a:prstGeom prst="rect">
          <a:avLst/>
        </a:prstGeom>
        <a:solidFill>
          <a:schemeClr val="accent3">
            <a:tint val="40000"/>
            <a:alpha val="90000"/>
            <a:hueOff val="9187061"/>
            <a:satOff val="-16555"/>
            <a:lumOff val="-2254"/>
            <a:alphaOff val="0"/>
          </a:schemeClr>
        </a:solidFill>
        <a:ln w="19050" cap="flat" cmpd="sng" algn="ctr">
          <a:solidFill>
            <a:schemeClr val="accent3">
              <a:tint val="40000"/>
              <a:alpha val="90000"/>
              <a:hueOff val="9187061"/>
              <a:satOff val="-16555"/>
              <a:lumOff val="-22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 Procuring or Developing Assessments Using Quality Criteria</a:t>
          </a:r>
          <a:endParaRPr lang="en-US" sz="2100" kern="1200" dirty="0"/>
        </a:p>
      </dsp:txBody>
      <dsp:txXfrm>
        <a:off x="4203700" y="944066"/>
        <a:ext cx="4203700" cy="802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5CE74-7B9B-4DCD-9786-4933B00C54DD}">
      <dsp:nvSpPr>
        <dsp:cNvPr id="0" name=""/>
        <dsp:cNvSpPr/>
      </dsp:nvSpPr>
      <dsp:spPr>
        <a:xfrm>
          <a:off x="0" y="3317306"/>
          <a:ext cx="8407400" cy="10888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Assessing Quality, Attainment Level and Rigor of Student Learning Targets and Scales  </a:t>
          </a:r>
          <a:endParaRPr lang="en-US" sz="2000" kern="1200" dirty="0"/>
        </a:p>
      </dsp:txBody>
      <dsp:txXfrm>
        <a:off x="0" y="3317306"/>
        <a:ext cx="8407400" cy="1088814"/>
      </dsp:txXfrm>
    </dsp:sp>
    <dsp:sp modelId="{7E62DBED-5CB7-4B12-B7AB-523D5B980A0C}">
      <dsp:nvSpPr>
        <dsp:cNvPr id="0" name=""/>
        <dsp:cNvSpPr/>
      </dsp:nvSpPr>
      <dsp:spPr>
        <a:xfrm rot="10800000">
          <a:off x="0" y="1659042"/>
          <a:ext cx="8407400" cy="1674596"/>
        </a:xfrm>
        <a:prstGeom prst="upArrowCallout">
          <a:avLst/>
        </a:prstGeom>
        <a:solidFill>
          <a:schemeClr val="accent3">
            <a:hueOff val="4653004"/>
            <a:satOff val="-9361"/>
            <a:lumOff val="-42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1" kern="1200" dirty="0" smtClean="0">
              <a:latin typeface="+mj-lt"/>
            </a:rPr>
            <a:t>THE PROCESS OF</a:t>
          </a:r>
          <a:r>
            <a:rPr lang="en-US" sz="2000" kern="1200" dirty="0" smtClean="0">
              <a:latin typeface="+mj-lt"/>
            </a:rPr>
            <a:t>:  Collecting Baseline Information </a:t>
          </a:r>
          <a:endParaRPr lang="en-US" sz="2000" kern="1200" dirty="0"/>
        </a:p>
      </dsp:txBody>
      <dsp:txXfrm rot="-10800000">
        <a:off x="0" y="1659042"/>
        <a:ext cx="8407400" cy="587783"/>
      </dsp:txXfrm>
    </dsp:sp>
    <dsp:sp modelId="{32FA9AC0-7772-4AE4-9F01-4C5AEC77AC55}">
      <dsp:nvSpPr>
        <dsp:cNvPr id="0" name=""/>
        <dsp:cNvSpPr/>
      </dsp:nvSpPr>
      <dsp:spPr>
        <a:xfrm>
          <a:off x="0" y="2246826"/>
          <a:ext cx="4203700" cy="500704"/>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 Setting Student Learning Targets </a:t>
          </a:r>
          <a:endParaRPr lang="en-US" sz="1600" kern="1200" dirty="0"/>
        </a:p>
      </dsp:txBody>
      <dsp:txXfrm>
        <a:off x="0" y="2246826"/>
        <a:ext cx="4203700" cy="500704"/>
      </dsp:txXfrm>
    </dsp:sp>
    <dsp:sp modelId="{477484A7-C1F8-437B-A860-F36C66EEEDFE}">
      <dsp:nvSpPr>
        <dsp:cNvPr id="0" name=""/>
        <dsp:cNvSpPr/>
      </dsp:nvSpPr>
      <dsp:spPr>
        <a:xfrm>
          <a:off x="4203700" y="2246826"/>
          <a:ext cx="4203700" cy="500704"/>
        </a:xfrm>
        <a:prstGeom prst="rect">
          <a:avLst/>
        </a:prstGeom>
        <a:solidFill>
          <a:schemeClr val="accent3">
            <a:tint val="40000"/>
            <a:alpha val="90000"/>
            <a:hueOff val="3062354"/>
            <a:satOff val="-5518"/>
            <a:lumOff val="-751"/>
            <a:alphaOff val="0"/>
          </a:schemeClr>
        </a:solidFill>
        <a:ln w="19050" cap="flat" cmpd="sng" algn="ctr">
          <a:solidFill>
            <a:schemeClr val="accent3">
              <a:tint val="40000"/>
              <a:alpha val="90000"/>
              <a:hueOff val="3062354"/>
              <a:satOff val="-5518"/>
              <a:lumOff val="-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Setting Appropriate Scales for Measurement  </a:t>
          </a:r>
          <a:endParaRPr lang="en-US" sz="1600" kern="1200" dirty="0"/>
        </a:p>
      </dsp:txBody>
      <dsp:txXfrm>
        <a:off x="4203700" y="2246826"/>
        <a:ext cx="4203700" cy="500704"/>
      </dsp:txXfrm>
    </dsp:sp>
    <dsp:sp modelId="{01B13027-8837-47C0-9420-A89C4A9D70E9}">
      <dsp:nvSpPr>
        <dsp:cNvPr id="0" name=""/>
        <dsp:cNvSpPr/>
      </dsp:nvSpPr>
      <dsp:spPr>
        <a:xfrm rot="10800000">
          <a:off x="0" y="778"/>
          <a:ext cx="8407400" cy="1674596"/>
        </a:xfrm>
        <a:prstGeom prst="upArrowCallout">
          <a:avLst/>
        </a:prstGeom>
        <a:solidFill>
          <a:schemeClr val="accent3">
            <a:hueOff val="9306008"/>
            <a:satOff val="-18723"/>
            <a:lumOff val="-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Understanding the Colorado Academic Standards  </a:t>
          </a:r>
          <a:endParaRPr lang="en-US" sz="2000" kern="1200" dirty="0"/>
        </a:p>
      </dsp:txBody>
      <dsp:txXfrm rot="-10800000">
        <a:off x="0" y="778"/>
        <a:ext cx="8407400" cy="587783"/>
      </dsp:txXfrm>
    </dsp:sp>
    <dsp:sp modelId="{B5DBDE4C-57BB-42EB-B4CE-D48FF9E04FDE}">
      <dsp:nvSpPr>
        <dsp:cNvPr id="0" name=""/>
        <dsp:cNvSpPr/>
      </dsp:nvSpPr>
      <dsp:spPr>
        <a:xfrm>
          <a:off x="0" y="588562"/>
          <a:ext cx="4203700" cy="500704"/>
        </a:xfrm>
        <a:prstGeom prst="rect">
          <a:avLst/>
        </a:prstGeom>
        <a:solidFill>
          <a:schemeClr val="accent3">
            <a:tint val="40000"/>
            <a:alpha val="90000"/>
            <a:hueOff val="6124707"/>
            <a:satOff val="-11037"/>
            <a:lumOff val="-1503"/>
            <a:alphaOff val="0"/>
          </a:schemeClr>
        </a:solidFill>
        <a:ln w="19050" cap="flat" cmpd="sng" algn="ctr">
          <a:solidFill>
            <a:schemeClr val="accent3">
              <a:tint val="40000"/>
              <a:alpha val="90000"/>
              <a:hueOff val="6124707"/>
              <a:satOff val="-11037"/>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Selecting Learning Outcomes for Target Setting </a:t>
          </a:r>
          <a:endParaRPr lang="en-US" sz="1600" kern="1200" dirty="0"/>
        </a:p>
      </dsp:txBody>
      <dsp:txXfrm>
        <a:off x="0" y="588562"/>
        <a:ext cx="4203700" cy="500704"/>
      </dsp:txXfrm>
    </dsp:sp>
    <dsp:sp modelId="{5B1F92FD-1B24-4BA8-B662-401D7F96F7B7}">
      <dsp:nvSpPr>
        <dsp:cNvPr id="0" name=""/>
        <dsp:cNvSpPr/>
      </dsp:nvSpPr>
      <dsp:spPr>
        <a:xfrm>
          <a:off x="4203700" y="588562"/>
          <a:ext cx="4203700" cy="500704"/>
        </a:xfrm>
        <a:prstGeom prst="rect">
          <a:avLst/>
        </a:prstGeom>
        <a:solidFill>
          <a:schemeClr val="accent3">
            <a:tint val="40000"/>
            <a:alpha val="90000"/>
            <a:hueOff val="9187061"/>
            <a:satOff val="-16555"/>
            <a:lumOff val="-2254"/>
            <a:alphaOff val="0"/>
          </a:schemeClr>
        </a:solidFill>
        <a:ln w="19050" cap="flat" cmpd="sng" algn="ctr">
          <a:solidFill>
            <a:schemeClr val="accent3">
              <a:tint val="40000"/>
              <a:alpha val="90000"/>
              <a:hueOff val="9187061"/>
              <a:satOff val="-16555"/>
              <a:lumOff val="-22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Procuring or Developing Assessments Using Quality Criteria</a:t>
          </a:r>
          <a:endParaRPr lang="en-US" sz="1600" kern="1200" dirty="0"/>
        </a:p>
      </dsp:txBody>
      <dsp:txXfrm>
        <a:off x="4203700" y="588562"/>
        <a:ext cx="4203700" cy="5007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06B8D-C476-4639-8358-F57C0085DC99}">
      <dsp:nvSpPr>
        <dsp:cNvPr id="0" name=""/>
        <dsp:cNvSpPr/>
      </dsp:nvSpPr>
      <dsp:spPr>
        <a:xfrm>
          <a:off x="0" y="3783997"/>
          <a:ext cx="8407400" cy="62079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Determining Attainment of Student Learning Targets and Scales   </a:t>
          </a:r>
          <a:endParaRPr lang="en-US" sz="2000" kern="1200" dirty="0">
            <a:latin typeface="+mj-lt"/>
          </a:endParaRPr>
        </a:p>
      </dsp:txBody>
      <dsp:txXfrm>
        <a:off x="0" y="3783997"/>
        <a:ext cx="8407400" cy="620796"/>
      </dsp:txXfrm>
    </dsp:sp>
    <dsp:sp modelId="{2995E3D7-138B-4281-A29F-02DC0BDADA7E}">
      <dsp:nvSpPr>
        <dsp:cNvPr id="0" name=""/>
        <dsp:cNvSpPr/>
      </dsp:nvSpPr>
      <dsp:spPr>
        <a:xfrm rot="10800000">
          <a:off x="0" y="2838524"/>
          <a:ext cx="8407400" cy="954784"/>
        </a:xfrm>
        <a:prstGeom prst="upArrowCallout">
          <a:avLst/>
        </a:prstGeom>
        <a:solidFill>
          <a:schemeClr val="accent3">
            <a:hueOff val="2326502"/>
            <a:satOff val="-4681"/>
            <a:lumOff val="-210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1" kern="1200" dirty="0" smtClean="0">
              <a:latin typeface="+mj-lt"/>
            </a:rPr>
            <a:t>M</a:t>
          </a:r>
          <a:r>
            <a:rPr lang="en-US" sz="2000" kern="1200" dirty="0" smtClean="0">
              <a:latin typeface="+mj-lt"/>
            </a:rPr>
            <a:t>onitoring Student Learning (Formative Practice)</a:t>
          </a:r>
          <a:endParaRPr lang="en-US" sz="2000" kern="1200" dirty="0"/>
        </a:p>
      </dsp:txBody>
      <dsp:txXfrm rot="10800000">
        <a:off x="0" y="2838524"/>
        <a:ext cx="8407400" cy="620390"/>
      </dsp:txXfrm>
    </dsp:sp>
    <dsp:sp modelId="{D447FB44-221E-40BB-9B3B-1A3C6682892D}">
      <dsp:nvSpPr>
        <dsp:cNvPr id="0" name=""/>
        <dsp:cNvSpPr/>
      </dsp:nvSpPr>
      <dsp:spPr>
        <a:xfrm rot="10800000">
          <a:off x="0" y="1893051"/>
          <a:ext cx="8407400" cy="954784"/>
        </a:xfrm>
        <a:prstGeom prst="upArrowCallout">
          <a:avLst/>
        </a:prstGeom>
        <a:solidFill>
          <a:schemeClr val="accent3">
            <a:hueOff val="4653004"/>
            <a:satOff val="-9361"/>
            <a:lumOff val="-42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Assessing Quality, Attainment Level and Rigor of Student Learning Targets and Scales  </a:t>
          </a:r>
          <a:endParaRPr lang="en-US" sz="2000" kern="1200" dirty="0"/>
        </a:p>
      </dsp:txBody>
      <dsp:txXfrm rot="10800000">
        <a:off x="0" y="1893051"/>
        <a:ext cx="8407400" cy="620390"/>
      </dsp:txXfrm>
    </dsp:sp>
    <dsp:sp modelId="{2E4275A3-CC88-4105-9710-61025E7FC416}">
      <dsp:nvSpPr>
        <dsp:cNvPr id="0" name=""/>
        <dsp:cNvSpPr/>
      </dsp:nvSpPr>
      <dsp:spPr>
        <a:xfrm rot="10800000">
          <a:off x="0" y="947579"/>
          <a:ext cx="8407400" cy="954784"/>
        </a:xfrm>
        <a:prstGeom prst="upArrowCallout">
          <a:avLst/>
        </a:prstGeom>
        <a:solidFill>
          <a:schemeClr val="accent3">
            <a:hueOff val="6979506"/>
            <a:satOff val="-14042"/>
            <a:lumOff val="-63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Collecting Baseline Information </a:t>
          </a:r>
          <a:endParaRPr lang="en-US" sz="2000" kern="1200" dirty="0"/>
        </a:p>
      </dsp:txBody>
      <dsp:txXfrm rot="-10800000">
        <a:off x="0" y="947579"/>
        <a:ext cx="8407400" cy="335129"/>
      </dsp:txXfrm>
    </dsp:sp>
    <dsp:sp modelId="{55217619-6819-4042-A5AC-981D9BBD3ADB}">
      <dsp:nvSpPr>
        <dsp:cNvPr id="0" name=""/>
        <dsp:cNvSpPr/>
      </dsp:nvSpPr>
      <dsp:spPr>
        <a:xfrm>
          <a:off x="0" y="1282708"/>
          <a:ext cx="4203700" cy="28548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Setting Student Learning Targets </a:t>
          </a:r>
          <a:endParaRPr lang="en-US" sz="1700" kern="1200" dirty="0"/>
        </a:p>
      </dsp:txBody>
      <dsp:txXfrm>
        <a:off x="0" y="1282708"/>
        <a:ext cx="4203700" cy="285480"/>
      </dsp:txXfrm>
    </dsp:sp>
    <dsp:sp modelId="{0B4B23A7-EF6D-415F-9CF5-AF8A6A72FB00}">
      <dsp:nvSpPr>
        <dsp:cNvPr id="0" name=""/>
        <dsp:cNvSpPr/>
      </dsp:nvSpPr>
      <dsp:spPr>
        <a:xfrm>
          <a:off x="4203700" y="1282708"/>
          <a:ext cx="4203700" cy="285480"/>
        </a:xfrm>
        <a:prstGeom prst="rect">
          <a:avLst/>
        </a:prstGeom>
        <a:solidFill>
          <a:schemeClr val="accent3">
            <a:tint val="40000"/>
            <a:alpha val="90000"/>
            <a:hueOff val="3062354"/>
            <a:satOff val="-5518"/>
            <a:lumOff val="-751"/>
            <a:alphaOff val="0"/>
          </a:schemeClr>
        </a:solidFill>
        <a:ln w="19050" cap="flat" cmpd="sng" algn="ctr">
          <a:solidFill>
            <a:schemeClr val="accent3">
              <a:tint val="40000"/>
              <a:alpha val="90000"/>
              <a:hueOff val="3062354"/>
              <a:satOff val="-5518"/>
              <a:lumOff val="-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Setting Appropriate Scales for Measurement  </a:t>
          </a:r>
          <a:endParaRPr lang="en-US" sz="1700" kern="1200" dirty="0"/>
        </a:p>
      </dsp:txBody>
      <dsp:txXfrm>
        <a:off x="4203700" y="1282708"/>
        <a:ext cx="4203700" cy="285480"/>
      </dsp:txXfrm>
    </dsp:sp>
    <dsp:sp modelId="{F6B23D1A-2F3C-4F62-A940-A457145B4B5F}">
      <dsp:nvSpPr>
        <dsp:cNvPr id="0" name=""/>
        <dsp:cNvSpPr/>
      </dsp:nvSpPr>
      <dsp:spPr>
        <a:xfrm rot="10800000">
          <a:off x="0" y="2106"/>
          <a:ext cx="8407400" cy="954784"/>
        </a:xfrm>
        <a:prstGeom prst="upArrowCallout">
          <a:avLst/>
        </a:prstGeom>
        <a:solidFill>
          <a:schemeClr val="accent3">
            <a:hueOff val="9306008"/>
            <a:satOff val="-18723"/>
            <a:lumOff val="-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Understanding the Colorado Academic Standards  </a:t>
          </a:r>
          <a:endParaRPr lang="en-US" sz="2000" kern="1200" dirty="0"/>
        </a:p>
      </dsp:txBody>
      <dsp:txXfrm rot="-10800000">
        <a:off x="0" y="2106"/>
        <a:ext cx="8407400" cy="335129"/>
      </dsp:txXfrm>
    </dsp:sp>
    <dsp:sp modelId="{6ED2A1ED-0C94-4003-8ACF-6380A294A266}">
      <dsp:nvSpPr>
        <dsp:cNvPr id="0" name=""/>
        <dsp:cNvSpPr/>
      </dsp:nvSpPr>
      <dsp:spPr>
        <a:xfrm>
          <a:off x="0" y="337236"/>
          <a:ext cx="4203700" cy="285480"/>
        </a:xfrm>
        <a:prstGeom prst="rect">
          <a:avLst/>
        </a:prstGeom>
        <a:solidFill>
          <a:schemeClr val="accent3">
            <a:tint val="40000"/>
            <a:alpha val="90000"/>
            <a:hueOff val="6124707"/>
            <a:satOff val="-11037"/>
            <a:lumOff val="-1503"/>
            <a:alphaOff val="0"/>
          </a:schemeClr>
        </a:solidFill>
        <a:ln w="19050" cap="flat" cmpd="sng" algn="ctr">
          <a:solidFill>
            <a:schemeClr val="accent3">
              <a:tint val="40000"/>
              <a:alpha val="90000"/>
              <a:hueOff val="6124707"/>
              <a:satOff val="-11037"/>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latin typeface="+mj-lt"/>
            </a:rPr>
            <a:t>Selecting Learning Outcomes for Target Setting </a:t>
          </a:r>
          <a:endParaRPr lang="en-US" sz="1100" kern="1200" dirty="0"/>
        </a:p>
      </dsp:txBody>
      <dsp:txXfrm>
        <a:off x="0" y="337236"/>
        <a:ext cx="4203700" cy="285480"/>
      </dsp:txXfrm>
    </dsp:sp>
    <dsp:sp modelId="{B08492C8-3173-4ED7-A66A-88CFD7729412}">
      <dsp:nvSpPr>
        <dsp:cNvPr id="0" name=""/>
        <dsp:cNvSpPr/>
      </dsp:nvSpPr>
      <dsp:spPr>
        <a:xfrm>
          <a:off x="4203700" y="337236"/>
          <a:ext cx="4203700" cy="285480"/>
        </a:xfrm>
        <a:prstGeom prst="rect">
          <a:avLst/>
        </a:prstGeom>
        <a:solidFill>
          <a:schemeClr val="accent3">
            <a:tint val="40000"/>
            <a:alpha val="90000"/>
            <a:hueOff val="9187061"/>
            <a:satOff val="-16555"/>
            <a:lumOff val="-2254"/>
            <a:alphaOff val="0"/>
          </a:schemeClr>
        </a:solidFill>
        <a:ln w="19050" cap="flat" cmpd="sng" algn="ctr">
          <a:solidFill>
            <a:schemeClr val="accent3">
              <a:tint val="40000"/>
              <a:alpha val="90000"/>
              <a:hueOff val="9187061"/>
              <a:satOff val="-16555"/>
              <a:lumOff val="-22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latin typeface="+mj-lt"/>
            </a:rPr>
            <a:t>Procuring or Developing Assessments Using Quality Criteria</a:t>
          </a:r>
          <a:endParaRPr lang="en-US" sz="1100" kern="1200" dirty="0"/>
        </a:p>
      </dsp:txBody>
      <dsp:txXfrm>
        <a:off x="4203700" y="337236"/>
        <a:ext cx="4203700" cy="285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37F67-246A-423B-821B-9308CE9D19EA}">
      <dsp:nvSpPr>
        <dsp:cNvPr id="0" name=""/>
        <dsp:cNvSpPr/>
      </dsp:nvSpPr>
      <dsp:spPr>
        <a:xfrm>
          <a:off x="0" y="4540383"/>
          <a:ext cx="8407400" cy="59592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1" kern="1200" dirty="0" smtClean="0">
              <a:latin typeface="+mj-lt"/>
            </a:rPr>
            <a:t> </a:t>
          </a:r>
          <a:r>
            <a:rPr lang="en-US" sz="2000" kern="1200" dirty="0" smtClean="0">
              <a:latin typeface="+mj-lt"/>
            </a:rPr>
            <a:t>Reflecting and Refining Student Learning Objective Process   </a:t>
          </a:r>
          <a:endParaRPr lang="en-US" sz="2000" kern="1200" dirty="0"/>
        </a:p>
      </dsp:txBody>
      <dsp:txXfrm>
        <a:off x="0" y="4540383"/>
        <a:ext cx="8407400" cy="595922"/>
      </dsp:txXfrm>
    </dsp:sp>
    <dsp:sp modelId="{F4AF56B3-44E8-4293-808E-5BF987A17FD2}">
      <dsp:nvSpPr>
        <dsp:cNvPr id="0" name=""/>
        <dsp:cNvSpPr/>
      </dsp:nvSpPr>
      <dsp:spPr>
        <a:xfrm rot="10800000">
          <a:off x="0" y="3632792"/>
          <a:ext cx="8407400" cy="916529"/>
        </a:xfrm>
        <a:prstGeom prst="upArrowCallout">
          <a:avLst/>
        </a:prstGeom>
        <a:solidFill>
          <a:schemeClr val="accent3">
            <a:hueOff val="1861202"/>
            <a:satOff val="-3745"/>
            <a:lumOff val="-1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1" kern="1200" dirty="0" smtClean="0">
              <a:latin typeface="+mj-lt"/>
            </a:rPr>
            <a:t> </a:t>
          </a:r>
          <a:r>
            <a:rPr lang="en-US" sz="2000" kern="1200" dirty="0" smtClean="0">
              <a:latin typeface="+mj-lt"/>
            </a:rPr>
            <a:t>Determining Attainment of Student Learning Targets and Scales   </a:t>
          </a:r>
          <a:endParaRPr lang="en-US" sz="2000" kern="1200" dirty="0">
            <a:latin typeface="+mj-lt"/>
          </a:endParaRPr>
        </a:p>
      </dsp:txBody>
      <dsp:txXfrm rot="10800000">
        <a:off x="0" y="3632792"/>
        <a:ext cx="8407400" cy="595533"/>
      </dsp:txXfrm>
    </dsp:sp>
    <dsp:sp modelId="{2995E3D7-138B-4281-A29F-02DC0BDADA7E}">
      <dsp:nvSpPr>
        <dsp:cNvPr id="0" name=""/>
        <dsp:cNvSpPr/>
      </dsp:nvSpPr>
      <dsp:spPr>
        <a:xfrm rot="10800000">
          <a:off x="0" y="2725202"/>
          <a:ext cx="8407400" cy="916529"/>
        </a:xfrm>
        <a:prstGeom prst="upArrowCallout">
          <a:avLst/>
        </a:prstGeom>
        <a:solidFill>
          <a:schemeClr val="accent3">
            <a:hueOff val="3722403"/>
            <a:satOff val="-7489"/>
            <a:lumOff val="-3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1" kern="1200" dirty="0" smtClean="0">
              <a:latin typeface="+mj-lt"/>
            </a:rPr>
            <a:t> </a:t>
          </a:r>
          <a:r>
            <a:rPr lang="en-US" sz="2000" kern="1200" dirty="0" smtClean="0">
              <a:latin typeface="+mj-lt"/>
            </a:rPr>
            <a:t>Monitoring Student Learning (Formative Practice)</a:t>
          </a:r>
          <a:endParaRPr lang="en-US" sz="2000" kern="1200" dirty="0"/>
        </a:p>
      </dsp:txBody>
      <dsp:txXfrm rot="10800000">
        <a:off x="0" y="2725202"/>
        <a:ext cx="8407400" cy="595533"/>
      </dsp:txXfrm>
    </dsp:sp>
    <dsp:sp modelId="{D447FB44-221E-40BB-9B3B-1A3C6682892D}">
      <dsp:nvSpPr>
        <dsp:cNvPr id="0" name=""/>
        <dsp:cNvSpPr/>
      </dsp:nvSpPr>
      <dsp:spPr>
        <a:xfrm rot="10800000">
          <a:off x="0" y="1817611"/>
          <a:ext cx="8407400" cy="916529"/>
        </a:xfrm>
        <a:prstGeom prst="upArrowCallout">
          <a:avLst/>
        </a:prstGeom>
        <a:solidFill>
          <a:schemeClr val="accent3">
            <a:hueOff val="5583605"/>
            <a:satOff val="-11234"/>
            <a:lumOff val="-5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1" kern="1200" dirty="0" smtClean="0">
              <a:latin typeface="+mj-lt"/>
            </a:rPr>
            <a:t> </a:t>
          </a:r>
          <a:r>
            <a:rPr lang="en-US" sz="2000" kern="1200" dirty="0" smtClean="0">
              <a:latin typeface="+mj-lt"/>
            </a:rPr>
            <a:t>Assessing Quality, Attainment Level and Rigor of Student Learning Targets and Scales  </a:t>
          </a:r>
          <a:endParaRPr lang="en-US" sz="2000" kern="1200" dirty="0"/>
        </a:p>
      </dsp:txBody>
      <dsp:txXfrm rot="10800000">
        <a:off x="0" y="1817611"/>
        <a:ext cx="8407400" cy="595533"/>
      </dsp:txXfrm>
    </dsp:sp>
    <dsp:sp modelId="{2E4275A3-CC88-4105-9710-61025E7FC416}">
      <dsp:nvSpPr>
        <dsp:cNvPr id="0" name=""/>
        <dsp:cNvSpPr/>
      </dsp:nvSpPr>
      <dsp:spPr>
        <a:xfrm rot="10800000">
          <a:off x="0" y="910021"/>
          <a:ext cx="8407400" cy="916529"/>
        </a:xfrm>
        <a:prstGeom prst="upArrowCallout">
          <a:avLst/>
        </a:prstGeom>
        <a:solidFill>
          <a:schemeClr val="accent3">
            <a:hueOff val="7444806"/>
            <a:satOff val="-14978"/>
            <a:lumOff val="-67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Collecting Baseline Information </a:t>
          </a:r>
          <a:endParaRPr lang="en-US" sz="2000" kern="1200" dirty="0"/>
        </a:p>
      </dsp:txBody>
      <dsp:txXfrm rot="-10800000">
        <a:off x="0" y="910021"/>
        <a:ext cx="8407400" cy="321701"/>
      </dsp:txXfrm>
    </dsp:sp>
    <dsp:sp modelId="{55217619-6819-4042-A5AC-981D9BBD3ADB}">
      <dsp:nvSpPr>
        <dsp:cNvPr id="0" name=""/>
        <dsp:cNvSpPr/>
      </dsp:nvSpPr>
      <dsp:spPr>
        <a:xfrm>
          <a:off x="0" y="1231723"/>
          <a:ext cx="4203700" cy="27404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 Setting Student Learning Targets </a:t>
          </a:r>
          <a:endParaRPr lang="en-US" sz="1600" kern="1200" dirty="0"/>
        </a:p>
      </dsp:txBody>
      <dsp:txXfrm>
        <a:off x="0" y="1231723"/>
        <a:ext cx="4203700" cy="274042"/>
      </dsp:txXfrm>
    </dsp:sp>
    <dsp:sp modelId="{0B4B23A7-EF6D-415F-9CF5-AF8A6A72FB00}">
      <dsp:nvSpPr>
        <dsp:cNvPr id="0" name=""/>
        <dsp:cNvSpPr/>
      </dsp:nvSpPr>
      <dsp:spPr>
        <a:xfrm>
          <a:off x="4203700" y="1231723"/>
          <a:ext cx="4203700" cy="274042"/>
        </a:xfrm>
        <a:prstGeom prst="rect">
          <a:avLst/>
        </a:prstGeom>
        <a:solidFill>
          <a:schemeClr val="accent3">
            <a:tint val="40000"/>
            <a:alpha val="90000"/>
            <a:hueOff val="3062354"/>
            <a:satOff val="-5518"/>
            <a:lumOff val="-751"/>
            <a:alphaOff val="0"/>
          </a:schemeClr>
        </a:solidFill>
        <a:ln w="19050" cap="flat" cmpd="sng" algn="ctr">
          <a:solidFill>
            <a:schemeClr val="accent3">
              <a:tint val="40000"/>
              <a:alpha val="90000"/>
              <a:hueOff val="3062354"/>
              <a:satOff val="-5518"/>
              <a:lumOff val="-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Setting Appropriate Scales for Measurement  </a:t>
          </a:r>
          <a:endParaRPr lang="en-US" sz="1600" kern="1200" dirty="0"/>
        </a:p>
      </dsp:txBody>
      <dsp:txXfrm>
        <a:off x="4203700" y="1231723"/>
        <a:ext cx="4203700" cy="274042"/>
      </dsp:txXfrm>
    </dsp:sp>
    <dsp:sp modelId="{F6B23D1A-2F3C-4F62-A940-A457145B4B5F}">
      <dsp:nvSpPr>
        <dsp:cNvPr id="0" name=""/>
        <dsp:cNvSpPr/>
      </dsp:nvSpPr>
      <dsp:spPr>
        <a:xfrm rot="10800000">
          <a:off x="0" y="2430"/>
          <a:ext cx="8407400" cy="916529"/>
        </a:xfrm>
        <a:prstGeom prst="upArrowCallout">
          <a:avLst/>
        </a:prstGeom>
        <a:solidFill>
          <a:schemeClr val="accent3">
            <a:hueOff val="9306008"/>
            <a:satOff val="-18723"/>
            <a:lumOff val="-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Understanding the Colorado Academic Standards  </a:t>
          </a:r>
          <a:endParaRPr lang="en-US" sz="2000" kern="1200" dirty="0"/>
        </a:p>
      </dsp:txBody>
      <dsp:txXfrm rot="-10800000">
        <a:off x="0" y="2430"/>
        <a:ext cx="8407400" cy="321701"/>
      </dsp:txXfrm>
    </dsp:sp>
    <dsp:sp modelId="{6ED2A1ED-0C94-4003-8ACF-6380A294A266}">
      <dsp:nvSpPr>
        <dsp:cNvPr id="0" name=""/>
        <dsp:cNvSpPr/>
      </dsp:nvSpPr>
      <dsp:spPr>
        <a:xfrm>
          <a:off x="0" y="324132"/>
          <a:ext cx="4203700" cy="274042"/>
        </a:xfrm>
        <a:prstGeom prst="rect">
          <a:avLst/>
        </a:prstGeom>
        <a:solidFill>
          <a:schemeClr val="accent3">
            <a:tint val="40000"/>
            <a:alpha val="90000"/>
            <a:hueOff val="6124707"/>
            <a:satOff val="-11037"/>
            <a:lumOff val="-1503"/>
            <a:alphaOff val="0"/>
          </a:schemeClr>
        </a:solidFill>
        <a:ln w="19050" cap="flat" cmpd="sng" algn="ctr">
          <a:solidFill>
            <a:schemeClr val="accent3">
              <a:tint val="40000"/>
              <a:alpha val="90000"/>
              <a:hueOff val="6124707"/>
              <a:satOff val="-11037"/>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i="1" kern="1200" dirty="0" smtClean="0">
              <a:latin typeface="+mj-lt"/>
            </a:rPr>
            <a:t>S</a:t>
          </a:r>
          <a:r>
            <a:rPr lang="en-US" sz="1100" kern="1200" dirty="0" smtClean="0">
              <a:latin typeface="+mj-lt"/>
            </a:rPr>
            <a:t>electing Learning Outcomes for Target Setting </a:t>
          </a:r>
          <a:endParaRPr lang="en-US" sz="1100" kern="1200" dirty="0"/>
        </a:p>
      </dsp:txBody>
      <dsp:txXfrm>
        <a:off x="0" y="324132"/>
        <a:ext cx="4203700" cy="274042"/>
      </dsp:txXfrm>
    </dsp:sp>
    <dsp:sp modelId="{B08492C8-3173-4ED7-A66A-88CFD7729412}">
      <dsp:nvSpPr>
        <dsp:cNvPr id="0" name=""/>
        <dsp:cNvSpPr/>
      </dsp:nvSpPr>
      <dsp:spPr>
        <a:xfrm>
          <a:off x="4203700" y="324132"/>
          <a:ext cx="4203700" cy="274042"/>
        </a:xfrm>
        <a:prstGeom prst="rect">
          <a:avLst/>
        </a:prstGeom>
        <a:solidFill>
          <a:schemeClr val="accent3">
            <a:tint val="40000"/>
            <a:alpha val="90000"/>
            <a:hueOff val="9187061"/>
            <a:satOff val="-16555"/>
            <a:lumOff val="-2254"/>
            <a:alphaOff val="0"/>
          </a:schemeClr>
        </a:solidFill>
        <a:ln w="19050" cap="flat" cmpd="sng" algn="ctr">
          <a:solidFill>
            <a:schemeClr val="accent3">
              <a:tint val="40000"/>
              <a:alpha val="90000"/>
              <a:hueOff val="9187061"/>
              <a:satOff val="-16555"/>
              <a:lumOff val="-22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latin typeface="+mj-lt"/>
            </a:rPr>
            <a:t>Procuring or Developing Assessments Using Quality Criteria</a:t>
          </a:r>
          <a:endParaRPr lang="en-US" sz="1100" kern="1200" dirty="0"/>
        </a:p>
      </dsp:txBody>
      <dsp:txXfrm>
        <a:off x="4203700" y="324132"/>
        <a:ext cx="4203700" cy="27404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7" rIns="93315" bIns="46657" rtlCol="0"/>
          <a:lstStyle>
            <a:lvl1pPr algn="r">
              <a:defRPr sz="1200"/>
            </a:lvl1pPr>
          </a:lstStyle>
          <a:p>
            <a:fld id="{EEC664B4-81F1-E24F-90AF-27DC019489E9}" type="datetime1">
              <a:rPr lang="en-US" smtClean="0"/>
              <a:t>2/12/2014</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7" rIns="93315" bIns="46657"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DF7F1863-8423-8E48-8D02-88636C918AC7}" type="datetime1">
              <a:rPr lang="en-US" smtClean="0"/>
              <a:t>2/12/2014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a:p>
        </p:txBody>
      </p:sp>
    </p:spTree>
    <p:extLst>
      <p:ext uri="{BB962C8B-B14F-4D97-AF65-F5344CB8AC3E}">
        <p14:creationId xmlns:p14="http://schemas.microsoft.com/office/powerpoint/2010/main" val="98520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33547388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1057349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40255494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28481909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1925883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1925883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590007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2051625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2067450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2051625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212787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755" indent="-288368" eaLnBrk="0" hangingPunct="0">
              <a:defRPr>
                <a:solidFill>
                  <a:schemeClr val="tx1"/>
                </a:solidFill>
                <a:latin typeface="Arial" pitchFamily="34" charset="0"/>
              </a:defRPr>
            </a:lvl2pPr>
            <a:lvl3pPr marL="1153468" indent="-230694" eaLnBrk="0" hangingPunct="0">
              <a:defRPr>
                <a:solidFill>
                  <a:schemeClr val="tx1"/>
                </a:solidFill>
                <a:latin typeface="Arial" pitchFamily="34" charset="0"/>
              </a:defRPr>
            </a:lvl3pPr>
            <a:lvl4pPr marL="1614855" indent="-230694" eaLnBrk="0" hangingPunct="0">
              <a:defRPr>
                <a:solidFill>
                  <a:schemeClr val="tx1"/>
                </a:solidFill>
                <a:latin typeface="Arial" pitchFamily="34" charset="0"/>
              </a:defRPr>
            </a:lvl4pPr>
            <a:lvl5pPr marL="2076243" indent="-230694" eaLnBrk="0" hangingPunct="0">
              <a:defRPr>
                <a:solidFill>
                  <a:schemeClr val="tx1"/>
                </a:solidFill>
                <a:latin typeface="Arial" pitchFamily="34" charset="0"/>
              </a:defRPr>
            </a:lvl5pPr>
            <a:lvl6pPr marL="2537629" indent="-230694" eaLnBrk="0" fontAlgn="base" hangingPunct="0">
              <a:spcBef>
                <a:spcPct val="0"/>
              </a:spcBef>
              <a:spcAft>
                <a:spcPct val="0"/>
              </a:spcAft>
              <a:defRPr>
                <a:solidFill>
                  <a:schemeClr val="tx1"/>
                </a:solidFill>
                <a:latin typeface="Arial" pitchFamily="34" charset="0"/>
              </a:defRPr>
            </a:lvl6pPr>
            <a:lvl7pPr marL="2999016" indent="-230694" eaLnBrk="0" fontAlgn="base" hangingPunct="0">
              <a:spcBef>
                <a:spcPct val="0"/>
              </a:spcBef>
              <a:spcAft>
                <a:spcPct val="0"/>
              </a:spcAft>
              <a:defRPr>
                <a:solidFill>
                  <a:schemeClr val="tx1"/>
                </a:solidFill>
                <a:latin typeface="Arial" pitchFamily="34" charset="0"/>
              </a:defRPr>
            </a:lvl7pPr>
            <a:lvl8pPr marL="3460404" indent="-230694" eaLnBrk="0" fontAlgn="base" hangingPunct="0">
              <a:spcBef>
                <a:spcPct val="0"/>
              </a:spcBef>
              <a:spcAft>
                <a:spcPct val="0"/>
              </a:spcAft>
              <a:defRPr>
                <a:solidFill>
                  <a:schemeClr val="tx1"/>
                </a:solidFill>
                <a:latin typeface="Arial" pitchFamily="34" charset="0"/>
              </a:defRPr>
            </a:lvl8pPr>
            <a:lvl9pPr marL="3921790" indent="-230694" eaLnBrk="0" fontAlgn="base" hangingPunct="0">
              <a:spcBef>
                <a:spcPct val="0"/>
              </a:spcBef>
              <a:spcAft>
                <a:spcPct val="0"/>
              </a:spcAft>
              <a:defRPr>
                <a:solidFill>
                  <a:schemeClr val="tx1"/>
                </a:solidFill>
                <a:latin typeface="Arial" pitchFamily="34" charset="0"/>
              </a:defRPr>
            </a:lvl9pPr>
          </a:lstStyle>
          <a:p>
            <a:pPr eaLnBrk="1" hangingPunct="1">
              <a:defRPr/>
            </a:pPr>
            <a:fld id="{EBF3F41F-3626-4216-8B64-33236B3CB158}" type="slidenum">
              <a:rPr lang="en-US" smtClean="0"/>
              <a:pPr eaLnBrk="1" hangingPunct="1">
                <a:defRPr/>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32086053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12051625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5749184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2057831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69559031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1925883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431957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37171158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118</a:t>
            </a:fld>
            <a:endParaRPr lang="en-US"/>
          </a:p>
        </p:txBody>
      </p:sp>
    </p:spTree>
    <p:extLst>
      <p:ext uri="{BB962C8B-B14F-4D97-AF65-F5344CB8AC3E}">
        <p14:creationId xmlns:p14="http://schemas.microsoft.com/office/powerpoint/2010/main" val="15632170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69559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755" indent="-288368" eaLnBrk="0" hangingPunct="0">
              <a:defRPr>
                <a:solidFill>
                  <a:schemeClr val="tx1"/>
                </a:solidFill>
                <a:latin typeface="Arial" pitchFamily="34" charset="0"/>
              </a:defRPr>
            </a:lvl2pPr>
            <a:lvl3pPr marL="1153468" indent="-230694" eaLnBrk="0" hangingPunct="0">
              <a:defRPr>
                <a:solidFill>
                  <a:schemeClr val="tx1"/>
                </a:solidFill>
                <a:latin typeface="Arial" pitchFamily="34" charset="0"/>
              </a:defRPr>
            </a:lvl3pPr>
            <a:lvl4pPr marL="1614855" indent="-230694" eaLnBrk="0" hangingPunct="0">
              <a:defRPr>
                <a:solidFill>
                  <a:schemeClr val="tx1"/>
                </a:solidFill>
                <a:latin typeface="Arial" pitchFamily="34" charset="0"/>
              </a:defRPr>
            </a:lvl4pPr>
            <a:lvl5pPr marL="2076243" indent="-230694" eaLnBrk="0" hangingPunct="0">
              <a:defRPr>
                <a:solidFill>
                  <a:schemeClr val="tx1"/>
                </a:solidFill>
                <a:latin typeface="Arial" pitchFamily="34" charset="0"/>
              </a:defRPr>
            </a:lvl5pPr>
            <a:lvl6pPr marL="2537629" indent="-230694" eaLnBrk="0" fontAlgn="base" hangingPunct="0">
              <a:spcBef>
                <a:spcPct val="0"/>
              </a:spcBef>
              <a:spcAft>
                <a:spcPct val="0"/>
              </a:spcAft>
              <a:defRPr>
                <a:solidFill>
                  <a:schemeClr val="tx1"/>
                </a:solidFill>
                <a:latin typeface="Arial" pitchFamily="34" charset="0"/>
              </a:defRPr>
            </a:lvl6pPr>
            <a:lvl7pPr marL="2999016" indent="-230694" eaLnBrk="0" fontAlgn="base" hangingPunct="0">
              <a:spcBef>
                <a:spcPct val="0"/>
              </a:spcBef>
              <a:spcAft>
                <a:spcPct val="0"/>
              </a:spcAft>
              <a:defRPr>
                <a:solidFill>
                  <a:schemeClr val="tx1"/>
                </a:solidFill>
                <a:latin typeface="Arial" pitchFamily="34" charset="0"/>
              </a:defRPr>
            </a:lvl7pPr>
            <a:lvl8pPr marL="3460404" indent="-230694" eaLnBrk="0" fontAlgn="base" hangingPunct="0">
              <a:spcBef>
                <a:spcPct val="0"/>
              </a:spcBef>
              <a:spcAft>
                <a:spcPct val="0"/>
              </a:spcAft>
              <a:defRPr>
                <a:solidFill>
                  <a:schemeClr val="tx1"/>
                </a:solidFill>
                <a:latin typeface="Arial" pitchFamily="34" charset="0"/>
              </a:defRPr>
            </a:lvl8pPr>
            <a:lvl9pPr marL="3921790" indent="-230694" eaLnBrk="0" fontAlgn="base" hangingPunct="0">
              <a:spcBef>
                <a:spcPct val="0"/>
              </a:spcBef>
              <a:spcAft>
                <a:spcPct val="0"/>
              </a:spcAft>
              <a:defRPr>
                <a:solidFill>
                  <a:schemeClr val="tx1"/>
                </a:solidFill>
                <a:latin typeface="Arial" pitchFamily="34" charset="0"/>
              </a:defRPr>
            </a:lvl9pPr>
          </a:lstStyle>
          <a:p>
            <a:pPr eaLnBrk="1" hangingPunct="1">
              <a:defRPr/>
            </a:pPr>
            <a:fld id="{DB8E686A-7283-4A33-B9FD-BA05E23FA26E}" type="slidenum">
              <a:rPr lang="en-US" smtClean="0"/>
              <a:pPr eaLnBrk="1" hangingPunct="1">
                <a:defRPr/>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120</a:t>
            </a:fld>
            <a:endParaRPr lang="en-US"/>
          </a:p>
        </p:txBody>
      </p:sp>
    </p:spTree>
    <p:extLst>
      <p:ext uri="{BB962C8B-B14F-4D97-AF65-F5344CB8AC3E}">
        <p14:creationId xmlns:p14="http://schemas.microsoft.com/office/powerpoint/2010/main" val="12052845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29156945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206399750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55966995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339508418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762375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D6D79-98C3-46C3-B0A8-F37A320B8AC6}"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4381268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127</a:t>
            </a:fld>
            <a:endParaRPr lang="en-US"/>
          </a:p>
        </p:txBody>
      </p:sp>
    </p:spTree>
    <p:extLst>
      <p:ext uri="{BB962C8B-B14F-4D97-AF65-F5344CB8AC3E}">
        <p14:creationId xmlns:p14="http://schemas.microsoft.com/office/powerpoint/2010/main" val="30842763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128</a:t>
            </a:fld>
            <a:endParaRPr lang="en-US"/>
          </a:p>
        </p:txBody>
      </p:sp>
    </p:spTree>
    <p:extLst>
      <p:ext uri="{BB962C8B-B14F-4D97-AF65-F5344CB8AC3E}">
        <p14:creationId xmlns:p14="http://schemas.microsoft.com/office/powerpoint/2010/main" val="10859171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129</a:t>
            </a:fld>
            <a:endParaRPr lang="en-US"/>
          </a:p>
        </p:txBody>
      </p:sp>
    </p:spTree>
    <p:extLst>
      <p:ext uri="{BB962C8B-B14F-4D97-AF65-F5344CB8AC3E}">
        <p14:creationId xmlns:p14="http://schemas.microsoft.com/office/powerpoint/2010/main" val="59058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755" indent="-288368" eaLnBrk="0" hangingPunct="0">
              <a:defRPr>
                <a:solidFill>
                  <a:schemeClr val="tx1"/>
                </a:solidFill>
                <a:latin typeface="Arial" pitchFamily="34" charset="0"/>
              </a:defRPr>
            </a:lvl2pPr>
            <a:lvl3pPr marL="1153468" indent="-230694" eaLnBrk="0" hangingPunct="0">
              <a:defRPr>
                <a:solidFill>
                  <a:schemeClr val="tx1"/>
                </a:solidFill>
                <a:latin typeface="Arial" pitchFamily="34" charset="0"/>
              </a:defRPr>
            </a:lvl3pPr>
            <a:lvl4pPr marL="1614855" indent="-230694" eaLnBrk="0" hangingPunct="0">
              <a:defRPr>
                <a:solidFill>
                  <a:schemeClr val="tx1"/>
                </a:solidFill>
                <a:latin typeface="Arial" pitchFamily="34" charset="0"/>
              </a:defRPr>
            </a:lvl4pPr>
            <a:lvl5pPr marL="2076243" indent="-230694" eaLnBrk="0" hangingPunct="0">
              <a:defRPr>
                <a:solidFill>
                  <a:schemeClr val="tx1"/>
                </a:solidFill>
                <a:latin typeface="Arial" pitchFamily="34" charset="0"/>
              </a:defRPr>
            </a:lvl5pPr>
            <a:lvl6pPr marL="2537629" indent="-230694" eaLnBrk="0" fontAlgn="base" hangingPunct="0">
              <a:spcBef>
                <a:spcPct val="0"/>
              </a:spcBef>
              <a:spcAft>
                <a:spcPct val="0"/>
              </a:spcAft>
              <a:defRPr>
                <a:solidFill>
                  <a:schemeClr val="tx1"/>
                </a:solidFill>
                <a:latin typeface="Arial" pitchFamily="34" charset="0"/>
              </a:defRPr>
            </a:lvl6pPr>
            <a:lvl7pPr marL="2999016" indent="-230694" eaLnBrk="0" fontAlgn="base" hangingPunct="0">
              <a:spcBef>
                <a:spcPct val="0"/>
              </a:spcBef>
              <a:spcAft>
                <a:spcPct val="0"/>
              </a:spcAft>
              <a:defRPr>
                <a:solidFill>
                  <a:schemeClr val="tx1"/>
                </a:solidFill>
                <a:latin typeface="Arial" pitchFamily="34" charset="0"/>
              </a:defRPr>
            </a:lvl7pPr>
            <a:lvl8pPr marL="3460404" indent="-230694" eaLnBrk="0" fontAlgn="base" hangingPunct="0">
              <a:spcBef>
                <a:spcPct val="0"/>
              </a:spcBef>
              <a:spcAft>
                <a:spcPct val="0"/>
              </a:spcAft>
              <a:defRPr>
                <a:solidFill>
                  <a:schemeClr val="tx1"/>
                </a:solidFill>
                <a:latin typeface="Arial" pitchFamily="34" charset="0"/>
              </a:defRPr>
            </a:lvl8pPr>
            <a:lvl9pPr marL="3921790" indent="-230694" eaLnBrk="0" fontAlgn="base" hangingPunct="0">
              <a:spcBef>
                <a:spcPct val="0"/>
              </a:spcBef>
              <a:spcAft>
                <a:spcPct val="0"/>
              </a:spcAft>
              <a:defRPr>
                <a:solidFill>
                  <a:schemeClr val="tx1"/>
                </a:solidFill>
                <a:latin typeface="Arial" pitchFamily="34" charset="0"/>
              </a:defRPr>
            </a:lvl9pPr>
          </a:lstStyle>
          <a:p>
            <a:pPr eaLnBrk="1" hangingPunct="1">
              <a:defRPr/>
            </a:pPr>
            <a:fld id="{BCEAC270-2E1B-45AC-8FCF-34756E57D94D}" type="slidenum">
              <a:rPr lang="en-US" smtClean="0"/>
              <a:pPr eaLnBrk="1" hangingPunct="1">
                <a:defRPr/>
              </a:pPr>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140416271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131</a:t>
            </a:fld>
            <a:endParaRPr lang="en-US"/>
          </a:p>
        </p:txBody>
      </p:sp>
    </p:spTree>
    <p:extLst>
      <p:ext uri="{BB962C8B-B14F-4D97-AF65-F5344CB8AC3E}">
        <p14:creationId xmlns:p14="http://schemas.microsoft.com/office/powerpoint/2010/main" val="9944022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132</a:t>
            </a:fld>
            <a:endParaRPr lang="en-US"/>
          </a:p>
        </p:txBody>
      </p:sp>
    </p:spTree>
    <p:extLst>
      <p:ext uri="{BB962C8B-B14F-4D97-AF65-F5344CB8AC3E}">
        <p14:creationId xmlns:p14="http://schemas.microsoft.com/office/powerpoint/2010/main" val="42859479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133</a:t>
            </a:fld>
            <a:endParaRPr lang="en-US"/>
          </a:p>
        </p:txBody>
      </p:sp>
    </p:spTree>
    <p:extLst>
      <p:ext uri="{BB962C8B-B14F-4D97-AF65-F5344CB8AC3E}">
        <p14:creationId xmlns:p14="http://schemas.microsoft.com/office/powerpoint/2010/main" val="40367410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226821408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16C461-50B9-46EC-9C1A-10CCCF086577}" type="slidenum">
              <a:rPr lang="en-US" smtClean="0">
                <a:latin typeface="Arial" pitchFamily="34" charset="0"/>
              </a:rPr>
              <a:pPr>
                <a:defRPr/>
              </a:pPr>
              <a:t>135</a:t>
            </a:fld>
            <a:endParaRPr lang="en-US" smtClean="0">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136</a:t>
            </a:fld>
            <a:endParaRPr lang="en-US"/>
          </a:p>
        </p:txBody>
      </p:sp>
    </p:spTree>
    <p:extLst>
      <p:ext uri="{BB962C8B-B14F-4D97-AF65-F5344CB8AC3E}">
        <p14:creationId xmlns:p14="http://schemas.microsoft.com/office/powerpoint/2010/main" val="379065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89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755" indent="-288368" eaLnBrk="0" hangingPunct="0">
              <a:defRPr>
                <a:solidFill>
                  <a:schemeClr val="tx1"/>
                </a:solidFill>
                <a:latin typeface="Arial" pitchFamily="34" charset="0"/>
              </a:defRPr>
            </a:lvl2pPr>
            <a:lvl3pPr marL="1153468" indent="-230694" eaLnBrk="0" hangingPunct="0">
              <a:defRPr>
                <a:solidFill>
                  <a:schemeClr val="tx1"/>
                </a:solidFill>
                <a:latin typeface="Arial" pitchFamily="34" charset="0"/>
              </a:defRPr>
            </a:lvl3pPr>
            <a:lvl4pPr marL="1614855" indent="-230694" eaLnBrk="0" hangingPunct="0">
              <a:defRPr>
                <a:solidFill>
                  <a:schemeClr val="tx1"/>
                </a:solidFill>
                <a:latin typeface="Arial" pitchFamily="34" charset="0"/>
              </a:defRPr>
            </a:lvl4pPr>
            <a:lvl5pPr marL="2076243" indent="-230694" eaLnBrk="0" hangingPunct="0">
              <a:defRPr>
                <a:solidFill>
                  <a:schemeClr val="tx1"/>
                </a:solidFill>
                <a:latin typeface="Arial" pitchFamily="34" charset="0"/>
              </a:defRPr>
            </a:lvl5pPr>
            <a:lvl6pPr marL="2537629" indent="-230694" eaLnBrk="0" fontAlgn="base" hangingPunct="0">
              <a:spcBef>
                <a:spcPct val="0"/>
              </a:spcBef>
              <a:spcAft>
                <a:spcPct val="0"/>
              </a:spcAft>
              <a:defRPr>
                <a:solidFill>
                  <a:schemeClr val="tx1"/>
                </a:solidFill>
                <a:latin typeface="Arial" pitchFamily="34" charset="0"/>
              </a:defRPr>
            </a:lvl6pPr>
            <a:lvl7pPr marL="2999016" indent="-230694" eaLnBrk="0" fontAlgn="base" hangingPunct="0">
              <a:spcBef>
                <a:spcPct val="0"/>
              </a:spcBef>
              <a:spcAft>
                <a:spcPct val="0"/>
              </a:spcAft>
              <a:defRPr>
                <a:solidFill>
                  <a:schemeClr val="tx1"/>
                </a:solidFill>
                <a:latin typeface="Arial" pitchFamily="34" charset="0"/>
              </a:defRPr>
            </a:lvl7pPr>
            <a:lvl8pPr marL="3460404" indent="-230694" eaLnBrk="0" fontAlgn="base" hangingPunct="0">
              <a:spcBef>
                <a:spcPct val="0"/>
              </a:spcBef>
              <a:spcAft>
                <a:spcPct val="0"/>
              </a:spcAft>
              <a:defRPr>
                <a:solidFill>
                  <a:schemeClr val="tx1"/>
                </a:solidFill>
                <a:latin typeface="Arial" pitchFamily="34" charset="0"/>
              </a:defRPr>
            </a:lvl8pPr>
            <a:lvl9pPr marL="3921790" indent="-230694" eaLnBrk="0" fontAlgn="base" hangingPunct="0">
              <a:spcBef>
                <a:spcPct val="0"/>
              </a:spcBef>
              <a:spcAft>
                <a:spcPct val="0"/>
              </a:spcAft>
              <a:defRPr>
                <a:solidFill>
                  <a:schemeClr val="tx1"/>
                </a:solidFill>
                <a:latin typeface="Arial" pitchFamily="34" charset="0"/>
              </a:defRPr>
            </a:lvl9pPr>
          </a:lstStyle>
          <a:p>
            <a:pPr eaLnBrk="1" hangingPunct="1">
              <a:defRPr/>
            </a:pPr>
            <a:fld id="{72F560D0-F4BE-48A2-9FD4-4DF97D4064C6}" type="slidenum">
              <a:rPr lang="en-US" smtClean="0"/>
              <a:pPr eaLnBrk="1" hangingPunct="1">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755" indent="-288368" eaLnBrk="0" hangingPunct="0">
              <a:defRPr>
                <a:solidFill>
                  <a:schemeClr val="tx1"/>
                </a:solidFill>
                <a:latin typeface="Arial" pitchFamily="34" charset="0"/>
              </a:defRPr>
            </a:lvl2pPr>
            <a:lvl3pPr marL="1153468" indent="-230694" eaLnBrk="0" hangingPunct="0">
              <a:defRPr>
                <a:solidFill>
                  <a:schemeClr val="tx1"/>
                </a:solidFill>
                <a:latin typeface="Arial" pitchFamily="34" charset="0"/>
              </a:defRPr>
            </a:lvl3pPr>
            <a:lvl4pPr marL="1614855" indent="-230694" eaLnBrk="0" hangingPunct="0">
              <a:defRPr>
                <a:solidFill>
                  <a:schemeClr val="tx1"/>
                </a:solidFill>
                <a:latin typeface="Arial" pitchFamily="34" charset="0"/>
              </a:defRPr>
            </a:lvl4pPr>
            <a:lvl5pPr marL="2076243" indent="-230694" eaLnBrk="0" hangingPunct="0">
              <a:defRPr>
                <a:solidFill>
                  <a:schemeClr val="tx1"/>
                </a:solidFill>
                <a:latin typeface="Arial" pitchFamily="34" charset="0"/>
              </a:defRPr>
            </a:lvl5pPr>
            <a:lvl6pPr marL="2537629" indent="-230694" eaLnBrk="0" fontAlgn="base" hangingPunct="0">
              <a:spcBef>
                <a:spcPct val="0"/>
              </a:spcBef>
              <a:spcAft>
                <a:spcPct val="0"/>
              </a:spcAft>
              <a:defRPr>
                <a:solidFill>
                  <a:schemeClr val="tx1"/>
                </a:solidFill>
                <a:latin typeface="Arial" pitchFamily="34" charset="0"/>
              </a:defRPr>
            </a:lvl6pPr>
            <a:lvl7pPr marL="2999016" indent="-230694" eaLnBrk="0" fontAlgn="base" hangingPunct="0">
              <a:spcBef>
                <a:spcPct val="0"/>
              </a:spcBef>
              <a:spcAft>
                <a:spcPct val="0"/>
              </a:spcAft>
              <a:defRPr>
                <a:solidFill>
                  <a:schemeClr val="tx1"/>
                </a:solidFill>
                <a:latin typeface="Arial" pitchFamily="34" charset="0"/>
              </a:defRPr>
            </a:lvl7pPr>
            <a:lvl8pPr marL="3460404" indent="-230694" eaLnBrk="0" fontAlgn="base" hangingPunct="0">
              <a:spcBef>
                <a:spcPct val="0"/>
              </a:spcBef>
              <a:spcAft>
                <a:spcPct val="0"/>
              </a:spcAft>
              <a:defRPr>
                <a:solidFill>
                  <a:schemeClr val="tx1"/>
                </a:solidFill>
                <a:latin typeface="Arial" pitchFamily="34" charset="0"/>
              </a:defRPr>
            </a:lvl8pPr>
            <a:lvl9pPr marL="3921790" indent="-230694" eaLnBrk="0" fontAlgn="base" hangingPunct="0">
              <a:spcBef>
                <a:spcPct val="0"/>
              </a:spcBef>
              <a:spcAft>
                <a:spcPct val="0"/>
              </a:spcAft>
              <a:defRPr>
                <a:solidFill>
                  <a:schemeClr val="tx1"/>
                </a:solidFill>
                <a:latin typeface="Arial" pitchFamily="34" charset="0"/>
              </a:defRPr>
            </a:lvl9pPr>
          </a:lstStyle>
          <a:p>
            <a:pPr eaLnBrk="1" hangingPunct="1">
              <a:defRPr/>
            </a:pPr>
            <a:fld id="{5FEF722F-658F-4D0F-8DBC-7C8F15E5E9DD}" type="slidenum">
              <a:rPr lang="en-US" smtClean="0"/>
              <a:pPr eaLnBrk="1" hangingPunct="1">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409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755" indent="-288368" eaLnBrk="0" hangingPunct="0">
              <a:defRPr>
                <a:solidFill>
                  <a:schemeClr val="tx1"/>
                </a:solidFill>
                <a:latin typeface="Arial" pitchFamily="34" charset="0"/>
              </a:defRPr>
            </a:lvl2pPr>
            <a:lvl3pPr marL="1153468" indent="-230694" eaLnBrk="0" hangingPunct="0">
              <a:defRPr>
                <a:solidFill>
                  <a:schemeClr val="tx1"/>
                </a:solidFill>
                <a:latin typeface="Arial" pitchFamily="34" charset="0"/>
              </a:defRPr>
            </a:lvl3pPr>
            <a:lvl4pPr marL="1614855" indent="-230694" eaLnBrk="0" hangingPunct="0">
              <a:defRPr>
                <a:solidFill>
                  <a:schemeClr val="tx1"/>
                </a:solidFill>
                <a:latin typeface="Arial" pitchFamily="34" charset="0"/>
              </a:defRPr>
            </a:lvl4pPr>
            <a:lvl5pPr marL="2076243" indent="-230694" eaLnBrk="0" hangingPunct="0">
              <a:defRPr>
                <a:solidFill>
                  <a:schemeClr val="tx1"/>
                </a:solidFill>
                <a:latin typeface="Arial" pitchFamily="34" charset="0"/>
              </a:defRPr>
            </a:lvl5pPr>
            <a:lvl6pPr marL="2537629" indent="-230694" eaLnBrk="0" fontAlgn="base" hangingPunct="0">
              <a:spcBef>
                <a:spcPct val="0"/>
              </a:spcBef>
              <a:spcAft>
                <a:spcPct val="0"/>
              </a:spcAft>
              <a:defRPr>
                <a:solidFill>
                  <a:schemeClr val="tx1"/>
                </a:solidFill>
                <a:latin typeface="Arial" pitchFamily="34" charset="0"/>
              </a:defRPr>
            </a:lvl6pPr>
            <a:lvl7pPr marL="2999016" indent="-230694" eaLnBrk="0" fontAlgn="base" hangingPunct="0">
              <a:spcBef>
                <a:spcPct val="0"/>
              </a:spcBef>
              <a:spcAft>
                <a:spcPct val="0"/>
              </a:spcAft>
              <a:defRPr>
                <a:solidFill>
                  <a:schemeClr val="tx1"/>
                </a:solidFill>
                <a:latin typeface="Arial" pitchFamily="34" charset="0"/>
              </a:defRPr>
            </a:lvl7pPr>
            <a:lvl8pPr marL="3460404" indent="-230694" eaLnBrk="0" fontAlgn="base" hangingPunct="0">
              <a:spcBef>
                <a:spcPct val="0"/>
              </a:spcBef>
              <a:spcAft>
                <a:spcPct val="0"/>
              </a:spcAft>
              <a:defRPr>
                <a:solidFill>
                  <a:schemeClr val="tx1"/>
                </a:solidFill>
                <a:latin typeface="Arial" pitchFamily="34" charset="0"/>
              </a:defRPr>
            </a:lvl8pPr>
            <a:lvl9pPr marL="3921790" indent="-230694" eaLnBrk="0" fontAlgn="base" hangingPunct="0">
              <a:spcBef>
                <a:spcPct val="0"/>
              </a:spcBef>
              <a:spcAft>
                <a:spcPct val="0"/>
              </a:spcAft>
              <a:defRPr>
                <a:solidFill>
                  <a:schemeClr val="tx1"/>
                </a:solidFill>
                <a:latin typeface="Arial" pitchFamily="34" charset="0"/>
              </a:defRPr>
            </a:lvl9pPr>
          </a:lstStyle>
          <a:p>
            <a:pPr eaLnBrk="1" hangingPunct="1">
              <a:defRPr/>
            </a:pPr>
            <a:fld id="{F0AEAD17-2D45-4C84-84D1-039D66126834}" type="slidenum">
              <a:rPr lang="en-US" smtClean="0"/>
              <a:pPr eaLnBrk="1" hangingPunct="1">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917" indent="-275737" eaLnBrk="0" hangingPunct="0">
              <a:defRPr>
                <a:solidFill>
                  <a:schemeClr val="tx1"/>
                </a:solidFill>
                <a:latin typeface="Arial" charset="0"/>
              </a:defRPr>
            </a:lvl2pPr>
            <a:lvl3pPr marL="1102948" indent="-220589" eaLnBrk="0" hangingPunct="0">
              <a:defRPr>
                <a:solidFill>
                  <a:schemeClr val="tx1"/>
                </a:solidFill>
                <a:latin typeface="Arial" charset="0"/>
              </a:defRPr>
            </a:lvl3pPr>
            <a:lvl4pPr marL="1544128" indent="-220589" eaLnBrk="0" hangingPunct="0">
              <a:defRPr>
                <a:solidFill>
                  <a:schemeClr val="tx1"/>
                </a:solidFill>
                <a:latin typeface="Arial" charset="0"/>
              </a:defRPr>
            </a:lvl4pPr>
            <a:lvl5pPr marL="1985306" indent="-220589" eaLnBrk="0" hangingPunct="0">
              <a:defRPr>
                <a:solidFill>
                  <a:schemeClr val="tx1"/>
                </a:solidFill>
                <a:latin typeface="Arial" charset="0"/>
              </a:defRPr>
            </a:lvl5pPr>
            <a:lvl6pPr marL="2426486" indent="-220589" eaLnBrk="0" fontAlgn="base" hangingPunct="0">
              <a:spcBef>
                <a:spcPct val="0"/>
              </a:spcBef>
              <a:spcAft>
                <a:spcPct val="0"/>
              </a:spcAft>
              <a:defRPr>
                <a:solidFill>
                  <a:schemeClr val="tx1"/>
                </a:solidFill>
                <a:latin typeface="Arial" charset="0"/>
              </a:defRPr>
            </a:lvl6pPr>
            <a:lvl7pPr marL="2867665" indent="-220589" eaLnBrk="0" fontAlgn="base" hangingPunct="0">
              <a:spcBef>
                <a:spcPct val="0"/>
              </a:spcBef>
              <a:spcAft>
                <a:spcPct val="0"/>
              </a:spcAft>
              <a:defRPr>
                <a:solidFill>
                  <a:schemeClr val="tx1"/>
                </a:solidFill>
                <a:latin typeface="Arial" charset="0"/>
              </a:defRPr>
            </a:lvl7pPr>
            <a:lvl8pPr marL="3308845" indent="-220589" eaLnBrk="0" fontAlgn="base" hangingPunct="0">
              <a:spcBef>
                <a:spcPct val="0"/>
              </a:spcBef>
              <a:spcAft>
                <a:spcPct val="0"/>
              </a:spcAft>
              <a:defRPr>
                <a:solidFill>
                  <a:schemeClr val="tx1"/>
                </a:solidFill>
                <a:latin typeface="Arial" charset="0"/>
              </a:defRPr>
            </a:lvl8pPr>
            <a:lvl9pPr marL="3750024" indent="-220589" eaLnBrk="0" fontAlgn="base" hangingPunct="0">
              <a:spcBef>
                <a:spcPct val="0"/>
              </a:spcBef>
              <a:spcAft>
                <a:spcPct val="0"/>
              </a:spcAft>
              <a:defRPr>
                <a:solidFill>
                  <a:schemeClr val="tx1"/>
                </a:solidFill>
                <a:latin typeface="Arial" charset="0"/>
              </a:defRPr>
            </a:lvl9pPr>
          </a:lstStyle>
          <a:p>
            <a:pPr eaLnBrk="1" hangingPunct="1">
              <a:defRPr/>
            </a:pPr>
            <a:fld id="{DB3A1CB4-46DA-418A-9170-299136F6E05D}" type="slidenum">
              <a:rPr lang="en-US" smtClean="0">
                <a:solidFill>
                  <a:prstClr val="black"/>
                </a:solidFill>
              </a:rPr>
              <a:pPr eaLnBrk="1" hangingPunct="1">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96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02" indent="-275770" eaLnBrk="0" hangingPunct="0">
              <a:defRPr>
                <a:solidFill>
                  <a:schemeClr val="tx1"/>
                </a:solidFill>
                <a:latin typeface="Arial" charset="0"/>
              </a:defRPr>
            </a:lvl2pPr>
            <a:lvl3pPr marL="1103079" indent="-220615" eaLnBrk="0" hangingPunct="0">
              <a:defRPr>
                <a:solidFill>
                  <a:schemeClr val="tx1"/>
                </a:solidFill>
                <a:latin typeface="Arial" charset="0"/>
              </a:defRPr>
            </a:lvl3pPr>
            <a:lvl4pPr marL="1544311" indent="-220615" eaLnBrk="0" hangingPunct="0">
              <a:defRPr>
                <a:solidFill>
                  <a:schemeClr val="tx1"/>
                </a:solidFill>
                <a:latin typeface="Arial" charset="0"/>
              </a:defRPr>
            </a:lvl4pPr>
            <a:lvl5pPr marL="1985542" indent="-220615" eaLnBrk="0" hangingPunct="0">
              <a:defRPr>
                <a:solidFill>
                  <a:schemeClr val="tx1"/>
                </a:solidFill>
                <a:latin typeface="Arial" charset="0"/>
              </a:defRPr>
            </a:lvl5pPr>
            <a:lvl6pPr marL="2426774" indent="-220615" eaLnBrk="0" fontAlgn="base" hangingPunct="0">
              <a:spcBef>
                <a:spcPct val="0"/>
              </a:spcBef>
              <a:spcAft>
                <a:spcPct val="0"/>
              </a:spcAft>
              <a:defRPr>
                <a:solidFill>
                  <a:schemeClr val="tx1"/>
                </a:solidFill>
                <a:latin typeface="Arial" charset="0"/>
              </a:defRPr>
            </a:lvl6pPr>
            <a:lvl7pPr marL="2868005" indent="-220615" eaLnBrk="0" fontAlgn="base" hangingPunct="0">
              <a:spcBef>
                <a:spcPct val="0"/>
              </a:spcBef>
              <a:spcAft>
                <a:spcPct val="0"/>
              </a:spcAft>
              <a:defRPr>
                <a:solidFill>
                  <a:schemeClr val="tx1"/>
                </a:solidFill>
                <a:latin typeface="Arial" charset="0"/>
              </a:defRPr>
            </a:lvl7pPr>
            <a:lvl8pPr marL="3309236" indent="-220615" eaLnBrk="0" fontAlgn="base" hangingPunct="0">
              <a:spcBef>
                <a:spcPct val="0"/>
              </a:spcBef>
              <a:spcAft>
                <a:spcPct val="0"/>
              </a:spcAft>
              <a:defRPr>
                <a:solidFill>
                  <a:schemeClr val="tx1"/>
                </a:solidFill>
                <a:latin typeface="Arial" charset="0"/>
              </a:defRPr>
            </a:lvl8pPr>
            <a:lvl9pPr marL="3750467" indent="-220615" eaLnBrk="0" fontAlgn="base" hangingPunct="0">
              <a:spcBef>
                <a:spcPct val="0"/>
              </a:spcBef>
              <a:spcAft>
                <a:spcPct val="0"/>
              </a:spcAft>
              <a:defRPr>
                <a:solidFill>
                  <a:schemeClr val="tx1"/>
                </a:solidFill>
                <a:latin typeface="Arial" charset="0"/>
              </a:defRPr>
            </a:lvl9pPr>
          </a:lstStyle>
          <a:p>
            <a:pPr eaLnBrk="1" hangingPunct="1">
              <a:defRPr/>
            </a:pPr>
            <a:fld id="{596398D8-13B1-4393-AF90-0B898C5522A9}" type="slidenum">
              <a:rPr lang="en-US" smtClean="0"/>
              <a:pPr eaLnBrk="1" hangingPunct="1">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90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3813" indent="-286082" eaLnBrk="0" hangingPunct="0">
              <a:defRPr>
                <a:solidFill>
                  <a:schemeClr val="tx1"/>
                </a:solidFill>
                <a:latin typeface="Arial" pitchFamily="34" charset="0"/>
              </a:defRPr>
            </a:lvl2pPr>
            <a:lvl3pPr marL="1144327" indent="-228865" eaLnBrk="0" hangingPunct="0">
              <a:defRPr>
                <a:solidFill>
                  <a:schemeClr val="tx1"/>
                </a:solidFill>
                <a:latin typeface="Arial" pitchFamily="34" charset="0"/>
              </a:defRPr>
            </a:lvl3pPr>
            <a:lvl4pPr marL="1602056" indent="-228865" eaLnBrk="0" hangingPunct="0">
              <a:defRPr>
                <a:solidFill>
                  <a:schemeClr val="tx1"/>
                </a:solidFill>
                <a:latin typeface="Arial" pitchFamily="34" charset="0"/>
              </a:defRPr>
            </a:lvl4pPr>
            <a:lvl5pPr marL="2059787" indent="-228865" eaLnBrk="0" hangingPunct="0">
              <a:defRPr>
                <a:solidFill>
                  <a:schemeClr val="tx1"/>
                </a:solidFill>
                <a:latin typeface="Arial" pitchFamily="34" charset="0"/>
              </a:defRPr>
            </a:lvl5pPr>
            <a:lvl6pPr marL="2517519" indent="-228865" eaLnBrk="0" fontAlgn="base" hangingPunct="0">
              <a:spcBef>
                <a:spcPct val="0"/>
              </a:spcBef>
              <a:spcAft>
                <a:spcPct val="0"/>
              </a:spcAft>
              <a:defRPr>
                <a:solidFill>
                  <a:schemeClr val="tx1"/>
                </a:solidFill>
                <a:latin typeface="Arial" pitchFamily="34" charset="0"/>
              </a:defRPr>
            </a:lvl6pPr>
            <a:lvl7pPr marL="2975249" indent="-228865" eaLnBrk="0" fontAlgn="base" hangingPunct="0">
              <a:spcBef>
                <a:spcPct val="0"/>
              </a:spcBef>
              <a:spcAft>
                <a:spcPct val="0"/>
              </a:spcAft>
              <a:defRPr>
                <a:solidFill>
                  <a:schemeClr val="tx1"/>
                </a:solidFill>
                <a:latin typeface="Arial" pitchFamily="34" charset="0"/>
              </a:defRPr>
            </a:lvl7pPr>
            <a:lvl8pPr marL="3432981" indent="-228865" eaLnBrk="0" fontAlgn="base" hangingPunct="0">
              <a:spcBef>
                <a:spcPct val="0"/>
              </a:spcBef>
              <a:spcAft>
                <a:spcPct val="0"/>
              </a:spcAft>
              <a:defRPr>
                <a:solidFill>
                  <a:schemeClr val="tx1"/>
                </a:solidFill>
                <a:latin typeface="Arial" pitchFamily="34" charset="0"/>
              </a:defRPr>
            </a:lvl8pPr>
            <a:lvl9pPr marL="3890710" indent="-228865" eaLnBrk="0" fontAlgn="base" hangingPunct="0">
              <a:spcBef>
                <a:spcPct val="0"/>
              </a:spcBef>
              <a:spcAft>
                <a:spcPct val="0"/>
              </a:spcAft>
              <a:defRPr>
                <a:solidFill>
                  <a:schemeClr val="tx1"/>
                </a:solidFill>
                <a:latin typeface="Arial" pitchFamily="34" charset="0"/>
              </a:defRPr>
            </a:lvl9pPr>
          </a:lstStyle>
          <a:p>
            <a:pPr eaLnBrk="1" hangingPunct="1">
              <a:defRPr/>
            </a:pPr>
            <a:fld id="{14B82F83-DF08-472C-94FE-CC0A0CC60C20}" type="slidenum">
              <a:rPr lang="en-US" smtClean="0"/>
              <a:pPr eaLnBrk="1" hangingPunct="1">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173030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96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02" indent="-275770" eaLnBrk="0" hangingPunct="0">
              <a:defRPr>
                <a:solidFill>
                  <a:schemeClr val="tx1"/>
                </a:solidFill>
                <a:latin typeface="Arial" charset="0"/>
              </a:defRPr>
            </a:lvl2pPr>
            <a:lvl3pPr marL="1103079" indent="-220615" eaLnBrk="0" hangingPunct="0">
              <a:defRPr>
                <a:solidFill>
                  <a:schemeClr val="tx1"/>
                </a:solidFill>
                <a:latin typeface="Arial" charset="0"/>
              </a:defRPr>
            </a:lvl3pPr>
            <a:lvl4pPr marL="1544311" indent="-220615" eaLnBrk="0" hangingPunct="0">
              <a:defRPr>
                <a:solidFill>
                  <a:schemeClr val="tx1"/>
                </a:solidFill>
                <a:latin typeface="Arial" charset="0"/>
              </a:defRPr>
            </a:lvl4pPr>
            <a:lvl5pPr marL="1985542" indent="-220615" eaLnBrk="0" hangingPunct="0">
              <a:defRPr>
                <a:solidFill>
                  <a:schemeClr val="tx1"/>
                </a:solidFill>
                <a:latin typeface="Arial" charset="0"/>
              </a:defRPr>
            </a:lvl5pPr>
            <a:lvl6pPr marL="2426774" indent="-220615" eaLnBrk="0" fontAlgn="base" hangingPunct="0">
              <a:spcBef>
                <a:spcPct val="0"/>
              </a:spcBef>
              <a:spcAft>
                <a:spcPct val="0"/>
              </a:spcAft>
              <a:defRPr>
                <a:solidFill>
                  <a:schemeClr val="tx1"/>
                </a:solidFill>
                <a:latin typeface="Arial" charset="0"/>
              </a:defRPr>
            </a:lvl6pPr>
            <a:lvl7pPr marL="2868005" indent="-220615" eaLnBrk="0" fontAlgn="base" hangingPunct="0">
              <a:spcBef>
                <a:spcPct val="0"/>
              </a:spcBef>
              <a:spcAft>
                <a:spcPct val="0"/>
              </a:spcAft>
              <a:defRPr>
                <a:solidFill>
                  <a:schemeClr val="tx1"/>
                </a:solidFill>
                <a:latin typeface="Arial" charset="0"/>
              </a:defRPr>
            </a:lvl7pPr>
            <a:lvl8pPr marL="3309236" indent="-220615" eaLnBrk="0" fontAlgn="base" hangingPunct="0">
              <a:spcBef>
                <a:spcPct val="0"/>
              </a:spcBef>
              <a:spcAft>
                <a:spcPct val="0"/>
              </a:spcAft>
              <a:defRPr>
                <a:solidFill>
                  <a:schemeClr val="tx1"/>
                </a:solidFill>
                <a:latin typeface="Arial" charset="0"/>
              </a:defRPr>
            </a:lvl8pPr>
            <a:lvl9pPr marL="3750467" indent="-220615" eaLnBrk="0" fontAlgn="base" hangingPunct="0">
              <a:spcBef>
                <a:spcPct val="0"/>
              </a:spcBef>
              <a:spcAft>
                <a:spcPct val="0"/>
              </a:spcAft>
              <a:defRPr>
                <a:solidFill>
                  <a:schemeClr val="tx1"/>
                </a:solidFill>
                <a:latin typeface="Arial" charset="0"/>
              </a:defRPr>
            </a:lvl9pPr>
          </a:lstStyle>
          <a:p>
            <a:pPr eaLnBrk="1" hangingPunct="1">
              <a:defRPr/>
            </a:pPr>
            <a:fld id="{596398D8-13B1-4393-AF90-0B898C5522A9}" type="slidenum">
              <a:rPr lang="en-US" smtClean="0"/>
              <a:pPr eaLnBrk="1" hangingPunct="1">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955702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02" indent="-275770" eaLnBrk="0" hangingPunct="0">
              <a:defRPr>
                <a:solidFill>
                  <a:schemeClr val="tx1"/>
                </a:solidFill>
                <a:latin typeface="Arial" charset="0"/>
              </a:defRPr>
            </a:lvl2pPr>
            <a:lvl3pPr marL="1103079" indent="-220615" eaLnBrk="0" hangingPunct="0">
              <a:defRPr>
                <a:solidFill>
                  <a:schemeClr val="tx1"/>
                </a:solidFill>
                <a:latin typeface="Arial" charset="0"/>
              </a:defRPr>
            </a:lvl3pPr>
            <a:lvl4pPr marL="1544311" indent="-220615" eaLnBrk="0" hangingPunct="0">
              <a:defRPr>
                <a:solidFill>
                  <a:schemeClr val="tx1"/>
                </a:solidFill>
                <a:latin typeface="Arial" charset="0"/>
              </a:defRPr>
            </a:lvl4pPr>
            <a:lvl5pPr marL="1985542" indent="-220615" eaLnBrk="0" hangingPunct="0">
              <a:defRPr>
                <a:solidFill>
                  <a:schemeClr val="tx1"/>
                </a:solidFill>
                <a:latin typeface="Arial" charset="0"/>
              </a:defRPr>
            </a:lvl5pPr>
            <a:lvl6pPr marL="2426774" indent="-220615" eaLnBrk="0" fontAlgn="base" hangingPunct="0">
              <a:spcBef>
                <a:spcPct val="0"/>
              </a:spcBef>
              <a:spcAft>
                <a:spcPct val="0"/>
              </a:spcAft>
              <a:defRPr>
                <a:solidFill>
                  <a:schemeClr val="tx1"/>
                </a:solidFill>
                <a:latin typeface="Arial" charset="0"/>
              </a:defRPr>
            </a:lvl6pPr>
            <a:lvl7pPr marL="2868005" indent="-220615" eaLnBrk="0" fontAlgn="base" hangingPunct="0">
              <a:spcBef>
                <a:spcPct val="0"/>
              </a:spcBef>
              <a:spcAft>
                <a:spcPct val="0"/>
              </a:spcAft>
              <a:defRPr>
                <a:solidFill>
                  <a:schemeClr val="tx1"/>
                </a:solidFill>
                <a:latin typeface="Arial" charset="0"/>
              </a:defRPr>
            </a:lvl7pPr>
            <a:lvl8pPr marL="3309236" indent="-220615" eaLnBrk="0" fontAlgn="base" hangingPunct="0">
              <a:spcBef>
                <a:spcPct val="0"/>
              </a:spcBef>
              <a:spcAft>
                <a:spcPct val="0"/>
              </a:spcAft>
              <a:defRPr>
                <a:solidFill>
                  <a:schemeClr val="tx1"/>
                </a:solidFill>
                <a:latin typeface="Arial" charset="0"/>
              </a:defRPr>
            </a:lvl8pPr>
            <a:lvl9pPr marL="3750467" indent="-220615" eaLnBrk="0" fontAlgn="base" hangingPunct="0">
              <a:spcBef>
                <a:spcPct val="0"/>
              </a:spcBef>
              <a:spcAft>
                <a:spcPct val="0"/>
              </a:spcAft>
              <a:defRPr>
                <a:solidFill>
                  <a:schemeClr val="tx1"/>
                </a:solidFill>
                <a:latin typeface="Arial" charset="0"/>
              </a:defRPr>
            </a:lvl9pPr>
          </a:lstStyle>
          <a:p>
            <a:pPr eaLnBrk="1" hangingPunct="1">
              <a:defRPr/>
            </a:pPr>
            <a:fld id="{456FEF01-400F-47E2-86FB-9062DDA62513}" type="slidenum">
              <a:rPr lang="en-US" smtClean="0"/>
              <a:pPr eaLnBrk="1" hangingPunct="1">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2DE7BF-7E29-4D9D-8CE8-B04EDF54A76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4224443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3434954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1820865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0182A13-6742-4112-BF12-4715FC8F0BD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05EFD8F-64D9-4A53-A54A-D2A992C3C228}"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orients participants to the components of the rubric.  It is important that we use a common language to refer to each of the components to avoid confusion.</a:t>
            </a:r>
          </a:p>
        </p:txBody>
      </p:sp>
      <p:sp>
        <p:nvSpPr>
          <p:cNvPr id="4" name="Slide Number Placeholder 3"/>
          <p:cNvSpPr>
            <a:spLocks noGrp="1"/>
          </p:cNvSpPr>
          <p:nvPr>
            <p:ph type="sldNum" sz="quarter" idx="5"/>
          </p:nvPr>
        </p:nvSpPr>
        <p:spPr/>
        <p:txBody>
          <a:bodyPr/>
          <a:lstStyle/>
          <a:p>
            <a:pPr>
              <a:defRPr/>
            </a:pPr>
            <a:fld id="{907BA652-E780-4818-B496-FEF133E325C1}" type="slidenum">
              <a:rPr lang="en-US">
                <a:solidFill>
                  <a:prstClr val="black"/>
                </a:solidFill>
              </a:rPr>
              <a:pPr>
                <a:def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79657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911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02" indent="-275770" eaLnBrk="0" hangingPunct="0">
              <a:defRPr>
                <a:solidFill>
                  <a:schemeClr val="tx1"/>
                </a:solidFill>
                <a:latin typeface="Arial" charset="0"/>
              </a:defRPr>
            </a:lvl2pPr>
            <a:lvl3pPr marL="1103079" indent="-220615" eaLnBrk="0" hangingPunct="0">
              <a:defRPr>
                <a:solidFill>
                  <a:schemeClr val="tx1"/>
                </a:solidFill>
                <a:latin typeface="Arial" charset="0"/>
              </a:defRPr>
            </a:lvl3pPr>
            <a:lvl4pPr marL="1544311" indent="-220615" eaLnBrk="0" hangingPunct="0">
              <a:defRPr>
                <a:solidFill>
                  <a:schemeClr val="tx1"/>
                </a:solidFill>
                <a:latin typeface="Arial" charset="0"/>
              </a:defRPr>
            </a:lvl4pPr>
            <a:lvl5pPr marL="1985542" indent="-220615" eaLnBrk="0" hangingPunct="0">
              <a:defRPr>
                <a:solidFill>
                  <a:schemeClr val="tx1"/>
                </a:solidFill>
                <a:latin typeface="Arial" charset="0"/>
              </a:defRPr>
            </a:lvl5pPr>
            <a:lvl6pPr marL="2426774" indent="-220615" eaLnBrk="0" fontAlgn="base" hangingPunct="0">
              <a:spcBef>
                <a:spcPct val="0"/>
              </a:spcBef>
              <a:spcAft>
                <a:spcPct val="0"/>
              </a:spcAft>
              <a:defRPr>
                <a:solidFill>
                  <a:schemeClr val="tx1"/>
                </a:solidFill>
                <a:latin typeface="Arial" charset="0"/>
              </a:defRPr>
            </a:lvl6pPr>
            <a:lvl7pPr marL="2868005" indent="-220615" eaLnBrk="0" fontAlgn="base" hangingPunct="0">
              <a:spcBef>
                <a:spcPct val="0"/>
              </a:spcBef>
              <a:spcAft>
                <a:spcPct val="0"/>
              </a:spcAft>
              <a:defRPr>
                <a:solidFill>
                  <a:schemeClr val="tx1"/>
                </a:solidFill>
                <a:latin typeface="Arial" charset="0"/>
              </a:defRPr>
            </a:lvl7pPr>
            <a:lvl8pPr marL="3309236" indent="-220615" eaLnBrk="0" fontAlgn="base" hangingPunct="0">
              <a:spcBef>
                <a:spcPct val="0"/>
              </a:spcBef>
              <a:spcAft>
                <a:spcPct val="0"/>
              </a:spcAft>
              <a:defRPr>
                <a:solidFill>
                  <a:schemeClr val="tx1"/>
                </a:solidFill>
                <a:latin typeface="Arial" charset="0"/>
              </a:defRPr>
            </a:lvl8pPr>
            <a:lvl9pPr marL="3750467" indent="-220615" eaLnBrk="0" fontAlgn="base" hangingPunct="0">
              <a:spcBef>
                <a:spcPct val="0"/>
              </a:spcBef>
              <a:spcAft>
                <a:spcPct val="0"/>
              </a:spcAft>
              <a:defRPr>
                <a:solidFill>
                  <a:schemeClr val="tx1"/>
                </a:solidFill>
                <a:latin typeface="Arial" charset="0"/>
              </a:defRPr>
            </a:lvl9pPr>
          </a:lstStyle>
          <a:p>
            <a:pPr eaLnBrk="1" hangingPunct="1">
              <a:defRPr/>
            </a:pPr>
            <a:fld id="{550CA497-2615-4E5B-97B1-DA6042DA81D3}" type="slidenum">
              <a:rPr lang="en-US" smtClean="0"/>
              <a:pPr eaLnBrk="1" hangingPunct="1">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931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917" indent="-275737" eaLnBrk="0" hangingPunct="0">
              <a:defRPr>
                <a:solidFill>
                  <a:schemeClr val="tx1"/>
                </a:solidFill>
                <a:latin typeface="Arial" charset="0"/>
              </a:defRPr>
            </a:lvl2pPr>
            <a:lvl3pPr marL="1102948" indent="-220589" eaLnBrk="0" hangingPunct="0">
              <a:defRPr>
                <a:solidFill>
                  <a:schemeClr val="tx1"/>
                </a:solidFill>
                <a:latin typeface="Arial" charset="0"/>
              </a:defRPr>
            </a:lvl3pPr>
            <a:lvl4pPr marL="1544128" indent="-220589" eaLnBrk="0" hangingPunct="0">
              <a:defRPr>
                <a:solidFill>
                  <a:schemeClr val="tx1"/>
                </a:solidFill>
                <a:latin typeface="Arial" charset="0"/>
              </a:defRPr>
            </a:lvl4pPr>
            <a:lvl5pPr marL="1985306" indent="-220589" eaLnBrk="0" hangingPunct="0">
              <a:defRPr>
                <a:solidFill>
                  <a:schemeClr val="tx1"/>
                </a:solidFill>
                <a:latin typeface="Arial" charset="0"/>
              </a:defRPr>
            </a:lvl5pPr>
            <a:lvl6pPr marL="2426486" indent="-220589" eaLnBrk="0" fontAlgn="base" hangingPunct="0">
              <a:spcBef>
                <a:spcPct val="0"/>
              </a:spcBef>
              <a:spcAft>
                <a:spcPct val="0"/>
              </a:spcAft>
              <a:defRPr>
                <a:solidFill>
                  <a:schemeClr val="tx1"/>
                </a:solidFill>
                <a:latin typeface="Arial" charset="0"/>
              </a:defRPr>
            </a:lvl6pPr>
            <a:lvl7pPr marL="2867665" indent="-220589" eaLnBrk="0" fontAlgn="base" hangingPunct="0">
              <a:spcBef>
                <a:spcPct val="0"/>
              </a:spcBef>
              <a:spcAft>
                <a:spcPct val="0"/>
              </a:spcAft>
              <a:defRPr>
                <a:solidFill>
                  <a:schemeClr val="tx1"/>
                </a:solidFill>
                <a:latin typeface="Arial" charset="0"/>
              </a:defRPr>
            </a:lvl7pPr>
            <a:lvl8pPr marL="3308845" indent="-220589" eaLnBrk="0" fontAlgn="base" hangingPunct="0">
              <a:spcBef>
                <a:spcPct val="0"/>
              </a:spcBef>
              <a:spcAft>
                <a:spcPct val="0"/>
              </a:spcAft>
              <a:defRPr>
                <a:solidFill>
                  <a:schemeClr val="tx1"/>
                </a:solidFill>
                <a:latin typeface="Arial" charset="0"/>
              </a:defRPr>
            </a:lvl8pPr>
            <a:lvl9pPr marL="3750024" indent="-220589" eaLnBrk="0" fontAlgn="base" hangingPunct="0">
              <a:spcBef>
                <a:spcPct val="0"/>
              </a:spcBef>
              <a:spcAft>
                <a:spcPct val="0"/>
              </a:spcAft>
              <a:defRPr>
                <a:solidFill>
                  <a:schemeClr val="tx1"/>
                </a:solidFill>
                <a:latin typeface="Arial" charset="0"/>
              </a:defRPr>
            </a:lvl9pPr>
          </a:lstStyle>
          <a:p>
            <a:pPr eaLnBrk="1" hangingPunct="1">
              <a:defRPr/>
            </a:pPr>
            <a:fld id="{A3C7FDF4-AC23-41DC-80DA-3A5D9CF65AB7}" type="slidenum">
              <a:rPr lang="en-US" smtClean="0"/>
              <a:pPr eaLnBrk="1" hangingPunct="1">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942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02" indent="-275770" eaLnBrk="0" hangingPunct="0">
              <a:defRPr>
                <a:solidFill>
                  <a:schemeClr val="tx1"/>
                </a:solidFill>
                <a:latin typeface="Arial" charset="0"/>
              </a:defRPr>
            </a:lvl2pPr>
            <a:lvl3pPr marL="1103079" indent="-220615" eaLnBrk="0" hangingPunct="0">
              <a:defRPr>
                <a:solidFill>
                  <a:schemeClr val="tx1"/>
                </a:solidFill>
                <a:latin typeface="Arial" charset="0"/>
              </a:defRPr>
            </a:lvl3pPr>
            <a:lvl4pPr marL="1544311" indent="-220615" eaLnBrk="0" hangingPunct="0">
              <a:defRPr>
                <a:solidFill>
                  <a:schemeClr val="tx1"/>
                </a:solidFill>
                <a:latin typeface="Arial" charset="0"/>
              </a:defRPr>
            </a:lvl4pPr>
            <a:lvl5pPr marL="1985542" indent="-220615" eaLnBrk="0" hangingPunct="0">
              <a:defRPr>
                <a:solidFill>
                  <a:schemeClr val="tx1"/>
                </a:solidFill>
                <a:latin typeface="Arial" charset="0"/>
              </a:defRPr>
            </a:lvl5pPr>
            <a:lvl6pPr marL="2426774" indent="-220615" eaLnBrk="0" fontAlgn="base" hangingPunct="0">
              <a:spcBef>
                <a:spcPct val="0"/>
              </a:spcBef>
              <a:spcAft>
                <a:spcPct val="0"/>
              </a:spcAft>
              <a:defRPr>
                <a:solidFill>
                  <a:schemeClr val="tx1"/>
                </a:solidFill>
                <a:latin typeface="Arial" charset="0"/>
              </a:defRPr>
            </a:lvl6pPr>
            <a:lvl7pPr marL="2868005" indent="-220615" eaLnBrk="0" fontAlgn="base" hangingPunct="0">
              <a:spcBef>
                <a:spcPct val="0"/>
              </a:spcBef>
              <a:spcAft>
                <a:spcPct val="0"/>
              </a:spcAft>
              <a:defRPr>
                <a:solidFill>
                  <a:schemeClr val="tx1"/>
                </a:solidFill>
                <a:latin typeface="Arial" charset="0"/>
              </a:defRPr>
            </a:lvl7pPr>
            <a:lvl8pPr marL="3309236" indent="-220615" eaLnBrk="0" fontAlgn="base" hangingPunct="0">
              <a:spcBef>
                <a:spcPct val="0"/>
              </a:spcBef>
              <a:spcAft>
                <a:spcPct val="0"/>
              </a:spcAft>
              <a:defRPr>
                <a:solidFill>
                  <a:schemeClr val="tx1"/>
                </a:solidFill>
                <a:latin typeface="Arial" charset="0"/>
              </a:defRPr>
            </a:lvl8pPr>
            <a:lvl9pPr marL="3750467" indent="-220615" eaLnBrk="0" fontAlgn="base" hangingPunct="0">
              <a:spcBef>
                <a:spcPct val="0"/>
              </a:spcBef>
              <a:spcAft>
                <a:spcPct val="0"/>
              </a:spcAft>
              <a:defRPr>
                <a:solidFill>
                  <a:schemeClr val="tx1"/>
                </a:solidFill>
                <a:latin typeface="Arial" charset="0"/>
              </a:defRPr>
            </a:lvl9pPr>
          </a:lstStyle>
          <a:p>
            <a:pPr eaLnBrk="1" hangingPunct="1">
              <a:defRPr/>
            </a:pPr>
            <a:fld id="{B0CF2D1B-2356-423C-9EB6-3B7ECF9FC5B6}" type="slidenum">
              <a:rPr lang="en-US" smtClean="0"/>
              <a:pPr eaLnBrk="1" hangingPunct="1">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952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02" indent="-275770" eaLnBrk="0" hangingPunct="0">
              <a:defRPr>
                <a:solidFill>
                  <a:schemeClr val="tx1"/>
                </a:solidFill>
                <a:latin typeface="Arial" charset="0"/>
              </a:defRPr>
            </a:lvl2pPr>
            <a:lvl3pPr marL="1103079" indent="-220615" eaLnBrk="0" hangingPunct="0">
              <a:defRPr>
                <a:solidFill>
                  <a:schemeClr val="tx1"/>
                </a:solidFill>
                <a:latin typeface="Arial" charset="0"/>
              </a:defRPr>
            </a:lvl3pPr>
            <a:lvl4pPr marL="1544311" indent="-220615" eaLnBrk="0" hangingPunct="0">
              <a:defRPr>
                <a:solidFill>
                  <a:schemeClr val="tx1"/>
                </a:solidFill>
                <a:latin typeface="Arial" charset="0"/>
              </a:defRPr>
            </a:lvl4pPr>
            <a:lvl5pPr marL="1985542" indent="-220615" eaLnBrk="0" hangingPunct="0">
              <a:defRPr>
                <a:solidFill>
                  <a:schemeClr val="tx1"/>
                </a:solidFill>
                <a:latin typeface="Arial" charset="0"/>
              </a:defRPr>
            </a:lvl5pPr>
            <a:lvl6pPr marL="2426774" indent="-220615" eaLnBrk="0" fontAlgn="base" hangingPunct="0">
              <a:spcBef>
                <a:spcPct val="0"/>
              </a:spcBef>
              <a:spcAft>
                <a:spcPct val="0"/>
              </a:spcAft>
              <a:defRPr>
                <a:solidFill>
                  <a:schemeClr val="tx1"/>
                </a:solidFill>
                <a:latin typeface="Arial" charset="0"/>
              </a:defRPr>
            </a:lvl6pPr>
            <a:lvl7pPr marL="2868005" indent="-220615" eaLnBrk="0" fontAlgn="base" hangingPunct="0">
              <a:spcBef>
                <a:spcPct val="0"/>
              </a:spcBef>
              <a:spcAft>
                <a:spcPct val="0"/>
              </a:spcAft>
              <a:defRPr>
                <a:solidFill>
                  <a:schemeClr val="tx1"/>
                </a:solidFill>
                <a:latin typeface="Arial" charset="0"/>
              </a:defRPr>
            </a:lvl7pPr>
            <a:lvl8pPr marL="3309236" indent="-220615" eaLnBrk="0" fontAlgn="base" hangingPunct="0">
              <a:spcBef>
                <a:spcPct val="0"/>
              </a:spcBef>
              <a:spcAft>
                <a:spcPct val="0"/>
              </a:spcAft>
              <a:defRPr>
                <a:solidFill>
                  <a:schemeClr val="tx1"/>
                </a:solidFill>
                <a:latin typeface="Arial" charset="0"/>
              </a:defRPr>
            </a:lvl8pPr>
            <a:lvl9pPr marL="3750467" indent="-220615" eaLnBrk="0" fontAlgn="base" hangingPunct="0">
              <a:spcBef>
                <a:spcPct val="0"/>
              </a:spcBef>
              <a:spcAft>
                <a:spcPct val="0"/>
              </a:spcAft>
              <a:defRPr>
                <a:solidFill>
                  <a:schemeClr val="tx1"/>
                </a:solidFill>
                <a:latin typeface="Arial" charset="0"/>
              </a:defRPr>
            </a:lvl9pPr>
          </a:lstStyle>
          <a:p>
            <a:pPr eaLnBrk="1" hangingPunct="1">
              <a:defRPr/>
            </a:pPr>
            <a:fld id="{9C131434-F5A9-4FE6-A58A-4EFCF694C116}" type="slidenum">
              <a:rPr lang="en-US" smtClean="0"/>
              <a:pPr eaLnBrk="1" hangingPunct="1">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93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02" indent="-275770" eaLnBrk="0" hangingPunct="0">
              <a:defRPr>
                <a:solidFill>
                  <a:schemeClr val="tx1"/>
                </a:solidFill>
                <a:latin typeface="Arial" charset="0"/>
              </a:defRPr>
            </a:lvl2pPr>
            <a:lvl3pPr marL="1103079" indent="-220615" eaLnBrk="0" hangingPunct="0">
              <a:defRPr>
                <a:solidFill>
                  <a:schemeClr val="tx1"/>
                </a:solidFill>
                <a:latin typeface="Arial" charset="0"/>
              </a:defRPr>
            </a:lvl3pPr>
            <a:lvl4pPr marL="1544311" indent="-220615" eaLnBrk="0" hangingPunct="0">
              <a:defRPr>
                <a:solidFill>
                  <a:schemeClr val="tx1"/>
                </a:solidFill>
                <a:latin typeface="Arial" charset="0"/>
              </a:defRPr>
            </a:lvl4pPr>
            <a:lvl5pPr marL="1985542" indent="-220615" eaLnBrk="0" hangingPunct="0">
              <a:defRPr>
                <a:solidFill>
                  <a:schemeClr val="tx1"/>
                </a:solidFill>
                <a:latin typeface="Arial" charset="0"/>
              </a:defRPr>
            </a:lvl5pPr>
            <a:lvl6pPr marL="2426774" indent="-220615" eaLnBrk="0" fontAlgn="base" hangingPunct="0">
              <a:spcBef>
                <a:spcPct val="0"/>
              </a:spcBef>
              <a:spcAft>
                <a:spcPct val="0"/>
              </a:spcAft>
              <a:defRPr>
                <a:solidFill>
                  <a:schemeClr val="tx1"/>
                </a:solidFill>
                <a:latin typeface="Arial" charset="0"/>
              </a:defRPr>
            </a:lvl6pPr>
            <a:lvl7pPr marL="2868005" indent="-220615" eaLnBrk="0" fontAlgn="base" hangingPunct="0">
              <a:spcBef>
                <a:spcPct val="0"/>
              </a:spcBef>
              <a:spcAft>
                <a:spcPct val="0"/>
              </a:spcAft>
              <a:defRPr>
                <a:solidFill>
                  <a:schemeClr val="tx1"/>
                </a:solidFill>
                <a:latin typeface="Arial" charset="0"/>
              </a:defRPr>
            </a:lvl7pPr>
            <a:lvl8pPr marL="3309236" indent="-220615" eaLnBrk="0" fontAlgn="base" hangingPunct="0">
              <a:spcBef>
                <a:spcPct val="0"/>
              </a:spcBef>
              <a:spcAft>
                <a:spcPct val="0"/>
              </a:spcAft>
              <a:defRPr>
                <a:solidFill>
                  <a:schemeClr val="tx1"/>
                </a:solidFill>
                <a:latin typeface="Arial" charset="0"/>
              </a:defRPr>
            </a:lvl8pPr>
            <a:lvl9pPr marL="3750467" indent="-220615" eaLnBrk="0" fontAlgn="base" hangingPunct="0">
              <a:spcBef>
                <a:spcPct val="0"/>
              </a:spcBef>
              <a:spcAft>
                <a:spcPct val="0"/>
              </a:spcAft>
              <a:defRPr>
                <a:solidFill>
                  <a:schemeClr val="tx1"/>
                </a:solidFill>
                <a:latin typeface="Arial" charset="0"/>
              </a:defRPr>
            </a:lvl9pPr>
          </a:lstStyle>
          <a:p>
            <a:pPr eaLnBrk="1" hangingPunct="1">
              <a:defRPr/>
            </a:pPr>
            <a:fld id="{6D9B6BBA-580D-45AF-AF33-B44C9F218FCE}" type="slidenum">
              <a:rPr lang="en-US" smtClean="0"/>
              <a:pPr eaLnBrk="1" hangingPunct="1">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3275017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893058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1664629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2524380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34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159" indent="-275830" eaLnBrk="0" hangingPunct="0">
              <a:defRPr>
                <a:solidFill>
                  <a:schemeClr val="tx1"/>
                </a:solidFill>
                <a:latin typeface="Arial" charset="0"/>
              </a:defRPr>
            </a:lvl2pPr>
            <a:lvl3pPr marL="1103322" indent="-220664" eaLnBrk="0" hangingPunct="0">
              <a:defRPr>
                <a:solidFill>
                  <a:schemeClr val="tx1"/>
                </a:solidFill>
                <a:latin typeface="Arial" charset="0"/>
              </a:defRPr>
            </a:lvl3pPr>
            <a:lvl4pPr marL="1544651" indent="-220664" eaLnBrk="0" hangingPunct="0">
              <a:defRPr>
                <a:solidFill>
                  <a:schemeClr val="tx1"/>
                </a:solidFill>
                <a:latin typeface="Arial" charset="0"/>
              </a:defRPr>
            </a:lvl4pPr>
            <a:lvl5pPr marL="1985979" indent="-220664" eaLnBrk="0" hangingPunct="0">
              <a:defRPr>
                <a:solidFill>
                  <a:schemeClr val="tx1"/>
                </a:solidFill>
                <a:latin typeface="Arial" charset="0"/>
              </a:defRPr>
            </a:lvl5pPr>
            <a:lvl6pPr marL="2427308" indent="-220664" eaLnBrk="0" fontAlgn="base" hangingPunct="0">
              <a:spcBef>
                <a:spcPct val="0"/>
              </a:spcBef>
              <a:spcAft>
                <a:spcPct val="0"/>
              </a:spcAft>
              <a:defRPr>
                <a:solidFill>
                  <a:schemeClr val="tx1"/>
                </a:solidFill>
                <a:latin typeface="Arial" charset="0"/>
              </a:defRPr>
            </a:lvl6pPr>
            <a:lvl7pPr marL="2868637" indent="-220664" eaLnBrk="0" fontAlgn="base" hangingPunct="0">
              <a:spcBef>
                <a:spcPct val="0"/>
              </a:spcBef>
              <a:spcAft>
                <a:spcPct val="0"/>
              </a:spcAft>
              <a:defRPr>
                <a:solidFill>
                  <a:schemeClr val="tx1"/>
                </a:solidFill>
                <a:latin typeface="Arial" charset="0"/>
              </a:defRPr>
            </a:lvl7pPr>
            <a:lvl8pPr marL="3309966" indent="-220664" eaLnBrk="0" fontAlgn="base" hangingPunct="0">
              <a:spcBef>
                <a:spcPct val="0"/>
              </a:spcBef>
              <a:spcAft>
                <a:spcPct val="0"/>
              </a:spcAft>
              <a:defRPr>
                <a:solidFill>
                  <a:schemeClr val="tx1"/>
                </a:solidFill>
                <a:latin typeface="Arial" charset="0"/>
              </a:defRPr>
            </a:lvl8pPr>
            <a:lvl9pPr marL="3751294" indent="-220664" eaLnBrk="0" fontAlgn="base" hangingPunct="0">
              <a:spcBef>
                <a:spcPct val="0"/>
              </a:spcBef>
              <a:spcAft>
                <a:spcPct val="0"/>
              </a:spcAft>
              <a:defRPr>
                <a:solidFill>
                  <a:schemeClr val="tx1"/>
                </a:solidFill>
                <a:latin typeface="Arial" charset="0"/>
              </a:defRPr>
            </a:lvl9pPr>
          </a:lstStyle>
          <a:p>
            <a:pPr eaLnBrk="1" hangingPunct="1">
              <a:defRPr/>
            </a:pPr>
            <a:fld id="{81661182-3263-4535-BB60-9F3FFCD56CE8}" type="slidenum">
              <a:rPr lang="en-US" smtClean="0"/>
              <a:pPr eaLnBrk="1" hangingPunct="1">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FD9F8-DFB7-459C-8A94-566F63DCFD96}" type="slidenum">
              <a:rPr lang="en-US" smtClean="0"/>
              <a:t>4</a:t>
            </a:fld>
            <a:endParaRPr lang="en-US"/>
          </a:p>
        </p:txBody>
      </p:sp>
    </p:spTree>
    <p:extLst>
      <p:ext uri="{BB962C8B-B14F-4D97-AF65-F5344CB8AC3E}">
        <p14:creationId xmlns:p14="http://schemas.microsoft.com/office/powerpoint/2010/main" val="1562790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65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159" indent="-275830" eaLnBrk="0" hangingPunct="0">
              <a:defRPr>
                <a:solidFill>
                  <a:schemeClr val="tx1"/>
                </a:solidFill>
                <a:latin typeface="Arial" charset="0"/>
              </a:defRPr>
            </a:lvl2pPr>
            <a:lvl3pPr marL="1103322" indent="-220664" eaLnBrk="0" hangingPunct="0">
              <a:defRPr>
                <a:solidFill>
                  <a:schemeClr val="tx1"/>
                </a:solidFill>
                <a:latin typeface="Arial" charset="0"/>
              </a:defRPr>
            </a:lvl3pPr>
            <a:lvl4pPr marL="1544651" indent="-220664" eaLnBrk="0" hangingPunct="0">
              <a:defRPr>
                <a:solidFill>
                  <a:schemeClr val="tx1"/>
                </a:solidFill>
                <a:latin typeface="Arial" charset="0"/>
              </a:defRPr>
            </a:lvl4pPr>
            <a:lvl5pPr marL="1985979" indent="-220664" eaLnBrk="0" hangingPunct="0">
              <a:defRPr>
                <a:solidFill>
                  <a:schemeClr val="tx1"/>
                </a:solidFill>
                <a:latin typeface="Arial" charset="0"/>
              </a:defRPr>
            </a:lvl5pPr>
            <a:lvl6pPr marL="2427308" indent="-220664" eaLnBrk="0" fontAlgn="base" hangingPunct="0">
              <a:spcBef>
                <a:spcPct val="0"/>
              </a:spcBef>
              <a:spcAft>
                <a:spcPct val="0"/>
              </a:spcAft>
              <a:defRPr>
                <a:solidFill>
                  <a:schemeClr val="tx1"/>
                </a:solidFill>
                <a:latin typeface="Arial" charset="0"/>
              </a:defRPr>
            </a:lvl6pPr>
            <a:lvl7pPr marL="2868637" indent="-220664" eaLnBrk="0" fontAlgn="base" hangingPunct="0">
              <a:spcBef>
                <a:spcPct val="0"/>
              </a:spcBef>
              <a:spcAft>
                <a:spcPct val="0"/>
              </a:spcAft>
              <a:defRPr>
                <a:solidFill>
                  <a:schemeClr val="tx1"/>
                </a:solidFill>
                <a:latin typeface="Arial" charset="0"/>
              </a:defRPr>
            </a:lvl7pPr>
            <a:lvl8pPr marL="3309966" indent="-220664" eaLnBrk="0" fontAlgn="base" hangingPunct="0">
              <a:spcBef>
                <a:spcPct val="0"/>
              </a:spcBef>
              <a:spcAft>
                <a:spcPct val="0"/>
              </a:spcAft>
              <a:defRPr>
                <a:solidFill>
                  <a:schemeClr val="tx1"/>
                </a:solidFill>
                <a:latin typeface="Arial" charset="0"/>
              </a:defRPr>
            </a:lvl8pPr>
            <a:lvl9pPr marL="3751294" indent="-220664" eaLnBrk="0" fontAlgn="base" hangingPunct="0">
              <a:spcBef>
                <a:spcPct val="0"/>
              </a:spcBef>
              <a:spcAft>
                <a:spcPct val="0"/>
              </a:spcAft>
              <a:defRPr>
                <a:solidFill>
                  <a:schemeClr val="tx1"/>
                </a:solidFill>
                <a:latin typeface="Arial" charset="0"/>
              </a:defRPr>
            </a:lvl9pPr>
          </a:lstStyle>
          <a:p>
            <a:pPr eaLnBrk="1" hangingPunct="1">
              <a:defRPr/>
            </a:pPr>
            <a:fld id="{161502BA-D08F-49EA-9FB7-3AF482076BCB}" type="slidenum">
              <a:rPr lang="en-US" smtClean="0"/>
              <a:pPr eaLnBrk="1" hangingPunct="1">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643063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2678394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1725520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3547168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45</a:t>
            </a:fld>
            <a:endParaRPr lang="en-US"/>
          </a:p>
        </p:txBody>
      </p:sp>
    </p:spTree>
    <p:extLst>
      <p:ext uri="{BB962C8B-B14F-4D97-AF65-F5344CB8AC3E}">
        <p14:creationId xmlns:p14="http://schemas.microsoft.com/office/powerpoint/2010/main" val="1286122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a:p>
        </p:txBody>
      </p:sp>
    </p:spTree>
    <p:extLst>
      <p:ext uri="{BB962C8B-B14F-4D97-AF65-F5344CB8AC3E}">
        <p14:creationId xmlns:p14="http://schemas.microsoft.com/office/powerpoint/2010/main" val="2911607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a:p>
        </p:txBody>
      </p:sp>
    </p:spTree>
    <p:extLst>
      <p:ext uri="{BB962C8B-B14F-4D97-AF65-F5344CB8AC3E}">
        <p14:creationId xmlns:p14="http://schemas.microsoft.com/office/powerpoint/2010/main" val="1514135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3891146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49</a:t>
            </a:fld>
            <a:endParaRPr lang="en-US"/>
          </a:p>
        </p:txBody>
      </p:sp>
    </p:spTree>
    <p:extLst>
      <p:ext uri="{BB962C8B-B14F-4D97-AF65-F5344CB8AC3E}">
        <p14:creationId xmlns:p14="http://schemas.microsoft.com/office/powerpoint/2010/main" val="8443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2799422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50</a:t>
            </a:fld>
            <a:endParaRPr lang="en-US"/>
          </a:p>
        </p:txBody>
      </p:sp>
    </p:spTree>
    <p:extLst>
      <p:ext uri="{BB962C8B-B14F-4D97-AF65-F5344CB8AC3E}">
        <p14:creationId xmlns:p14="http://schemas.microsoft.com/office/powerpoint/2010/main" val="3979821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51</a:t>
            </a:fld>
            <a:endParaRPr lang="en-US"/>
          </a:p>
        </p:txBody>
      </p:sp>
    </p:spTree>
    <p:extLst>
      <p:ext uri="{BB962C8B-B14F-4D97-AF65-F5344CB8AC3E}">
        <p14:creationId xmlns:p14="http://schemas.microsoft.com/office/powerpoint/2010/main" val="1909302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52</a:t>
            </a:fld>
            <a:endParaRPr lang="en-US"/>
          </a:p>
        </p:txBody>
      </p:sp>
    </p:spTree>
    <p:extLst>
      <p:ext uri="{BB962C8B-B14F-4D97-AF65-F5344CB8AC3E}">
        <p14:creationId xmlns:p14="http://schemas.microsoft.com/office/powerpoint/2010/main" val="2988291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53</a:t>
            </a:fld>
            <a:endParaRPr lang="en-US"/>
          </a:p>
        </p:txBody>
      </p:sp>
    </p:spTree>
    <p:extLst>
      <p:ext uri="{BB962C8B-B14F-4D97-AF65-F5344CB8AC3E}">
        <p14:creationId xmlns:p14="http://schemas.microsoft.com/office/powerpoint/2010/main" val="3062708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54</a:t>
            </a:fld>
            <a:endParaRPr lang="en-US"/>
          </a:p>
        </p:txBody>
      </p:sp>
    </p:spTree>
    <p:extLst>
      <p:ext uri="{BB962C8B-B14F-4D97-AF65-F5344CB8AC3E}">
        <p14:creationId xmlns:p14="http://schemas.microsoft.com/office/powerpoint/2010/main" val="977799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a:p>
        </p:txBody>
      </p:sp>
    </p:spTree>
    <p:extLst>
      <p:ext uri="{BB962C8B-B14F-4D97-AF65-F5344CB8AC3E}">
        <p14:creationId xmlns:p14="http://schemas.microsoft.com/office/powerpoint/2010/main" val="3388421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56</a:t>
            </a:fld>
            <a:endParaRPr lang="en-US"/>
          </a:p>
        </p:txBody>
      </p:sp>
    </p:spTree>
    <p:extLst>
      <p:ext uri="{BB962C8B-B14F-4D97-AF65-F5344CB8AC3E}">
        <p14:creationId xmlns:p14="http://schemas.microsoft.com/office/powerpoint/2010/main" val="3668804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57</a:t>
            </a:fld>
            <a:endParaRPr lang="en-US"/>
          </a:p>
        </p:txBody>
      </p:sp>
    </p:spTree>
    <p:extLst>
      <p:ext uri="{BB962C8B-B14F-4D97-AF65-F5344CB8AC3E}">
        <p14:creationId xmlns:p14="http://schemas.microsoft.com/office/powerpoint/2010/main" val="37023758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58</a:t>
            </a:fld>
            <a:endParaRPr lang="en-US"/>
          </a:p>
        </p:txBody>
      </p:sp>
    </p:spTree>
    <p:extLst>
      <p:ext uri="{BB962C8B-B14F-4D97-AF65-F5344CB8AC3E}">
        <p14:creationId xmlns:p14="http://schemas.microsoft.com/office/powerpoint/2010/main" val="3752995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a:p>
        </p:txBody>
      </p:sp>
    </p:spTree>
    <p:extLst>
      <p:ext uri="{BB962C8B-B14F-4D97-AF65-F5344CB8AC3E}">
        <p14:creationId xmlns:p14="http://schemas.microsoft.com/office/powerpoint/2010/main" val="370237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2198670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60</a:t>
            </a:fld>
            <a:endParaRPr lang="en-US"/>
          </a:p>
        </p:txBody>
      </p:sp>
    </p:spTree>
    <p:extLst>
      <p:ext uri="{BB962C8B-B14F-4D97-AF65-F5344CB8AC3E}">
        <p14:creationId xmlns:p14="http://schemas.microsoft.com/office/powerpoint/2010/main" val="7257118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61</a:t>
            </a:fld>
            <a:endParaRPr lang="en-US"/>
          </a:p>
        </p:txBody>
      </p:sp>
    </p:spTree>
    <p:extLst>
      <p:ext uri="{BB962C8B-B14F-4D97-AF65-F5344CB8AC3E}">
        <p14:creationId xmlns:p14="http://schemas.microsoft.com/office/powerpoint/2010/main" val="342314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62</a:t>
            </a:fld>
            <a:endParaRPr lang="en-US"/>
          </a:p>
        </p:txBody>
      </p:sp>
    </p:spTree>
    <p:extLst>
      <p:ext uri="{BB962C8B-B14F-4D97-AF65-F5344CB8AC3E}">
        <p14:creationId xmlns:p14="http://schemas.microsoft.com/office/powerpoint/2010/main" val="3338382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63</a:t>
            </a:fld>
            <a:endParaRPr lang="en-US"/>
          </a:p>
        </p:txBody>
      </p:sp>
    </p:spTree>
    <p:extLst>
      <p:ext uri="{BB962C8B-B14F-4D97-AF65-F5344CB8AC3E}">
        <p14:creationId xmlns:p14="http://schemas.microsoft.com/office/powerpoint/2010/main" val="4830667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64</a:t>
            </a:fld>
            <a:endParaRPr lang="en-US"/>
          </a:p>
        </p:txBody>
      </p:sp>
    </p:spTree>
    <p:extLst>
      <p:ext uri="{BB962C8B-B14F-4D97-AF65-F5344CB8AC3E}">
        <p14:creationId xmlns:p14="http://schemas.microsoft.com/office/powerpoint/2010/main" val="40708220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65</a:t>
            </a:fld>
            <a:endParaRPr lang="en-US"/>
          </a:p>
        </p:txBody>
      </p:sp>
    </p:spTree>
    <p:extLst>
      <p:ext uri="{BB962C8B-B14F-4D97-AF65-F5344CB8AC3E}">
        <p14:creationId xmlns:p14="http://schemas.microsoft.com/office/powerpoint/2010/main" val="4573780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66</a:t>
            </a:fld>
            <a:endParaRPr lang="en-US"/>
          </a:p>
        </p:txBody>
      </p:sp>
    </p:spTree>
    <p:extLst>
      <p:ext uri="{BB962C8B-B14F-4D97-AF65-F5344CB8AC3E}">
        <p14:creationId xmlns:p14="http://schemas.microsoft.com/office/powerpoint/2010/main" val="1294244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67</a:t>
            </a:fld>
            <a:endParaRPr lang="en-US"/>
          </a:p>
        </p:txBody>
      </p:sp>
    </p:spTree>
    <p:extLst>
      <p:ext uri="{BB962C8B-B14F-4D97-AF65-F5344CB8AC3E}">
        <p14:creationId xmlns:p14="http://schemas.microsoft.com/office/powerpoint/2010/main" val="28442875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68</a:t>
            </a:fld>
            <a:endParaRPr lang="en-US"/>
          </a:p>
        </p:txBody>
      </p:sp>
    </p:spTree>
    <p:extLst>
      <p:ext uri="{BB962C8B-B14F-4D97-AF65-F5344CB8AC3E}">
        <p14:creationId xmlns:p14="http://schemas.microsoft.com/office/powerpoint/2010/main" val="38146496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69</a:t>
            </a:fld>
            <a:endParaRPr lang="en-US"/>
          </a:p>
        </p:txBody>
      </p:sp>
    </p:spTree>
    <p:extLst>
      <p:ext uri="{BB962C8B-B14F-4D97-AF65-F5344CB8AC3E}">
        <p14:creationId xmlns:p14="http://schemas.microsoft.com/office/powerpoint/2010/main" val="151418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25919893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70</a:t>
            </a:fld>
            <a:endParaRPr lang="en-US"/>
          </a:p>
        </p:txBody>
      </p:sp>
    </p:spTree>
    <p:extLst>
      <p:ext uri="{BB962C8B-B14F-4D97-AF65-F5344CB8AC3E}">
        <p14:creationId xmlns:p14="http://schemas.microsoft.com/office/powerpoint/2010/main" val="24493292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71</a:t>
            </a:fld>
            <a:endParaRPr lang="en-US"/>
          </a:p>
        </p:txBody>
      </p:sp>
    </p:spTree>
    <p:extLst>
      <p:ext uri="{BB962C8B-B14F-4D97-AF65-F5344CB8AC3E}">
        <p14:creationId xmlns:p14="http://schemas.microsoft.com/office/powerpoint/2010/main" val="6157361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72</a:t>
            </a:fld>
            <a:endParaRPr lang="en-US"/>
          </a:p>
        </p:txBody>
      </p:sp>
    </p:spTree>
    <p:extLst>
      <p:ext uri="{BB962C8B-B14F-4D97-AF65-F5344CB8AC3E}">
        <p14:creationId xmlns:p14="http://schemas.microsoft.com/office/powerpoint/2010/main" val="1340331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73</a:t>
            </a:fld>
            <a:endParaRPr lang="en-US"/>
          </a:p>
        </p:txBody>
      </p:sp>
    </p:spTree>
    <p:extLst>
      <p:ext uri="{BB962C8B-B14F-4D97-AF65-F5344CB8AC3E}">
        <p14:creationId xmlns:p14="http://schemas.microsoft.com/office/powerpoint/2010/main" val="9364836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917" indent="-275737" eaLnBrk="0" hangingPunct="0">
              <a:defRPr>
                <a:solidFill>
                  <a:schemeClr val="tx1"/>
                </a:solidFill>
                <a:latin typeface="Arial" charset="0"/>
              </a:defRPr>
            </a:lvl2pPr>
            <a:lvl3pPr marL="1102948" indent="-220589" eaLnBrk="0" hangingPunct="0">
              <a:defRPr>
                <a:solidFill>
                  <a:schemeClr val="tx1"/>
                </a:solidFill>
                <a:latin typeface="Arial" charset="0"/>
              </a:defRPr>
            </a:lvl3pPr>
            <a:lvl4pPr marL="1544128" indent="-220589" eaLnBrk="0" hangingPunct="0">
              <a:defRPr>
                <a:solidFill>
                  <a:schemeClr val="tx1"/>
                </a:solidFill>
                <a:latin typeface="Arial" charset="0"/>
              </a:defRPr>
            </a:lvl4pPr>
            <a:lvl5pPr marL="1985306" indent="-220589" eaLnBrk="0" hangingPunct="0">
              <a:defRPr>
                <a:solidFill>
                  <a:schemeClr val="tx1"/>
                </a:solidFill>
                <a:latin typeface="Arial" charset="0"/>
              </a:defRPr>
            </a:lvl5pPr>
            <a:lvl6pPr marL="2426486" indent="-220589" eaLnBrk="0" fontAlgn="base" hangingPunct="0">
              <a:spcBef>
                <a:spcPct val="0"/>
              </a:spcBef>
              <a:spcAft>
                <a:spcPct val="0"/>
              </a:spcAft>
              <a:defRPr>
                <a:solidFill>
                  <a:schemeClr val="tx1"/>
                </a:solidFill>
                <a:latin typeface="Arial" charset="0"/>
              </a:defRPr>
            </a:lvl6pPr>
            <a:lvl7pPr marL="2867665" indent="-220589" eaLnBrk="0" fontAlgn="base" hangingPunct="0">
              <a:spcBef>
                <a:spcPct val="0"/>
              </a:spcBef>
              <a:spcAft>
                <a:spcPct val="0"/>
              </a:spcAft>
              <a:defRPr>
                <a:solidFill>
                  <a:schemeClr val="tx1"/>
                </a:solidFill>
                <a:latin typeface="Arial" charset="0"/>
              </a:defRPr>
            </a:lvl7pPr>
            <a:lvl8pPr marL="3308845" indent="-220589" eaLnBrk="0" fontAlgn="base" hangingPunct="0">
              <a:spcBef>
                <a:spcPct val="0"/>
              </a:spcBef>
              <a:spcAft>
                <a:spcPct val="0"/>
              </a:spcAft>
              <a:defRPr>
                <a:solidFill>
                  <a:schemeClr val="tx1"/>
                </a:solidFill>
                <a:latin typeface="Arial" charset="0"/>
              </a:defRPr>
            </a:lvl8pPr>
            <a:lvl9pPr marL="3750024" indent="-220589" eaLnBrk="0" fontAlgn="base" hangingPunct="0">
              <a:spcBef>
                <a:spcPct val="0"/>
              </a:spcBef>
              <a:spcAft>
                <a:spcPct val="0"/>
              </a:spcAft>
              <a:defRPr>
                <a:solidFill>
                  <a:schemeClr val="tx1"/>
                </a:solidFill>
                <a:latin typeface="Arial" charset="0"/>
              </a:defRPr>
            </a:lvl9pPr>
          </a:lstStyle>
          <a:p>
            <a:pPr eaLnBrk="1" hangingPunct="1">
              <a:defRPr/>
            </a:pPr>
            <a:fld id="{DB3A1CB4-46DA-418A-9170-299136F6E05D}" type="slidenum">
              <a:rPr lang="en-US" smtClean="0">
                <a:solidFill>
                  <a:prstClr val="black"/>
                </a:solidFill>
              </a:rPr>
              <a:pPr eaLnBrk="1" hangingPunct="1">
                <a:defRPr/>
              </a:pPr>
              <a:t>74</a:t>
            </a:fld>
            <a:endParaRPr lang="en-US" smtClean="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666846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9665568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5890039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313061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74294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9777995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80</a:t>
            </a:fld>
            <a:endParaRPr lang="en-US"/>
          </a:p>
        </p:txBody>
      </p:sp>
    </p:spTree>
    <p:extLst>
      <p:ext uri="{BB962C8B-B14F-4D97-AF65-F5344CB8AC3E}">
        <p14:creationId xmlns:p14="http://schemas.microsoft.com/office/powerpoint/2010/main" val="42678490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75" indent="-275798" eaLnBrk="0" hangingPunct="0">
              <a:defRPr>
                <a:solidFill>
                  <a:schemeClr val="tx1"/>
                </a:solidFill>
                <a:latin typeface="Arial" charset="0"/>
              </a:defRPr>
            </a:lvl2pPr>
            <a:lvl3pPr marL="1103192" indent="-220638" eaLnBrk="0" hangingPunct="0">
              <a:defRPr>
                <a:solidFill>
                  <a:schemeClr val="tx1"/>
                </a:solidFill>
                <a:latin typeface="Arial" charset="0"/>
              </a:defRPr>
            </a:lvl3pPr>
            <a:lvl4pPr marL="1544469" indent="-220638" eaLnBrk="0" hangingPunct="0">
              <a:defRPr>
                <a:solidFill>
                  <a:schemeClr val="tx1"/>
                </a:solidFill>
                <a:latin typeface="Arial" charset="0"/>
              </a:defRPr>
            </a:lvl4pPr>
            <a:lvl5pPr marL="1985745" indent="-220638" eaLnBrk="0" hangingPunct="0">
              <a:defRPr>
                <a:solidFill>
                  <a:schemeClr val="tx1"/>
                </a:solidFill>
                <a:latin typeface="Arial" charset="0"/>
              </a:defRPr>
            </a:lvl5pPr>
            <a:lvl6pPr marL="2427022" indent="-220638" eaLnBrk="0" fontAlgn="base" hangingPunct="0">
              <a:spcBef>
                <a:spcPct val="0"/>
              </a:spcBef>
              <a:spcAft>
                <a:spcPct val="0"/>
              </a:spcAft>
              <a:defRPr>
                <a:solidFill>
                  <a:schemeClr val="tx1"/>
                </a:solidFill>
                <a:latin typeface="Arial" charset="0"/>
              </a:defRPr>
            </a:lvl6pPr>
            <a:lvl7pPr marL="2868298" indent="-220638" eaLnBrk="0" fontAlgn="base" hangingPunct="0">
              <a:spcBef>
                <a:spcPct val="0"/>
              </a:spcBef>
              <a:spcAft>
                <a:spcPct val="0"/>
              </a:spcAft>
              <a:defRPr>
                <a:solidFill>
                  <a:schemeClr val="tx1"/>
                </a:solidFill>
                <a:latin typeface="Arial" charset="0"/>
              </a:defRPr>
            </a:lvl7pPr>
            <a:lvl8pPr marL="3309575" indent="-220638" eaLnBrk="0" fontAlgn="base" hangingPunct="0">
              <a:spcBef>
                <a:spcPct val="0"/>
              </a:spcBef>
              <a:spcAft>
                <a:spcPct val="0"/>
              </a:spcAft>
              <a:defRPr>
                <a:solidFill>
                  <a:schemeClr val="tx1"/>
                </a:solidFill>
                <a:latin typeface="Arial" charset="0"/>
              </a:defRPr>
            </a:lvl8pPr>
            <a:lvl9pPr marL="3750851" indent="-220638" eaLnBrk="0" fontAlgn="base" hangingPunct="0">
              <a:spcBef>
                <a:spcPct val="0"/>
              </a:spcBef>
              <a:spcAft>
                <a:spcPct val="0"/>
              </a:spcAft>
              <a:defRPr>
                <a:solidFill>
                  <a:schemeClr val="tx1"/>
                </a:solidFill>
                <a:latin typeface="Arial" charset="0"/>
              </a:defRPr>
            </a:lvl9pPr>
          </a:lstStyle>
          <a:p>
            <a:pPr eaLnBrk="1" hangingPunct="1">
              <a:defRPr/>
            </a:pPr>
            <a:fld id="{456FEF01-400F-47E2-86FB-9062DDA62513}" type="slidenum">
              <a:rPr lang="en-US" smtClean="0">
                <a:solidFill>
                  <a:prstClr val="black"/>
                </a:solidFill>
              </a:rPr>
              <a:pPr eaLnBrk="1" hangingPunct="1">
                <a:defRPr/>
              </a:pPr>
              <a:t>81</a:t>
            </a:fld>
            <a:endParaRPr lang="en-US" smtClean="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4349547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2DE7BF-7E29-4D9D-8CE8-B04EDF54A769}" type="slidenum">
              <a:rPr lang="en-US" smtClean="0">
                <a:solidFill>
                  <a:prstClr val="black"/>
                </a:solidFill>
              </a:rPr>
              <a:pPr>
                <a:defRPr/>
              </a:pPr>
              <a:t>83</a:t>
            </a:fld>
            <a:endParaRPr lang="en-US">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7335433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244434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4349547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4349547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31957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08944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9435047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0897319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91</a:t>
            </a:fld>
            <a:endParaRPr lang="en-US"/>
          </a:p>
        </p:txBody>
      </p:sp>
    </p:spTree>
    <p:extLst>
      <p:ext uri="{BB962C8B-B14F-4D97-AF65-F5344CB8AC3E}">
        <p14:creationId xmlns:p14="http://schemas.microsoft.com/office/powerpoint/2010/main" val="27691810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578191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9416918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35451176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832" indent="-288397" eaLnBrk="0" hangingPunct="0">
              <a:defRPr>
                <a:solidFill>
                  <a:schemeClr val="tx1"/>
                </a:solidFill>
                <a:latin typeface="Arial" pitchFamily="34" charset="0"/>
              </a:defRPr>
            </a:lvl2pPr>
            <a:lvl3pPr marL="1153586" indent="-230717" eaLnBrk="0" hangingPunct="0">
              <a:defRPr>
                <a:solidFill>
                  <a:schemeClr val="tx1"/>
                </a:solidFill>
                <a:latin typeface="Arial" pitchFamily="34" charset="0"/>
              </a:defRPr>
            </a:lvl3pPr>
            <a:lvl4pPr marL="1615020" indent="-230717" eaLnBrk="0" hangingPunct="0">
              <a:defRPr>
                <a:solidFill>
                  <a:schemeClr val="tx1"/>
                </a:solidFill>
                <a:latin typeface="Arial" pitchFamily="34" charset="0"/>
              </a:defRPr>
            </a:lvl4pPr>
            <a:lvl5pPr marL="2076455" indent="-230717" eaLnBrk="0" hangingPunct="0">
              <a:defRPr>
                <a:solidFill>
                  <a:schemeClr val="tx1"/>
                </a:solidFill>
                <a:latin typeface="Arial" pitchFamily="34" charset="0"/>
              </a:defRPr>
            </a:lvl5pPr>
            <a:lvl6pPr marL="2537889" indent="-230717" eaLnBrk="0" fontAlgn="base" hangingPunct="0">
              <a:spcBef>
                <a:spcPct val="0"/>
              </a:spcBef>
              <a:spcAft>
                <a:spcPct val="0"/>
              </a:spcAft>
              <a:defRPr>
                <a:solidFill>
                  <a:schemeClr val="tx1"/>
                </a:solidFill>
                <a:latin typeface="Arial" pitchFamily="34" charset="0"/>
              </a:defRPr>
            </a:lvl6pPr>
            <a:lvl7pPr marL="2999323" indent="-230717" eaLnBrk="0" fontAlgn="base" hangingPunct="0">
              <a:spcBef>
                <a:spcPct val="0"/>
              </a:spcBef>
              <a:spcAft>
                <a:spcPct val="0"/>
              </a:spcAft>
              <a:defRPr>
                <a:solidFill>
                  <a:schemeClr val="tx1"/>
                </a:solidFill>
                <a:latin typeface="Arial" pitchFamily="34" charset="0"/>
              </a:defRPr>
            </a:lvl7pPr>
            <a:lvl8pPr marL="3460758" indent="-230717" eaLnBrk="0" fontAlgn="base" hangingPunct="0">
              <a:spcBef>
                <a:spcPct val="0"/>
              </a:spcBef>
              <a:spcAft>
                <a:spcPct val="0"/>
              </a:spcAft>
              <a:defRPr>
                <a:solidFill>
                  <a:schemeClr val="tx1"/>
                </a:solidFill>
                <a:latin typeface="Arial" pitchFamily="34" charset="0"/>
              </a:defRPr>
            </a:lvl8pPr>
            <a:lvl9pPr marL="3922192" indent="-230717" eaLnBrk="0" fontAlgn="base" hangingPunct="0">
              <a:spcBef>
                <a:spcPct val="0"/>
              </a:spcBef>
              <a:spcAft>
                <a:spcPct val="0"/>
              </a:spcAft>
              <a:defRPr>
                <a:solidFill>
                  <a:schemeClr val="tx1"/>
                </a:solidFill>
                <a:latin typeface="Arial" pitchFamily="34" charset="0"/>
              </a:defRPr>
            </a:lvl9pPr>
          </a:lstStyle>
          <a:p>
            <a:pPr eaLnBrk="1" hangingPunct="1">
              <a:defRPr/>
            </a:pPr>
            <a:fld id="{FFAA0123-B761-4F59-B922-5383A4820B40}" type="slidenum">
              <a:rPr lang="en-US" smtClean="0">
                <a:solidFill>
                  <a:prstClr val="black"/>
                </a:solidFill>
              </a:rPr>
              <a:pPr eaLnBrk="1" hangingPunct="1">
                <a:defRPr/>
              </a:pPr>
              <a:t>95</a:t>
            </a:fld>
            <a:endParaRPr lang="en-US" smtClean="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919075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089448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10897319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2/12/2014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2280619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429246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Tree>
    <p:extLst>
      <p:ext uri="{BB962C8B-B14F-4D97-AF65-F5344CB8AC3E}">
        <p14:creationId xmlns:p14="http://schemas.microsoft.com/office/powerpoint/2010/main" val="272612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 id="2147483681" r:id="rId15"/>
  </p:sldLayoutIdLst>
  <p:hf hdr="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wmf"/><Relationship Id="rId7" Type="http://schemas.openxmlformats.org/officeDocument/2006/relationships/diagramColors" Target="../diagrams/colors4.xm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6.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7.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1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1.xml.rels><?xml version="1.0" encoding="UTF-8" standalone="yes"?>
<Relationships xmlns="http://schemas.openxmlformats.org/package/2006/relationships"><Relationship Id="rId3" Type="http://schemas.openxmlformats.org/officeDocument/2006/relationships/hyperlink" Target="https://www.surveymonkey.com/s/eestatemodelfinalapp"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hyperlink" Target="mailto:bivens_m@cde.state.co.us" TargetMode="External"/><Relationship Id="rId4" Type="http://schemas.openxmlformats.org/officeDocument/2006/relationships/hyperlink" Target="#_CERTIFICATIONS_FORM"/></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mailto:bivens_m@cde.state.co.us"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hyperlink" Target="mailto:majors_t@cde.state.co.us"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hyperlink" Target="mailto:Wilkenfeld_B@cde.state.co.us" TargetMode="External"/><Relationship Id="rId3" Type="http://schemas.openxmlformats.org/officeDocument/2006/relationships/hyperlink" Target="mailto:Anthes_K@cde.state.co.us" TargetMode="External"/><Relationship Id="rId7" Type="http://schemas.openxmlformats.org/officeDocument/2006/relationships/hyperlink" Target="mailto:Lams_K@cde.state.co.us" TargetMode="External"/><Relationship Id="rId2" Type="http://schemas.openxmlformats.org/officeDocument/2006/relationships/notesSlide" Target="../notesSlides/notesSlide135.xml"/><Relationship Id="rId1" Type="http://schemas.openxmlformats.org/officeDocument/2006/relationships/slideLayout" Target="../slideLayouts/slideLayout4.xml"/><Relationship Id="rId6" Type="http://schemas.openxmlformats.org/officeDocument/2006/relationships/hyperlink" Target="mailto:Skinner_A@cde.state.co.us" TargetMode="External"/><Relationship Id="rId5" Type="http://schemas.openxmlformats.org/officeDocument/2006/relationships/hyperlink" Target="mailto:Williams_J@cde.state.co.us" TargetMode="External"/><Relationship Id="rId4" Type="http://schemas.openxmlformats.org/officeDocument/2006/relationships/hyperlink" Target="mailto:King_T@cde.state.co.us" TargetMode="External"/><Relationship Id="rId9" Type="http://schemas.openxmlformats.org/officeDocument/2006/relationships/hyperlink" Target="mailto:Majors_T@cde.state.co.us" TargetMode="External"/></Relationships>
</file>

<file path=ppt/slides/_rels/slide136.xml.rels><?xml version="1.0" encoding="UTF-8" standalone="yes"?>
<Relationships xmlns="http://schemas.openxmlformats.org/package/2006/relationships"><Relationship Id="rId8" Type="http://schemas.openxmlformats.org/officeDocument/2006/relationships/hyperlink" Target="mailto:Vance_C@cde.state.co.us" TargetMode="External"/><Relationship Id="rId3" Type="http://schemas.openxmlformats.org/officeDocument/2006/relationships/hyperlink" Target="mailto:Bivens_M@cde.state.co.us" TargetMode="External"/><Relationship Id="rId7" Type="http://schemas.openxmlformats.org/officeDocument/2006/relationships/hyperlink" Target="mailto:Snead_B@cde.state.co.us" TargetMode="External"/><Relationship Id="rId2" Type="http://schemas.openxmlformats.org/officeDocument/2006/relationships/notesSlide" Target="../notesSlides/notesSlide136.xml"/><Relationship Id="rId1" Type="http://schemas.openxmlformats.org/officeDocument/2006/relationships/slideLayout" Target="../slideLayouts/slideLayout4.xml"/><Relationship Id="rId6" Type="http://schemas.openxmlformats.org/officeDocument/2006/relationships/hyperlink" Target="mailto:Pare_D@cde.state.co.us" TargetMode="External"/><Relationship Id="rId5" Type="http://schemas.openxmlformats.org/officeDocument/2006/relationships/hyperlink" Target="mailto:Keller_S@cde.state.co.us" TargetMode="External"/><Relationship Id="rId4" Type="http://schemas.openxmlformats.org/officeDocument/2006/relationships/hyperlink" Target="mailto:Cabrera_C@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lpelevate.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cde.state.co.us/educatoreffectiveness/smes-teacherexceldemo"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cloud.scorm.com/sc/InvitationConfirmEmail?publicInvitationId=3d654736-3c56-41f7-af80-f40289223901" TargetMode="External"/><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cde.state.co.us/sites/default/files/MeasuresofStudentLearningFINAL081413.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www.cde.state.co.us/student-learning-target-and-scale-setting-activity" TargetMode="External"/><Relationship Id="rId3" Type="http://schemas.openxmlformats.org/officeDocument/2006/relationships/hyperlink" Target="http://www.cde.state.co.us/educatoreffectiveness/studentgrowthguide" TargetMode="External"/><Relationship Id="rId7" Type="http://schemas.openxmlformats.org/officeDocument/2006/relationships/hyperlink" Target="http://www.cde.state.co.us/educatoreffectiveness/cderesourcebank"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www.cde.state.co.us/educatoreffectiveness/assessmentreviewtool" TargetMode="External"/><Relationship Id="rId5" Type="http://schemas.openxmlformats.org/officeDocument/2006/relationships/hyperlink" Target="http://www.cde.state.co.us/educatoreffectiveness/assessmentinventory" TargetMode="External"/><Relationship Id="rId10" Type="http://schemas.openxmlformats.org/officeDocument/2006/relationships/image" Target="../media/image49.png"/><Relationship Id="rId4" Type="http://schemas.openxmlformats.org/officeDocument/2006/relationships/hyperlink" Target="http://www.cde.state.co.us/educatoreffectiveness/measures-of-student-learning-sidedeck-2013-14" TargetMode="External"/><Relationship Id="rId9" Type="http://schemas.openxmlformats.org/officeDocument/2006/relationships/hyperlink" Target="http://www.cde.state.co.us/educatoreffectiveness/smes-teacherexceldemo"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Student%20Growth/Assessment-Content-Review-Tool.xls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cde.state.co.us/sites/default/files/MeasuresofStudentLearningFINAL081413.pdf"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2172171"/>
            <a:ext cx="8341851" cy="2772527"/>
          </a:xfrm>
        </p:spPr>
        <p:txBody>
          <a:bodyPr>
            <a:normAutofit/>
          </a:bodyPr>
          <a:lstStyle/>
          <a:p>
            <a:r>
              <a:rPr lang="en-US" sz="3200" i="1" dirty="0" smtClean="0"/>
              <a:t>As you are settling in, please be sure to: </a:t>
            </a:r>
          </a:p>
          <a:p>
            <a:pPr marL="457200" indent="-457200" algn="l">
              <a:buAutoNum type="arabicPeriod"/>
            </a:pPr>
            <a:r>
              <a:rPr lang="en-US" dirty="0" smtClean="0"/>
              <a:t>Copy the folder on the thumb drive found on your table to your desktop </a:t>
            </a:r>
          </a:p>
          <a:p>
            <a:pPr marL="457200" indent="-457200" algn="l">
              <a:buAutoNum type="arabicPeriod"/>
            </a:pPr>
            <a:r>
              <a:rPr lang="en-US" dirty="0" smtClean="0"/>
              <a:t>Fill out nametag with the following:</a:t>
            </a:r>
          </a:p>
          <a:p>
            <a:pPr algn="l"/>
            <a:r>
              <a:rPr lang="en-US" dirty="0" smtClean="0"/>
              <a:t>	</a:t>
            </a:r>
            <a:endParaRPr lang="en-US" dirty="0"/>
          </a:p>
        </p:txBody>
      </p:sp>
      <p:sp>
        <p:nvSpPr>
          <p:cNvPr id="3" name="Title 2"/>
          <p:cNvSpPr>
            <a:spLocks noGrp="1"/>
          </p:cNvSpPr>
          <p:nvPr>
            <p:ph type="title"/>
          </p:nvPr>
        </p:nvSpPr>
        <p:spPr>
          <a:xfrm>
            <a:off x="380999" y="526251"/>
            <a:ext cx="8341851" cy="1645920"/>
          </a:xfrm>
        </p:spPr>
        <p:txBody>
          <a:bodyPr/>
          <a:lstStyle/>
          <a:p>
            <a:r>
              <a:rPr lang="en-US" sz="4800" dirty="0" smtClean="0"/>
              <a:t>Welcome</a:t>
            </a:r>
            <a:br>
              <a:rPr lang="en-US" sz="4800" dirty="0" smtClean="0"/>
            </a:br>
            <a:r>
              <a:rPr lang="en-US" dirty="0" smtClean="0"/>
              <a:t> Approved Training Providers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50" y="4346539"/>
            <a:ext cx="3164350" cy="2373263"/>
          </a:xfrm>
          <a:prstGeom prst="rect">
            <a:avLst/>
          </a:prstGeom>
        </p:spPr>
      </p:pic>
      <p:sp>
        <p:nvSpPr>
          <p:cNvPr id="5" name="TextBox 4"/>
          <p:cNvSpPr txBox="1"/>
          <p:nvPr/>
        </p:nvSpPr>
        <p:spPr>
          <a:xfrm>
            <a:off x="3129525" y="5101496"/>
            <a:ext cx="2768600" cy="1323439"/>
          </a:xfrm>
          <a:prstGeom prst="rect">
            <a:avLst/>
          </a:prstGeom>
          <a:noFill/>
        </p:spPr>
        <p:txBody>
          <a:bodyPr wrap="square" rtlCol="0">
            <a:spAutoFit/>
          </a:bodyPr>
          <a:lstStyle/>
          <a:p>
            <a:pPr algn="ctr"/>
            <a:r>
              <a:rPr lang="en-US" sz="2000" b="1" dirty="0" smtClean="0">
                <a:solidFill>
                  <a:srgbClr val="FF0000"/>
                </a:solidFill>
              </a:rPr>
              <a:t>First &amp; Last Name</a:t>
            </a:r>
          </a:p>
          <a:p>
            <a:endParaRPr lang="en-US" sz="2000" b="1" dirty="0" smtClean="0">
              <a:solidFill>
                <a:srgbClr val="FF0000"/>
              </a:solidFill>
            </a:endParaRPr>
          </a:p>
          <a:p>
            <a:pPr algn="ctr"/>
            <a:r>
              <a:rPr lang="en-US" sz="2000" b="1" dirty="0" smtClean="0">
                <a:solidFill>
                  <a:srgbClr val="FF0000"/>
                </a:solidFill>
              </a:rPr>
              <a:t>Name of District or Organization </a:t>
            </a:r>
            <a:endParaRPr lang="en-US" sz="2000" b="1" dirty="0">
              <a:solidFill>
                <a:srgbClr val="FF0000"/>
              </a:solidFill>
            </a:endParaRPr>
          </a:p>
        </p:txBody>
      </p:sp>
    </p:spTree>
    <p:extLst>
      <p:ext uri="{BB962C8B-B14F-4D97-AF65-F5344CB8AC3E}">
        <p14:creationId xmlns:p14="http://schemas.microsoft.com/office/powerpoint/2010/main" val="2437208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Interactive Sessions </a:t>
            </a:r>
          </a:p>
          <a:p>
            <a:pPr lvl="1"/>
            <a:r>
              <a:rPr lang="en-US" dirty="0" smtClean="0"/>
              <a:t>This is not a “sit and get” training</a:t>
            </a:r>
          </a:p>
          <a:p>
            <a:pPr lvl="1"/>
            <a:r>
              <a:rPr lang="en-US" dirty="0" smtClean="0"/>
              <a:t>How will you deliver this content to your participants?</a:t>
            </a:r>
          </a:p>
          <a:p>
            <a:r>
              <a:rPr lang="en-US" dirty="0" smtClean="0"/>
              <a:t>Planning Guide</a:t>
            </a:r>
          </a:p>
          <a:p>
            <a:pPr lvl="1"/>
            <a:r>
              <a:rPr lang="en-US" dirty="0" smtClean="0"/>
              <a:t>Key messages</a:t>
            </a:r>
          </a:p>
          <a:p>
            <a:pPr lvl="1"/>
            <a:r>
              <a:rPr lang="en-US" dirty="0" smtClean="0"/>
              <a:t>Training strategies</a:t>
            </a:r>
          </a:p>
          <a:p>
            <a:pPr lvl="1"/>
            <a:r>
              <a:rPr lang="en-US" dirty="0" smtClean="0"/>
              <a:t>Resources</a:t>
            </a:r>
          </a:p>
          <a:p>
            <a:r>
              <a:rPr lang="en-US" dirty="0" smtClean="0"/>
              <a:t>Day 1 Homework</a:t>
            </a:r>
          </a:p>
          <a:p>
            <a:pPr marL="365760" lvl="1" indent="0">
              <a:buNone/>
            </a:pP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Session Orientation and Expectations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pic>
        <p:nvPicPr>
          <p:cNvPr id="5122" name="Picture 2" descr="C:\Users\Cabrera_C\AppData\Local\Microsoft\Windows\Temporary Internet Files\Content.IE5\USJNNTZ0\MC900290289[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9604" y="3725318"/>
            <a:ext cx="2324446" cy="198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What is the Student Learning Objective Process? </a:t>
            </a:r>
          </a:p>
          <a:p>
            <a:pPr lvl="1"/>
            <a:r>
              <a:rPr lang="en-US" sz="2800" dirty="0" smtClean="0"/>
              <a:t>Enables educators to utilize academic standards to establish learning outcomes for students, monitor progress and evaluate the degree to which students achieve those outcomes </a:t>
            </a:r>
          </a:p>
          <a:p>
            <a:pPr lvl="1"/>
            <a:r>
              <a:rPr lang="en-US" sz="2800" dirty="0" smtClean="0"/>
              <a:t>In educator evaluation systems, this process serves as a </a:t>
            </a:r>
            <a:r>
              <a:rPr lang="en-US" sz="2800" dirty="0"/>
              <a:t>m</a:t>
            </a:r>
            <a:r>
              <a:rPr lang="en-US" sz="2800" dirty="0" smtClean="0"/>
              <a:t>ethod of measuring student growth, progress or mastery of the standards </a:t>
            </a:r>
          </a:p>
          <a:p>
            <a:pPr marL="365760" lvl="1" indent="0">
              <a:buNone/>
            </a:pPr>
            <a:endParaRPr lang="en-US" sz="2400" dirty="0" smtClean="0"/>
          </a:p>
          <a:p>
            <a:pPr lvl="1"/>
            <a:endParaRPr lang="en-US" sz="2400" dirty="0" smtClean="0"/>
          </a:p>
        </p:txBody>
      </p:sp>
      <p:sp>
        <p:nvSpPr>
          <p:cNvPr id="3" name="Title 2"/>
          <p:cNvSpPr>
            <a:spLocks noGrp="1"/>
          </p:cNvSpPr>
          <p:nvPr>
            <p:ph type="title"/>
          </p:nvPr>
        </p:nvSpPr>
        <p:spPr/>
        <p:txBody>
          <a:bodyPr/>
          <a:lstStyle/>
          <a:p>
            <a:r>
              <a:rPr lang="en-US" sz="4000" dirty="0" smtClean="0">
                <a:latin typeface="Palatino Linotype" pitchFamily="18" charset="0"/>
              </a:rPr>
              <a:t>Student Learning Objective Process</a:t>
            </a:r>
            <a:endParaRPr lang="en-US" sz="4000" dirty="0">
              <a:latin typeface="Palatino Linotype" pitchFamily="18" charset="0"/>
            </a:endParaRPr>
          </a:p>
        </p:txBody>
      </p:sp>
      <p:pic>
        <p:nvPicPr>
          <p:cNvPr id="2050" name="Picture 2" descr="C:\Users\Cabrera_C\AppData\Local\Microsoft\Windows\Temporary Internet Files\Content.IE5\J3F86MPW\MC90031886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24510" y="5362955"/>
            <a:ext cx="1494981" cy="125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259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24475"/>
            <a:ext cx="8407893" cy="4407408"/>
          </a:xfrm>
        </p:spPr>
        <p:txBody>
          <a:bodyPr/>
          <a:lstStyle/>
          <a:p>
            <a:pPr marL="45720" indent="0">
              <a:buNone/>
            </a:pPr>
            <a:r>
              <a:rPr lang="en-US" sz="3200" dirty="0" smtClean="0"/>
              <a:t>The essential steps of the Student Learning Objective Process include: </a:t>
            </a:r>
          </a:p>
          <a:p>
            <a:r>
              <a:rPr lang="en-US" sz="2300" b="0" dirty="0"/>
              <a:t>Understanding the Colorado Academic Standards in order to select learning outcomes </a:t>
            </a:r>
          </a:p>
          <a:p>
            <a:r>
              <a:rPr lang="en-US" sz="2300" b="0" dirty="0"/>
              <a:t>Collecting baseline information to inform target and scale setting </a:t>
            </a:r>
          </a:p>
          <a:p>
            <a:r>
              <a:rPr lang="en-US" sz="2300" b="0" dirty="0"/>
              <a:t>Assessing quality, attainment level and rigor of student learning targets and scales </a:t>
            </a:r>
          </a:p>
          <a:p>
            <a:r>
              <a:rPr lang="en-US" sz="2300" b="0" dirty="0"/>
              <a:t>Monitoring student learning (formative practice) </a:t>
            </a:r>
          </a:p>
          <a:p>
            <a:r>
              <a:rPr lang="en-US" sz="2300" b="0" dirty="0"/>
              <a:t>Determining attainment of student learning targets and scales </a:t>
            </a:r>
          </a:p>
          <a:p>
            <a:r>
              <a:rPr lang="en-US" sz="2300" b="0" dirty="0"/>
              <a:t>Reflecting and refining the Student Learning Objective Process </a:t>
            </a:r>
          </a:p>
          <a:p>
            <a:pPr lvl="1"/>
            <a:endParaRPr lang="en-US" sz="2000" dirty="0"/>
          </a:p>
        </p:txBody>
      </p:sp>
      <p:sp>
        <p:nvSpPr>
          <p:cNvPr id="3" name="Title 2"/>
          <p:cNvSpPr>
            <a:spLocks noGrp="1"/>
          </p:cNvSpPr>
          <p:nvPr>
            <p:ph type="title"/>
          </p:nvPr>
        </p:nvSpPr>
        <p:spPr/>
        <p:txBody>
          <a:bodyPr/>
          <a:lstStyle/>
          <a:p>
            <a:r>
              <a:rPr lang="en-US" sz="4000" dirty="0" smtClean="0">
                <a:latin typeface="Palatino Linotype" pitchFamily="18" charset="0"/>
              </a:rPr>
              <a:t>Student Learning Objective  Process</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3534183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Palatino Linotype" panose="02040502050505030304" pitchFamily="18" charset="0"/>
              </a:rPr>
              <a:t>Student Learning Objective Process </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endParaRPr lang="en-US" dirty="0" smtClean="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85089160"/>
              </p:ext>
            </p:extLst>
          </p:nvPr>
        </p:nvGraphicFramePr>
        <p:xfrm>
          <a:off x="381000" y="1545836"/>
          <a:ext cx="8407400" cy="513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3803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sz="4000" dirty="0" smtClean="0">
                <a:latin typeface="Palatino Linotype" pitchFamily="18" charset="0"/>
              </a:rPr>
              <a:t>Student Learning Objective  Process </a:t>
            </a:r>
            <a:endParaRPr lang="en-US" sz="4000" dirty="0">
              <a:latin typeface="Palatino Linotype" pitchFamily="18" charset="0"/>
            </a:endParaRPr>
          </a:p>
        </p:txBody>
      </p:sp>
      <p:pic>
        <p:nvPicPr>
          <p:cNvPr id="6" name="Picture 4" descr="C:\Users\Cabrera_C\AppData\Local\Microsoft\Windows\Temporary Internet Files\Content.IE5\VHZJWIZQ\MC900304299[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061" y="5005944"/>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71399" y="4277469"/>
            <a:ext cx="5448300" cy="2585323"/>
          </a:xfrm>
          <a:prstGeom prst="rect">
            <a:avLst/>
          </a:prstGeom>
          <a:noFill/>
        </p:spPr>
        <p:txBody>
          <a:bodyPr wrap="square" rtlCol="0">
            <a:spAutoFit/>
          </a:bodyPr>
          <a:lstStyle/>
          <a:p>
            <a:r>
              <a:rPr lang="en-US" dirty="0">
                <a:solidFill>
                  <a:srgbClr val="785F55"/>
                </a:solidFill>
              </a:rPr>
              <a:t>Turn and Talk:</a:t>
            </a:r>
            <a:endParaRPr lang="en-US" dirty="0" smtClean="0">
              <a:solidFill>
                <a:srgbClr val="785F55"/>
              </a:solidFill>
            </a:endParaRPr>
          </a:p>
          <a:p>
            <a:pPr marL="285750" indent="-285750">
              <a:buFont typeface="Arial" pitchFamily="34" charset="0"/>
              <a:buChar char="•"/>
            </a:pPr>
            <a:r>
              <a:rPr lang="en-US" dirty="0" smtClean="0">
                <a:solidFill>
                  <a:srgbClr val="785F55"/>
                </a:solidFill>
              </a:rPr>
              <a:t>Why is it important to start the Student Learning Objective process with the Colorado Academic Standards?</a:t>
            </a:r>
          </a:p>
          <a:p>
            <a:pPr marL="285750" indent="-285750">
              <a:buFont typeface="Arial" pitchFamily="34" charset="0"/>
              <a:buChar char="•"/>
            </a:pPr>
            <a:r>
              <a:rPr lang="en-US" dirty="0" smtClean="0">
                <a:solidFill>
                  <a:srgbClr val="785F55"/>
                </a:solidFill>
              </a:rPr>
              <a:t>How does this first step support the work done in professional practice? </a:t>
            </a:r>
          </a:p>
          <a:p>
            <a:pPr marL="285750" indent="-285750">
              <a:buFont typeface="Arial" pitchFamily="34" charset="0"/>
              <a:buChar char="•"/>
            </a:pPr>
            <a:r>
              <a:rPr lang="en-US" dirty="0" smtClean="0">
                <a:solidFill>
                  <a:srgbClr val="785F55"/>
                </a:solidFill>
              </a:rPr>
              <a:t>What tool is in place to support you with part of this process? </a:t>
            </a:r>
          </a:p>
          <a:p>
            <a:pPr algn="ctr"/>
            <a:endParaRPr lang="en-US" dirty="0">
              <a:solidFill>
                <a:srgbClr val="785F55"/>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40462286"/>
              </p:ext>
            </p:extLst>
          </p:nvPr>
        </p:nvGraphicFramePr>
        <p:xfrm>
          <a:off x="381000" y="1719263"/>
          <a:ext cx="8407400" cy="239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41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sz="4000" dirty="0" smtClean="0">
                <a:latin typeface="Palatino Linotype" pitchFamily="18" charset="0"/>
              </a:rPr>
              <a:t>Student Learning Objective</a:t>
            </a:r>
            <a:br>
              <a:rPr lang="en-US" sz="4000" dirty="0" smtClean="0">
                <a:latin typeface="Palatino Linotype" pitchFamily="18" charset="0"/>
              </a:rPr>
            </a:br>
            <a:r>
              <a:rPr lang="en-US" sz="4000" dirty="0" smtClean="0">
                <a:latin typeface="Palatino Linotype" pitchFamily="18" charset="0"/>
              </a:rPr>
              <a:t> Process </a:t>
            </a:r>
            <a:endParaRPr lang="en-US" sz="4000" dirty="0">
              <a:latin typeface="Palatino Linotyp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7766730"/>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2322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355847"/>
            <a:ext cx="9144000" cy="1054394"/>
          </a:xfrm>
        </p:spPr>
        <p:txBody>
          <a:bodyPr/>
          <a:lstStyle/>
          <a:p>
            <a:r>
              <a:rPr lang="en-US" sz="3900" dirty="0" smtClean="0">
                <a:latin typeface="Palatino Linotype" pitchFamily="18" charset="0"/>
              </a:rPr>
              <a:t>Student Learning Objective Process:</a:t>
            </a:r>
            <a:br>
              <a:rPr lang="en-US" sz="3900" dirty="0" smtClean="0">
                <a:latin typeface="Palatino Linotype" pitchFamily="18" charset="0"/>
              </a:rPr>
            </a:br>
            <a:r>
              <a:rPr lang="en-US" sz="3900" i="1" dirty="0" smtClean="0">
                <a:latin typeface="Palatino Linotype" pitchFamily="18" charset="0"/>
              </a:rPr>
              <a:t>Strategies for Target Setting</a:t>
            </a:r>
            <a:endParaRPr lang="en-US" sz="3900" i="1" dirty="0">
              <a:latin typeface="Palatino Linotype" pitchFamily="18"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buClr>
                <a:srgbClr val="FAAB67"/>
              </a:buClr>
            </a:pPr>
            <a:endParaRPr lang="en-US" sz="2000" dirty="0" smtClean="0">
              <a:solidFill>
                <a:srgbClr val="785F55"/>
              </a:solidFill>
            </a:endParaRPr>
          </a:p>
          <a:p>
            <a:pPr lvl="1">
              <a:buClr>
                <a:srgbClr val="FAAB67"/>
              </a:buClr>
            </a:pPr>
            <a:endParaRPr lang="en-US" sz="2000" dirty="0" smtClean="0">
              <a:solidFill>
                <a:srgbClr val="785F55"/>
              </a:solidFill>
            </a:endParaRPr>
          </a:p>
        </p:txBody>
      </p:sp>
      <p:sp>
        <p:nvSpPr>
          <p:cNvPr id="8" name="Content Placeholder 1"/>
          <p:cNvSpPr txBox="1">
            <a:spLocks/>
          </p:cNvSpPr>
          <p:nvPr/>
        </p:nvSpPr>
        <p:spPr>
          <a:xfrm>
            <a:off x="354367" y="1587683"/>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2200" dirty="0" smtClean="0">
                <a:solidFill>
                  <a:srgbClr val="785F55"/>
                </a:solidFill>
              </a:rPr>
              <a:t>Possible strategies to consider when determining how students will be captured when target setting: </a:t>
            </a:r>
          </a:p>
          <a:p>
            <a:pPr lvl="1">
              <a:buClr>
                <a:srgbClr val="FAAB67"/>
              </a:buClr>
            </a:pPr>
            <a:r>
              <a:rPr lang="en-US" sz="2000" b="1" i="1" dirty="0" smtClean="0">
                <a:solidFill>
                  <a:srgbClr val="785F55"/>
                </a:solidFill>
              </a:rPr>
              <a:t>Individual</a:t>
            </a:r>
            <a:r>
              <a:rPr lang="en-US" sz="2000" dirty="0" smtClean="0">
                <a:solidFill>
                  <a:srgbClr val="785F55"/>
                </a:solidFill>
              </a:rPr>
              <a:t> – Teacher sets individual goals for students and then determines how many students met their individual goals </a:t>
            </a:r>
          </a:p>
          <a:p>
            <a:pPr lvl="1">
              <a:buClr>
                <a:srgbClr val="FAAB67"/>
              </a:buClr>
            </a:pPr>
            <a:r>
              <a:rPr lang="en-US" sz="2000" b="1" i="1" dirty="0" smtClean="0">
                <a:solidFill>
                  <a:srgbClr val="785F55"/>
                </a:solidFill>
              </a:rPr>
              <a:t>Whole Class </a:t>
            </a:r>
            <a:r>
              <a:rPr lang="en-US" sz="2000" dirty="0" smtClean="0">
                <a:solidFill>
                  <a:srgbClr val="785F55"/>
                </a:solidFill>
              </a:rPr>
              <a:t>– Teacher sets a goal that would be applied to all students in a class </a:t>
            </a:r>
          </a:p>
          <a:p>
            <a:pPr lvl="1">
              <a:buClr>
                <a:srgbClr val="FAAB67"/>
              </a:buClr>
            </a:pPr>
            <a:r>
              <a:rPr lang="en-US" sz="2000" b="1" i="1" dirty="0" smtClean="0">
                <a:solidFill>
                  <a:srgbClr val="785F55"/>
                </a:solidFill>
              </a:rPr>
              <a:t>Subgroup of Students </a:t>
            </a:r>
            <a:r>
              <a:rPr lang="en-US" sz="2000" dirty="0" smtClean="0">
                <a:solidFill>
                  <a:srgbClr val="785F55"/>
                </a:solidFill>
              </a:rPr>
              <a:t>– Teacher sets a goal for a group(s) of students with similar baseline data levels   </a:t>
            </a:r>
          </a:p>
          <a:p>
            <a:pPr lvl="1">
              <a:buClr>
                <a:srgbClr val="FAAB67"/>
              </a:buClr>
            </a:pPr>
            <a:r>
              <a:rPr lang="en-US" sz="2000" b="1" i="1" dirty="0" smtClean="0">
                <a:solidFill>
                  <a:srgbClr val="785F55"/>
                </a:solidFill>
              </a:rPr>
              <a:t>Case Load </a:t>
            </a:r>
            <a:r>
              <a:rPr lang="en-US" sz="2000" dirty="0" smtClean="0">
                <a:solidFill>
                  <a:srgbClr val="785F55"/>
                </a:solidFill>
              </a:rPr>
              <a:t>– Teacher sets a goal for the specific students he or she supports </a:t>
            </a:r>
          </a:p>
          <a:p>
            <a:pPr lvl="1">
              <a:buClr>
                <a:srgbClr val="FAAB67"/>
              </a:buClr>
            </a:pPr>
            <a:endParaRPr lang="en-US" sz="1050" dirty="0" smtClean="0">
              <a:solidFill>
                <a:srgbClr val="785F55"/>
              </a:solidFill>
            </a:endParaRPr>
          </a:p>
          <a:p>
            <a:pPr marL="365760" lvl="1" indent="0" algn="ctr">
              <a:buClr>
                <a:srgbClr val="FAAB67"/>
              </a:buClr>
              <a:buFont typeface="Wingdings" charset="2"/>
              <a:buNone/>
            </a:pPr>
            <a:r>
              <a:rPr lang="en-US" sz="2000" b="1" dirty="0" smtClean="0">
                <a:solidFill>
                  <a:srgbClr val="FAAB67">
                    <a:lumMod val="50000"/>
                  </a:srgbClr>
                </a:solidFill>
              </a:rPr>
              <a:t>Some of these strategies may work better with some teaching assignments.  Can you think of which teaching assignments might work best with which strategy based on your local context? </a:t>
            </a:r>
          </a:p>
          <a:p>
            <a:pPr lvl="1">
              <a:buClr>
                <a:srgbClr val="FAAB67"/>
              </a:buClr>
            </a:pPr>
            <a:endParaRPr lang="en-US" sz="1600" dirty="0" smtClean="0">
              <a:solidFill>
                <a:srgbClr val="785F55"/>
              </a:solidFill>
            </a:endParaRPr>
          </a:p>
          <a:p>
            <a:pPr marL="365760" lvl="1" indent="0">
              <a:buClr>
                <a:srgbClr val="FAAB67"/>
              </a:buClr>
              <a:buFont typeface="Wingdings" charset="2"/>
              <a:buNone/>
            </a:pPr>
            <a:endParaRPr lang="en-US" dirty="0" smtClean="0">
              <a:solidFill>
                <a:srgbClr val="785F55"/>
              </a:solidFill>
            </a:endParaRPr>
          </a:p>
        </p:txBody>
      </p:sp>
    </p:spTree>
    <p:extLst>
      <p:ext uri="{BB962C8B-B14F-4D97-AF65-F5344CB8AC3E}">
        <p14:creationId xmlns:p14="http://schemas.microsoft.com/office/powerpoint/2010/main" val="6286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Palatino Linotype" pitchFamily="18" charset="0"/>
              </a:rPr>
              <a:t>Possible Student Learning Targets and Scales</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p>
        </p:txBody>
      </p:sp>
      <p:sp>
        <p:nvSpPr>
          <p:cNvPr id="6" name="Content Placeholder 1"/>
          <p:cNvSpPr>
            <a:spLocks noGrp="1"/>
          </p:cNvSpPr>
          <p:nvPr>
            <p:ph idx="1"/>
          </p:nvPr>
        </p:nvSpPr>
        <p:spPr/>
        <p:txBody>
          <a:bodyPr/>
          <a:lstStyle/>
          <a:p>
            <a:pPr marL="45720" indent="0">
              <a:buNone/>
            </a:pPr>
            <a:r>
              <a:rPr lang="en-US" sz="3200" b="1" dirty="0" smtClean="0"/>
              <a:t>Examples of Student Learning Targets and Scales:</a:t>
            </a:r>
            <a:endParaRPr lang="en-US" sz="3200" b="1" dirty="0"/>
          </a:p>
          <a:p>
            <a:r>
              <a:rPr lang="en-US" sz="2800" dirty="0" smtClean="0"/>
              <a:t>16 of my 21 students will increase their reading proficiency by 1-2 grade levels. </a:t>
            </a:r>
          </a:p>
          <a:p>
            <a:r>
              <a:rPr lang="en-US" sz="2800" dirty="0" smtClean="0"/>
              <a:t>9 more students will receive + at the end of the year. </a:t>
            </a:r>
          </a:p>
          <a:p>
            <a:r>
              <a:rPr lang="en-US" sz="2800" dirty="0" smtClean="0"/>
              <a:t>The median score on my end of course assessment last year was 73%. At the end of the course for this year, the median score will be at least 78%.</a:t>
            </a:r>
            <a:endParaRPr lang="en-US" sz="3200" dirty="0" smtClean="0"/>
          </a:p>
          <a:p>
            <a:endParaRPr lang="en-US" sz="3600" dirty="0" smtClean="0"/>
          </a:p>
          <a:p>
            <a:endParaRPr lang="en-US" sz="3600" dirty="0"/>
          </a:p>
        </p:txBody>
      </p:sp>
    </p:spTree>
    <p:extLst>
      <p:ext uri="{BB962C8B-B14F-4D97-AF65-F5344CB8AC3E}">
        <p14:creationId xmlns:p14="http://schemas.microsoft.com/office/powerpoint/2010/main" val="330575759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355847"/>
            <a:ext cx="9144000" cy="1054394"/>
          </a:xfrm>
        </p:spPr>
        <p:txBody>
          <a:bodyPr/>
          <a:lstStyle/>
          <a:p>
            <a:r>
              <a:rPr lang="en-US" sz="3900" dirty="0">
                <a:latin typeface="Palatino Linotype" pitchFamily="18" charset="0"/>
              </a:rPr>
              <a:t>Student Learning Objective Process:</a:t>
            </a:r>
            <a:br>
              <a:rPr lang="en-US" sz="3900" dirty="0">
                <a:latin typeface="Palatino Linotype" pitchFamily="18" charset="0"/>
              </a:rPr>
            </a:br>
            <a:r>
              <a:rPr lang="en-US" sz="3900" i="1" dirty="0">
                <a:latin typeface="Palatino Linotype" pitchFamily="18" charset="0"/>
              </a:rPr>
              <a:t>Strategies for Target Setting</a:t>
            </a: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buClr>
                <a:srgbClr val="FAAB67"/>
              </a:buClr>
            </a:pPr>
            <a:endParaRPr lang="en-US" sz="2000" dirty="0" smtClean="0">
              <a:solidFill>
                <a:srgbClr val="785F55"/>
              </a:solidFill>
            </a:endParaRPr>
          </a:p>
          <a:p>
            <a:pPr lvl="1">
              <a:buClr>
                <a:srgbClr val="FAAB67"/>
              </a:buClr>
            </a:pPr>
            <a:endParaRPr lang="en-US" sz="2000" dirty="0" smtClean="0">
              <a:solidFill>
                <a:srgbClr val="785F55"/>
              </a:solidFill>
            </a:endParaRPr>
          </a:p>
        </p:txBody>
      </p:sp>
      <p:sp>
        <p:nvSpPr>
          <p:cNvPr id="8" name="Content Placeholder 1"/>
          <p:cNvSpPr txBox="1">
            <a:spLocks/>
          </p:cNvSpPr>
          <p:nvPr/>
        </p:nvSpPr>
        <p:spPr>
          <a:xfrm>
            <a:off x="354367" y="1650746"/>
            <a:ext cx="8407893" cy="4872883"/>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dirty="0" smtClean="0">
                <a:solidFill>
                  <a:srgbClr val="785F55"/>
                </a:solidFill>
              </a:rPr>
              <a:t>Possible strategies to consider when setting learning targets for students: All targets are indicators of growth using a variety of data sources: </a:t>
            </a:r>
          </a:p>
          <a:p>
            <a:pPr lvl="1">
              <a:buClr>
                <a:srgbClr val="FAAB67"/>
              </a:buClr>
            </a:pPr>
            <a:r>
              <a:rPr lang="en-US" sz="2000" b="1" i="1" dirty="0" smtClean="0">
                <a:solidFill>
                  <a:srgbClr val="785F55"/>
                </a:solidFill>
              </a:rPr>
              <a:t>Proficiency data Targets </a:t>
            </a:r>
            <a:r>
              <a:rPr lang="en-US" sz="2000" dirty="0" smtClean="0">
                <a:solidFill>
                  <a:srgbClr val="785F55"/>
                </a:solidFill>
              </a:rPr>
              <a:t>– students meeting grade level expectations </a:t>
            </a:r>
          </a:p>
          <a:p>
            <a:pPr lvl="2">
              <a:buClr>
                <a:srgbClr val="ABC178"/>
              </a:buClr>
            </a:pPr>
            <a:r>
              <a:rPr lang="en-US" sz="1800" dirty="0" smtClean="0">
                <a:solidFill>
                  <a:srgbClr val="785F55"/>
                </a:solidFill>
              </a:rPr>
              <a:t>Examples:  a % of students will pass the end-of-course exam; a % of students will score a 3 or better on the AP exam </a:t>
            </a:r>
          </a:p>
          <a:p>
            <a:pPr lvl="1">
              <a:buClr>
                <a:srgbClr val="FAAB67"/>
              </a:buClr>
            </a:pPr>
            <a:r>
              <a:rPr lang="en-US" sz="2000" b="1" i="1" dirty="0" smtClean="0">
                <a:solidFill>
                  <a:srgbClr val="785F55"/>
                </a:solidFill>
              </a:rPr>
              <a:t>Growth data Targets </a:t>
            </a:r>
            <a:r>
              <a:rPr lang="en-US" sz="2000" dirty="0" smtClean="0">
                <a:solidFill>
                  <a:srgbClr val="785F55"/>
                </a:solidFill>
              </a:rPr>
              <a:t>– students growing over the course of instruction </a:t>
            </a:r>
          </a:p>
          <a:p>
            <a:pPr lvl="2">
              <a:buClr>
                <a:srgbClr val="ABC178"/>
              </a:buClr>
            </a:pPr>
            <a:r>
              <a:rPr lang="en-US" sz="1800" dirty="0" smtClean="0">
                <a:solidFill>
                  <a:srgbClr val="785F55"/>
                </a:solidFill>
              </a:rPr>
              <a:t>Examples:  a % of students will progress one fitness level; a % of students will make projected growth or better on the MAP assessment </a:t>
            </a:r>
          </a:p>
          <a:p>
            <a:pPr lvl="1">
              <a:buClr>
                <a:srgbClr val="FAAB67"/>
              </a:buClr>
            </a:pPr>
            <a:r>
              <a:rPr lang="en-US" sz="2000" b="1" i="1" dirty="0" smtClean="0">
                <a:solidFill>
                  <a:srgbClr val="785F55"/>
                </a:solidFill>
              </a:rPr>
              <a:t>Averaging data Targets </a:t>
            </a:r>
            <a:r>
              <a:rPr lang="en-US" sz="2000" dirty="0" smtClean="0">
                <a:solidFill>
                  <a:srgbClr val="785F55"/>
                </a:solidFill>
              </a:rPr>
              <a:t>– students’ average score on an assessment </a:t>
            </a:r>
          </a:p>
          <a:p>
            <a:pPr lvl="2">
              <a:buClr>
                <a:srgbClr val="ABC178"/>
              </a:buClr>
            </a:pPr>
            <a:r>
              <a:rPr lang="en-US" sz="1800" dirty="0" smtClean="0">
                <a:solidFill>
                  <a:srgbClr val="785F55"/>
                </a:solidFill>
              </a:rPr>
              <a:t>Example:  Students will answer, on average, 80% of the questions correctly on the end-of-course exam</a:t>
            </a:r>
          </a:p>
          <a:p>
            <a:pPr lvl="1">
              <a:buClr>
                <a:srgbClr val="FAAB67"/>
              </a:buClr>
            </a:pPr>
            <a:endParaRPr lang="en-US" sz="1600" dirty="0" smtClean="0">
              <a:solidFill>
                <a:srgbClr val="785F55"/>
              </a:solidFill>
            </a:endParaRPr>
          </a:p>
          <a:p>
            <a:pPr lvl="1">
              <a:buClr>
                <a:srgbClr val="FAAB67"/>
              </a:buClr>
            </a:pPr>
            <a:endParaRPr lang="en-US" dirty="0" smtClean="0">
              <a:solidFill>
                <a:srgbClr val="785F55"/>
              </a:solidFill>
            </a:endParaRPr>
          </a:p>
        </p:txBody>
      </p:sp>
      <p:pic>
        <p:nvPicPr>
          <p:cNvPr id="6" name="Picture 2" descr="C:\Users\pare_d\AppData\Local\Microsoft\Windows\Temporary Internet Files\Content.IE5\301MR8U8\MC900389446[1].wmf"/>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7062" y="5991112"/>
            <a:ext cx="786460" cy="78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Palatino Linotype" pitchFamily="18" charset="0"/>
              </a:rPr>
              <a:t>Possible Student Learning </a:t>
            </a:r>
            <a:r>
              <a:rPr lang="en-US" sz="4000" i="1" dirty="0" smtClean="0">
                <a:latin typeface="Palatino Linotype" pitchFamily="18" charset="0"/>
              </a:rPr>
              <a:t>Targets</a:t>
            </a:r>
            <a:r>
              <a:rPr lang="en-US" sz="4000" dirty="0" smtClean="0">
                <a:latin typeface="Palatino Linotype" pitchFamily="18" charset="0"/>
              </a:rPr>
              <a:t> </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p>
        </p:txBody>
      </p:sp>
      <p:sp>
        <p:nvSpPr>
          <p:cNvPr id="6" name="Content Placeholder 1"/>
          <p:cNvSpPr>
            <a:spLocks noGrp="1"/>
          </p:cNvSpPr>
          <p:nvPr>
            <p:ph idx="1"/>
          </p:nvPr>
        </p:nvSpPr>
        <p:spPr/>
        <p:txBody>
          <a:bodyPr/>
          <a:lstStyle/>
          <a:p>
            <a:pPr marL="45720" indent="0">
              <a:buNone/>
            </a:pPr>
            <a:r>
              <a:rPr lang="en-US" sz="3200" b="1" dirty="0" smtClean="0"/>
              <a:t>What are the </a:t>
            </a:r>
            <a:r>
              <a:rPr lang="en-US" sz="3200" b="1" i="1" dirty="0" smtClean="0"/>
              <a:t>targets</a:t>
            </a:r>
            <a:r>
              <a:rPr lang="en-US" sz="3200" b="1" dirty="0" smtClean="0"/>
              <a:t> in these examples?</a:t>
            </a:r>
            <a:endParaRPr lang="en-US" sz="3200" b="1" dirty="0"/>
          </a:p>
          <a:p>
            <a:r>
              <a:rPr lang="en-US" sz="2800" dirty="0" smtClean="0"/>
              <a:t>16 of my 21 students </a:t>
            </a:r>
            <a:r>
              <a:rPr lang="en-US" sz="2800" u="sng" dirty="0" smtClean="0"/>
              <a:t>will increase their reading proficiency by 1-2 grade levels</a:t>
            </a:r>
            <a:r>
              <a:rPr lang="en-US" sz="2800" dirty="0" smtClean="0"/>
              <a:t>. </a:t>
            </a:r>
          </a:p>
          <a:p>
            <a:r>
              <a:rPr lang="en-US" sz="2800" dirty="0" smtClean="0"/>
              <a:t>9 more students </a:t>
            </a:r>
            <a:r>
              <a:rPr lang="en-US" sz="2800" u="sng" dirty="0" smtClean="0"/>
              <a:t>will receive + at the end of the year. </a:t>
            </a:r>
          </a:p>
          <a:p>
            <a:r>
              <a:rPr lang="en-US" sz="2800" dirty="0" smtClean="0"/>
              <a:t>The median score on my end of course assessment last year was 73%. At the end of the course for this year, </a:t>
            </a:r>
            <a:r>
              <a:rPr lang="en-US" sz="2800" u="sng" dirty="0" smtClean="0"/>
              <a:t>the median score will be at least 78%.</a:t>
            </a:r>
            <a:endParaRPr lang="en-US" sz="3200" u="sng" dirty="0" smtClean="0"/>
          </a:p>
          <a:p>
            <a:endParaRPr lang="en-US" sz="3600" dirty="0" smtClean="0"/>
          </a:p>
          <a:p>
            <a:endParaRPr lang="en-US" sz="3600" dirty="0"/>
          </a:p>
        </p:txBody>
      </p:sp>
    </p:spTree>
    <p:extLst>
      <p:ext uri="{BB962C8B-B14F-4D97-AF65-F5344CB8AC3E}">
        <p14:creationId xmlns:p14="http://schemas.microsoft.com/office/powerpoint/2010/main" val="37831810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355847"/>
            <a:ext cx="9144000" cy="1054394"/>
          </a:xfrm>
        </p:spPr>
        <p:txBody>
          <a:bodyPr/>
          <a:lstStyle/>
          <a:p>
            <a:r>
              <a:rPr lang="en-US" sz="3900" dirty="0">
                <a:latin typeface="Palatino Linotype" pitchFamily="18" charset="0"/>
              </a:rPr>
              <a:t>Student Learning Objective Process:</a:t>
            </a:r>
            <a:r>
              <a:rPr lang="en-US" sz="4000" dirty="0">
                <a:latin typeface="Palatino Linotype" pitchFamily="18" charset="0"/>
              </a:rPr>
              <a:t/>
            </a:r>
            <a:br>
              <a:rPr lang="en-US" sz="4000" dirty="0">
                <a:latin typeface="Palatino Linotype" pitchFamily="18" charset="0"/>
              </a:rPr>
            </a:br>
            <a:r>
              <a:rPr lang="en-US" sz="4000" i="1" dirty="0">
                <a:latin typeface="Palatino Linotype" pitchFamily="18" charset="0"/>
              </a:rPr>
              <a:t>Strategies for </a:t>
            </a:r>
            <a:r>
              <a:rPr lang="en-US" sz="4000" i="1" dirty="0" smtClean="0">
                <a:latin typeface="Palatino Linotype" pitchFamily="18" charset="0"/>
              </a:rPr>
              <a:t>Scale </a:t>
            </a:r>
            <a:r>
              <a:rPr lang="en-US" sz="4000" i="1" dirty="0">
                <a:latin typeface="Palatino Linotype" pitchFamily="18" charset="0"/>
              </a:rPr>
              <a:t>Setting</a:t>
            </a: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buClr>
                <a:srgbClr val="FAAB67"/>
              </a:buClr>
            </a:pPr>
            <a:endParaRPr lang="en-US" sz="2000" dirty="0" smtClean="0">
              <a:solidFill>
                <a:srgbClr val="785F55"/>
              </a:solidFill>
            </a:endParaRPr>
          </a:p>
          <a:p>
            <a:pPr lvl="1">
              <a:buClr>
                <a:srgbClr val="FAAB67"/>
              </a:buClr>
            </a:pPr>
            <a:endParaRPr lang="en-US" sz="2000" dirty="0" smtClean="0">
              <a:solidFill>
                <a:srgbClr val="785F55"/>
              </a:solidFill>
            </a:endParaRPr>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Clr>
                <a:srgbClr val="FAAB67"/>
              </a:buClr>
              <a:buFont typeface="Wingdings" charset="2"/>
              <a:buNone/>
            </a:pPr>
            <a:endParaRPr lang="en-US" dirty="0" smtClean="0">
              <a:solidFill>
                <a:srgbClr val="785F55"/>
              </a:solidFill>
            </a:endParaRPr>
          </a:p>
          <a:p>
            <a:pPr lvl="1">
              <a:buClr>
                <a:srgbClr val="FAAB67"/>
              </a:buClr>
            </a:pPr>
            <a:endParaRPr lang="en-US" sz="2000" dirty="0" smtClean="0">
              <a:solidFill>
                <a:srgbClr val="785F55"/>
              </a:solidFill>
            </a:endParaRPr>
          </a:p>
        </p:txBody>
      </p:sp>
      <p:sp>
        <p:nvSpPr>
          <p:cNvPr id="6" name="Content Placeholder 1"/>
          <p:cNvSpPr txBox="1">
            <a:spLocks/>
          </p:cNvSpPr>
          <p:nvPr/>
        </p:nvSpPr>
        <p:spPr>
          <a:xfrm>
            <a:off x="380999" y="1719071"/>
            <a:ext cx="8407893" cy="499562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2800" dirty="0" smtClean="0">
                <a:solidFill>
                  <a:srgbClr val="785F55"/>
                </a:solidFill>
              </a:rPr>
              <a:t>Teachers set ranges (how many students are expected to meet the set target) across 4 rating levels:  </a:t>
            </a:r>
            <a:r>
              <a:rPr lang="en-US" sz="2800" b="1" i="1" dirty="0" smtClean="0">
                <a:solidFill>
                  <a:srgbClr val="785F55"/>
                </a:solidFill>
              </a:rPr>
              <a:t>above expected, expected, less than expected</a:t>
            </a:r>
            <a:r>
              <a:rPr lang="en-US" sz="2800" dirty="0" smtClean="0">
                <a:solidFill>
                  <a:srgbClr val="785F55"/>
                </a:solidFill>
              </a:rPr>
              <a:t>, and </a:t>
            </a:r>
            <a:r>
              <a:rPr lang="en-US" sz="2800" b="1" i="1" dirty="0" smtClean="0">
                <a:solidFill>
                  <a:srgbClr val="785F55"/>
                </a:solidFill>
              </a:rPr>
              <a:t>much less than expected </a:t>
            </a:r>
          </a:p>
          <a:p>
            <a:pPr>
              <a:buClr>
                <a:srgbClr val="95B6D2"/>
              </a:buClr>
            </a:pPr>
            <a:r>
              <a:rPr lang="en-US" sz="2400" dirty="0">
                <a:solidFill>
                  <a:srgbClr val="785F55"/>
                </a:solidFill>
              </a:rPr>
              <a:t>Teachers </a:t>
            </a:r>
            <a:r>
              <a:rPr lang="en-US" sz="2400" dirty="0" smtClean="0">
                <a:solidFill>
                  <a:srgbClr val="785F55"/>
                </a:solidFill>
              </a:rPr>
              <a:t>collaboratively </a:t>
            </a:r>
            <a:r>
              <a:rPr lang="en-US" sz="2400" dirty="0">
                <a:solidFill>
                  <a:srgbClr val="785F55"/>
                </a:solidFill>
              </a:rPr>
              <a:t>set </a:t>
            </a:r>
            <a:r>
              <a:rPr lang="en-US" sz="2400" dirty="0" smtClean="0">
                <a:solidFill>
                  <a:srgbClr val="785F55"/>
                </a:solidFill>
              </a:rPr>
              <a:t>ranges with </a:t>
            </a:r>
            <a:r>
              <a:rPr lang="en-US" sz="2400" dirty="0">
                <a:solidFill>
                  <a:srgbClr val="785F55"/>
                </a:solidFill>
              </a:rPr>
              <a:t>their evaluator </a:t>
            </a:r>
            <a:endParaRPr lang="en-US" sz="2400" dirty="0" smtClean="0">
              <a:solidFill>
                <a:srgbClr val="785F55"/>
              </a:solidFill>
            </a:endParaRPr>
          </a:p>
          <a:p>
            <a:pPr lvl="1">
              <a:buClr>
                <a:srgbClr val="FAAB67"/>
              </a:buClr>
            </a:pPr>
            <a:r>
              <a:rPr lang="en-US" sz="2400" dirty="0" smtClean="0">
                <a:solidFill>
                  <a:srgbClr val="785F55"/>
                </a:solidFill>
              </a:rPr>
              <a:t>Ranges will vary from year to year and possibly class to class as baseline data will vary due to student beginning points  </a:t>
            </a:r>
          </a:p>
          <a:p>
            <a:pPr lvl="1">
              <a:buClr>
                <a:srgbClr val="FAAB67"/>
              </a:buClr>
            </a:pPr>
            <a:r>
              <a:rPr lang="en-US" sz="2400" dirty="0" smtClean="0">
                <a:solidFill>
                  <a:srgbClr val="785F55"/>
                </a:solidFill>
              </a:rPr>
              <a:t>Collaboratively setting ranges will allow teachers and evaluators to calibrate about expected student learning outcomes </a:t>
            </a:r>
          </a:p>
          <a:p>
            <a:pPr marL="45720" indent="0">
              <a:buClr>
                <a:srgbClr val="95B6D2"/>
              </a:buClr>
              <a:buFont typeface="Wingdings" charset="2"/>
              <a:buNone/>
            </a:pPr>
            <a:endParaRPr lang="en-US" dirty="0" smtClean="0">
              <a:solidFill>
                <a:srgbClr val="785F55"/>
              </a:solidFill>
            </a:endParaRPr>
          </a:p>
          <a:p>
            <a:pPr lvl="1">
              <a:buClr>
                <a:srgbClr val="FAAB67"/>
              </a:buClr>
            </a:pPr>
            <a:endParaRPr lang="en-US" sz="2400" dirty="0" smtClean="0">
              <a:solidFill>
                <a:srgbClr val="785F55"/>
              </a:solidFill>
            </a:endParaRPr>
          </a:p>
          <a:p>
            <a:pPr lvl="1">
              <a:buClr>
                <a:srgbClr val="FAAB67"/>
              </a:buClr>
            </a:pPr>
            <a:endParaRPr lang="en-US" sz="2400" dirty="0" smtClean="0">
              <a:solidFill>
                <a:srgbClr val="785F55"/>
              </a:solidFill>
            </a:endParaRPr>
          </a:p>
        </p:txBody>
      </p:sp>
    </p:spTree>
    <p:extLst>
      <p:ext uri="{BB962C8B-B14F-4D97-AF65-F5344CB8AC3E}">
        <p14:creationId xmlns:p14="http://schemas.microsoft.com/office/powerpoint/2010/main" val="208076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Purposes of S.B. 10-191</a:t>
            </a:r>
          </a:p>
        </p:txBody>
      </p:sp>
      <p:sp>
        <p:nvSpPr>
          <p:cNvPr id="27651" name="Content Placeholder 2"/>
          <p:cNvSpPr>
            <a:spLocks noGrp="1"/>
          </p:cNvSpPr>
          <p:nvPr>
            <p:ph idx="1"/>
          </p:nvPr>
        </p:nvSpPr>
        <p:spPr bwMode="auto">
          <a:xfrm>
            <a:off x="457200" y="1673767"/>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A system to evaluate the effectiveness of licensed personnel and </a:t>
            </a:r>
            <a:r>
              <a:rPr lang="en-US" i="1" dirty="0" smtClean="0"/>
              <a:t>continually improve</a:t>
            </a:r>
            <a:r>
              <a:rPr lang="en-US" dirty="0" smtClean="0"/>
              <a:t> the quality of education and student outcomes.</a:t>
            </a:r>
          </a:p>
          <a:p>
            <a:endParaRPr lang="en-US" sz="2000" dirty="0" smtClean="0"/>
          </a:p>
          <a:p>
            <a:r>
              <a:rPr lang="en-US" dirty="0" smtClean="0"/>
              <a:t>Provide </a:t>
            </a:r>
            <a:r>
              <a:rPr lang="en-US" i="1" dirty="0" smtClean="0"/>
              <a:t>meaningful feedback </a:t>
            </a:r>
            <a:r>
              <a:rPr lang="en-US" dirty="0" smtClean="0"/>
              <a:t>for professional growth and continuous improvement.</a:t>
            </a:r>
          </a:p>
          <a:p>
            <a:endParaRPr lang="en-US" dirty="0" smtClean="0"/>
          </a:p>
          <a:p>
            <a:r>
              <a:rPr lang="en-US" dirty="0" smtClean="0"/>
              <a:t>Provide a </a:t>
            </a:r>
            <a:r>
              <a:rPr lang="en-US" i="1" dirty="0" smtClean="0"/>
              <a:t>basis for making decisions </a:t>
            </a:r>
            <a:r>
              <a:rPr lang="en-US" dirty="0" smtClean="0"/>
              <a:t>in the areas of hiring, compensation, promotion, assignment, professional development, earning and retaining non-probationary status, dismissal, and nonrenewal of contract. </a:t>
            </a:r>
          </a:p>
          <a:p>
            <a:pPr>
              <a:buFontTx/>
              <a:buNone/>
            </a:pPr>
            <a:endParaRPr lang="en-US" sz="3600" dirty="0" smtClean="0"/>
          </a:p>
        </p:txBody>
      </p:sp>
      <p:pic>
        <p:nvPicPr>
          <p:cNvPr id="1026" name="Picture 2" descr="C:\Users\Cabrera_C\AppData\Local\Microsoft\Windows\Temporary Internet Files\Content.IE5\3Y0PK1GC\MC900056644[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01286">
            <a:off x="7980377" y="3697688"/>
            <a:ext cx="917330" cy="91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18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You can use </a:t>
            </a:r>
            <a:r>
              <a:rPr lang="en-US" sz="2800" dirty="0"/>
              <a:t>the </a:t>
            </a:r>
            <a:r>
              <a:rPr lang="en-US" sz="2800" b="1" i="1" dirty="0" smtClean="0"/>
              <a:t>Measures of Student Learning Tool </a:t>
            </a:r>
            <a:r>
              <a:rPr lang="en-US" sz="2800" dirty="0"/>
              <a:t>to record the </a:t>
            </a:r>
            <a:r>
              <a:rPr lang="en-US" sz="2800" i="1" dirty="0" smtClean="0"/>
              <a:t>targets</a:t>
            </a:r>
            <a:r>
              <a:rPr lang="en-US" sz="2800" dirty="0" smtClean="0"/>
              <a:t> and </a:t>
            </a:r>
            <a:r>
              <a:rPr lang="en-US" sz="2800" i="1" dirty="0" smtClean="0"/>
              <a:t>scales</a:t>
            </a:r>
            <a:r>
              <a:rPr lang="en-US" sz="2800" dirty="0" smtClean="0"/>
              <a:t> you </a:t>
            </a:r>
            <a:r>
              <a:rPr lang="en-US" sz="2800" dirty="0"/>
              <a:t>have </a:t>
            </a:r>
            <a:r>
              <a:rPr lang="en-US" sz="2800" dirty="0" smtClean="0"/>
              <a:t>established.</a:t>
            </a:r>
          </a:p>
          <a:p>
            <a:endParaRPr lang="en-US" sz="2800" dirty="0"/>
          </a:p>
          <a:p>
            <a:r>
              <a:rPr lang="en-US" sz="2800" dirty="0" smtClean="0"/>
              <a:t>When Colorado Growth Model data is available the scale indicating expected student learning outcomes has been established for you.</a:t>
            </a:r>
          </a:p>
          <a:p>
            <a:endParaRPr lang="en-US" sz="2800" dirty="0"/>
          </a:p>
          <a:p>
            <a:pPr marL="45720" indent="0">
              <a:buNone/>
            </a:pPr>
            <a:endParaRPr lang="en-US" sz="2800" dirty="0" smtClean="0"/>
          </a:p>
          <a:p>
            <a:pPr marL="45720" indent="0">
              <a:buNone/>
            </a:pPr>
            <a:endParaRPr lang="en-US" sz="2800" dirty="0" smtClean="0"/>
          </a:p>
        </p:txBody>
      </p:sp>
      <p:sp>
        <p:nvSpPr>
          <p:cNvPr id="3" name="Title 2"/>
          <p:cNvSpPr>
            <a:spLocks noGrp="1"/>
          </p:cNvSpPr>
          <p:nvPr>
            <p:ph type="title"/>
          </p:nvPr>
        </p:nvSpPr>
        <p:spPr>
          <a:xfrm>
            <a:off x="0" y="355847"/>
            <a:ext cx="9144000" cy="1054394"/>
          </a:xfrm>
        </p:spPr>
        <p:txBody>
          <a:bodyPr/>
          <a:lstStyle/>
          <a:p>
            <a:r>
              <a:rPr lang="en-US" sz="4000" i="1" dirty="0">
                <a:latin typeface="Palatino Linotype" pitchFamily="18" charset="0"/>
              </a:rPr>
              <a:t>Student Learning Objective Process</a:t>
            </a:r>
            <a:r>
              <a:rPr lang="en-US" sz="4000" dirty="0">
                <a:latin typeface="Palatino Linotype" pitchFamily="18" charset="0"/>
              </a:rPr>
              <a:t>:</a:t>
            </a:r>
            <a:br>
              <a:rPr lang="en-US" sz="4000" dirty="0">
                <a:latin typeface="Palatino Linotype" pitchFamily="18" charset="0"/>
              </a:rPr>
            </a:br>
            <a:r>
              <a:rPr lang="en-US" sz="4000" dirty="0">
                <a:latin typeface="Palatino Linotype" pitchFamily="18" charset="0"/>
              </a:rPr>
              <a:t>Strategies for </a:t>
            </a:r>
            <a:r>
              <a:rPr lang="en-US" sz="4000" dirty="0" smtClean="0">
                <a:latin typeface="Palatino Linotype" pitchFamily="18" charset="0"/>
              </a:rPr>
              <a:t>Scale </a:t>
            </a:r>
            <a:r>
              <a:rPr lang="en-US" sz="4000" dirty="0">
                <a:latin typeface="Palatino Linotype" pitchFamily="18" charset="0"/>
              </a:rPr>
              <a:t>Setting</a:t>
            </a: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2566291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sz="4000" dirty="0" smtClean="0">
                <a:latin typeface="Palatino Linotype" pitchFamily="18" charset="0"/>
              </a:rPr>
              <a:t>Possible Student Learning Scales </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p>
        </p:txBody>
      </p:sp>
      <p:sp>
        <p:nvSpPr>
          <p:cNvPr id="6" name="Content Placeholder 1"/>
          <p:cNvSpPr>
            <a:spLocks noGrp="1"/>
          </p:cNvSpPr>
          <p:nvPr>
            <p:ph idx="1"/>
          </p:nvPr>
        </p:nvSpPr>
        <p:spPr>
          <a:xfrm>
            <a:off x="126119" y="1719071"/>
            <a:ext cx="8891753" cy="4407408"/>
          </a:xfrm>
        </p:spPr>
        <p:txBody>
          <a:bodyPr/>
          <a:lstStyle/>
          <a:p>
            <a:pPr marL="45720" indent="0">
              <a:buNone/>
            </a:pPr>
            <a:r>
              <a:rPr lang="en-US" sz="3200" b="1" dirty="0" smtClean="0"/>
              <a:t>What are the </a:t>
            </a:r>
            <a:r>
              <a:rPr lang="en-US" sz="3200" b="1" i="1" dirty="0" smtClean="0"/>
              <a:t>scales</a:t>
            </a:r>
            <a:r>
              <a:rPr lang="en-US" sz="3200" b="1" dirty="0" smtClean="0"/>
              <a:t> in these examples?</a:t>
            </a:r>
            <a:endParaRPr lang="en-US" sz="3200" b="1" dirty="0"/>
          </a:p>
          <a:p>
            <a:r>
              <a:rPr lang="en-US" sz="2800" u="sng" dirty="0" smtClean="0"/>
              <a:t>16 of my 21 students </a:t>
            </a:r>
            <a:r>
              <a:rPr lang="en-US" sz="2800" dirty="0" smtClean="0"/>
              <a:t>will increase their reading proficiency by 1-2 grade levels. </a:t>
            </a:r>
          </a:p>
          <a:p>
            <a:r>
              <a:rPr lang="en-US" sz="2800" u="sng" dirty="0" smtClean="0"/>
              <a:t>9 more students </a:t>
            </a:r>
            <a:r>
              <a:rPr lang="en-US" sz="2800" dirty="0" smtClean="0"/>
              <a:t>will receive + at the end of the year</a:t>
            </a:r>
            <a:r>
              <a:rPr lang="en-US" sz="2800" u="sng" dirty="0" smtClean="0"/>
              <a:t>. </a:t>
            </a:r>
          </a:p>
          <a:p>
            <a:r>
              <a:rPr lang="en-US" sz="2800" dirty="0" smtClean="0"/>
              <a:t>The median score on my end of course assessment last year was 73%. At the end of the course for this year, the median score will be at least 78%.</a:t>
            </a:r>
            <a:endParaRPr lang="en-US" sz="3200" dirty="0" smtClean="0"/>
          </a:p>
          <a:p>
            <a:endParaRPr lang="en-US" sz="3600" dirty="0" smtClean="0"/>
          </a:p>
          <a:p>
            <a:endParaRPr lang="en-US" sz="3600" dirty="0"/>
          </a:p>
        </p:txBody>
      </p:sp>
    </p:spTree>
    <p:extLst>
      <p:ext uri="{BB962C8B-B14F-4D97-AF65-F5344CB8AC3E}">
        <p14:creationId xmlns:p14="http://schemas.microsoft.com/office/powerpoint/2010/main" val="17157335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sz="3900" dirty="0" smtClean="0">
                <a:latin typeface="Palatino Linotype" pitchFamily="18" charset="0"/>
              </a:rPr>
              <a:t>Student Learning Objective Process:   </a:t>
            </a:r>
            <a:r>
              <a:rPr lang="en-US" sz="4000" i="1" dirty="0" smtClean="0">
                <a:latin typeface="Palatino Linotype" pitchFamily="18" charset="0"/>
              </a:rPr>
              <a:t>Target Setting Practice</a:t>
            </a:r>
            <a:endParaRPr lang="en-US" sz="4000" i="1" dirty="0">
              <a:latin typeface="Palatino Linotype" pitchFamily="18" charset="0"/>
            </a:endParaRPr>
          </a:p>
        </p:txBody>
      </p:sp>
      <p:sp>
        <p:nvSpPr>
          <p:cNvPr id="6" name="Content Placeholder 1"/>
          <p:cNvSpPr>
            <a:spLocks noGrp="1"/>
          </p:cNvSpPr>
          <p:nvPr>
            <p:ph idx="1"/>
          </p:nvPr>
        </p:nvSpPr>
        <p:spPr/>
        <p:txBody>
          <a:bodyPr/>
          <a:lstStyle/>
          <a:p>
            <a:r>
              <a:rPr lang="en-US" sz="2800" dirty="0" smtClean="0"/>
              <a:t>With a partner, </a:t>
            </a:r>
            <a:r>
              <a:rPr lang="en-US" sz="2800" dirty="0"/>
              <a:t>u</a:t>
            </a:r>
            <a:r>
              <a:rPr lang="en-US" sz="2800" dirty="0" smtClean="0"/>
              <a:t>se the </a:t>
            </a:r>
            <a:r>
              <a:rPr lang="en-US" sz="2800" i="1" dirty="0" smtClean="0"/>
              <a:t>Setting Student Learning Targets and Scales </a:t>
            </a:r>
            <a:r>
              <a:rPr lang="en-US" sz="2800" dirty="0" smtClean="0"/>
              <a:t>worksheet to analyze one set of data.</a:t>
            </a:r>
          </a:p>
          <a:p>
            <a:pPr lvl="1"/>
            <a:r>
              <a:rPr lang="en-US" sz="2400" dirty="0" smtClean="0"/>
              <a:t>Portfolio/Performance Outcomes</a:t>
            </a:r>
            <a:endParaRPr lang="en-US" sz="2400" dirty="0"/>
          </a:p>
          <a:p>
            <a:pPr lvl="1"/>
            <a:r>
              <a:rPr lang="en-US" sz="2400" dirty="0" smtClean="0"/>
              <a:t>Baseline Reading Levels</a:t>
            </a:r>
            <a:endParaRPr lang="en-US" sz="2400" dirty="0"/>
          </a:p>
          <a:p>
            <a:pPr lvl="1"/>
            <a:r>
              <a:rPr lang="en-US" sz="2400" dirty="0" smtClean="0"/>
              <a:t>End of Course Summative Exam Results</a:t>
            </a:r>
            <a:endParaRPr lang="en-US" sz="2400" dirty="0"/>
          </a:p>
          <a:p>
            <a:pPr lvl="1"/>
            <a:r>
              <a:rPr lang="en-US" sz="2400" dirty="0" smtClean="0"/>
              <a:t>Rubric Outcomes</a:t>
            </a:r>
          </a:p>
          <a:p>
            <a:pPr lvl="1"/>
            <a:endParaRPr lang="en-US" sz="800" dirty="0" smtClean="0"/>
          </a:p>
          <a:p>
            <a:r>
              <a:rPr lang="en-US" sz="2800" dirty="0" smtClean="0"/>
              <a:t>Practice setting a student learning outcome target for expected outcomes. </a:t>
            </a:r>
          </a:p>
        </p:txBody>
      </p:sp>
    </p:spTree>
    <p:extLst>
      <p:ext uri="{BB962C8B-B14F-4D97-AF65-F5344CB8AC3E}">
        <p14:creationId xmlns:p14="http://schemas.microsoft.com/office/powerpoint/2010/main" val="396796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355847"/>
            <a:ext cx="9144000" cy="1054394"/>
          </a:xfrm>
        </p:spPr>
        <p:txBody>
          <a:bodyPr/>
          <a:lstStyle/>
          <a:p>
            <a:r>
              <a:rPr lang="en-US" sz="3900" dirty="0">
                <a:latin typeface="Palatino Linotype" pitchFamily="18" charset="0"/>
              </a:rPr>
              <a:t>Student Learning Objective Process:</a:t>
            </a:r>
            <a:r>
              <a:rPr lang="en-US" sz="4000" dirty="0" smtClean="0">
                <a:latin typeface="Palatino Linotype" pitchFamily="18" charset="0"/>
              </a:rPr>
              <a:t/>
            </a:r>
            <a:br>
              <a:rPr lang="en-US" sz="4000" dirty="0" smtClean="0">
                <a:latin typeface="Palatino Linotype" pitchFamily="18" charset="0"/>
              </a:rPr>
            </a:br>
            <a:r>
              <a:rPr lang="en-US" sz="4000" i="1" dirty="0" smtClean="0">
                <a:latin typeface="Palatino Linotype" pitchFamily="18" charset="0"/>
              </a:rPr>
              <a:t>Scale Setting Practice </a:t>
            </a:r>
            <a:endParaRPr lang="en-US" sz="4000" i="1" dirty="0">
              <a:latin typeface="Palatino Linotype" pitchFamily="18"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buClr>
                <a:srgbClr val="FAAB67"/>
              </a:buClr>
            </a:pPr>
            <a:endParaRPr lang="en-US" sz="2000" dirty="0" smtClean="0">
              <a:solidFill>
                <a:srgbClr val="785F55"/>
              </a:solidFill>
            </a:endParaRPr>
          </a:p>
          <a:p>
            <a:pPr lvl="1">
              <a:buClr>
                <a:srgbClr val="FAAB67"/>
              </a:buClr>
            </a:pPr>
            <a:endParaRPr lang="en-US" sz="2000" dirty="0" smtClean="0">
              <a:solidFill>
                <a:srgbClr val="785F55"/>
              </a:solidFill>
            </a:endParaRPr>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Clr>
                <a:srgbClr val="FAAB67"/>
              </a:buClr>
              <a:buFont typeface="Wingdings" charset="2"/>
              <a:buNone/>
            </a:pPr>
            <a:endParaRPr lang="en-US" dirty="0" smtClean="0">
              <a:solidFill>
                <a:srgbClr val="785F55"/>
              </a:solidFill>
            </a:endParaRPr>
          </a:p>
          <a:p>
            <a:pPr lvl="1">
              <a:buClr>
                <a:srgbClr val="FAAB67"/>
              </a:buClr>
            </a:pPr>
            <a:endParaRPr lang="en-US" sz="2000" dirty="0" smtClean="0">
              <a:solidFill>
                <a:srgbClr val="785F55"/>
              </a:solidFill>
            </a:endParaRPr>
          </a:p>
        </p:txBody>
      </p:sp>
      <p:sp>
        <p:nvSpPr>
          <p:cNvPr id="6" name="Content Placeholder 1"/>
          <p:cNvSpPr txBox="1">
            <a:spLocks/>
          </p:cNvSpPr>
          <p:nvPr/>
        </p:nvSpPr>
        <p:spPr>
          <a:xfrm>
            <a:off x="380999" y="1719071"/>
            <a:ext cx="8407893" cy="45598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2800" dirty="0" smtClean="0">
                <a:solidFill>
                  <a:srgbClr val="785F55"/>
                </a:solidFill>
              </a:rPr>
              <a:t>Think about what your expected outcomes are (targets). </a:t>
            </a:r>
          </a:p>
          <a:p>
            <a:pPr>
              <a:buClr>
                <a:srgbClr val="95B6D2"/>
              </a:buClr>
            </a:pPr>
            <a:r>
              <a:rPr lang="en-US" sz="2800" dirty="0" smtClean="0">
                <a:solidFill>
                  <a:srgbClr val="785F55"/>
                </a:solidFill>
              </a:rPr>
              <a:t>Establish the ranges for each of the categories below. </a:t>
            </a:r>
          </a:p>
          <a:p>
            <a:pPr>
              <a:buClr>
                <a:srgbClr val="95B6D2"/>
              </a:buClr>
            </a:pPr>
            <a:endParaRPr lang="en-US" sz="2800" dirty="0">
              <a:solidFill>
                <a:srgbClr val="785F55"/>
              </a:solidFill>
            </a:endParaRPr>
          </a:p>
          <a:p>
            <a:pPr>
              <a:buClr>
                <a:srgbClr val="95B6D2"/>
              </a:buClr>
            </a:pPr>
            <a:endParaRPr lang="en-US" sz="2800" dirty="0">
              <a:solidFill>
                <a:srgbClr val="785F55"/>
              </a:solidFill>
            </a:endParaRPr>
          </a:p>
          <a:p>
            <a:pPr>
              <a:buClr>
                <a:srgbClr val="95B6D2"/>
              </a:buClr>
            </a:pPr>
            <a:endParaRPr lang="en-US" sz="2800" dirty="0" smtClean="0">
              <a:solidFill>
                <a:srgbClr val="785F55"/>
              </a:solidFill>
            </a:endParaRPr>
          </a:p>
          <a:p>
            <a:pPr>
              <a:buClr>
                <a:srgbClr val="95B6D2"/>
              </a:buClr>
            </a:pPr>
            <a:r>
              <a:rPr lang="en-US" sz="2800" dirty="0" smtClean="0">
                <a:solidFill>
                  <a:srgbClr val="785F55"/>
                </a:solidFill>
              </a:rPr>
              <a:t>How did you decide on the ranges? </a:t>
            </a:r>
          </a:p>
          <a:p>
            <a:pPr>
              <a:buClr>
                <a:srgbClr val="95B6D2"/>
              </a:buClr>
            </a:pPr>
            <a:r>
              <a:rPr lang="en-US" sz="2800" dirty="0" smtClean="0">
                <a:solidFill>
                  <a:srgbClr val="785F55"/>
                </a:solidFill>
              </a:rPr>
              <a:t>Are your expectations rigorous, yet attainable?</a:t>
            </a:r>
          </a:p>
          <a:p>
            <a:pPr>
              <a:buClr>
                <a:srgbClr val="95B6D2"/>
              </a:buClr>
            </a:pPr>
            <a:endParaRPr lang="en-US" sz="2800" dirty="0" smtClean="0">
              <a:solidFill>
                <a:srgbClr val="785F55"/>
              </a:solidFill>
            </a:endParaRPr>
          </a:p>
          <a:p>
            <a:pPr marL="365760" lvl="1" indent="0">
              <a:buClr>
                <a:srgbClr val="FAAB67"/>
              </a:buClr>
              <a:buFont typeface="Wingdings" charset="2"/>
              <a:buNone/>
            </a:pPr>
            <a:endParaRPr lang="en-US" sz="2800" dirty="0" smtClean="0">
              <a:solidFill>
                <a:srgbClr val="785F55"/>
              </a:solidFill>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524" y="3578351"/>
            <a:ext cx="841375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pare_d\AppData\Local\Microsoft\Windows\Temporary Internet Files\Content.IE5\301MR8U8\MC900389446[1].wmf"/>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5530" y="6149065"/>
            <a:ext cx="643915" cy="64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719071"/>
            <a:ext cx="9144000" cy="4407408"/>
          </a:xfrm>
        </p:spPr>
        <p:txBody>
          <a:bodyPr/>
          <a:lstStyle/>
          <a:p>
            <a:pPr marL="365760" lvl="1" indent="0" algn="ctr">
              <a:buNone/>
            </a:pPr>
            <a:r>
              <a:rPr lang="en-US" sz="2800" dirty="0" smtClean="0"/>
              <a:t>ALL 4 sets of data</a:t>
            </a:r>
          </a:p>
          <a:p>
            <a:pPr marL="365760" lvl="1" indent="0">
              <a:buNone/>
            </a:pPr>
            <a:r>
              <a:rPr lang="en-US" sz="2400" dirty="0" smtClean="0"/>
              <a:t>Performance Assessment/Portfolio Outcomes</a:t>
            </a:r>
          </a:p>
          <a:p>
            <a:pPr marL="365760" lvl="1" indent="0">
              <a:buNone/>
            </a:pPr>
            <a:endParaRPr lang="en-US" sz="2400" dirty="0" smtClean="0"/>
          </a:p>
          <a:p>
            <a:pPr marL="365760" lvl="1" indent="0">
              <a:buNone/>
            </a:pPr>
            <a:r>
              <a:rPr lang="en-US" sz="2400" dirty="0" smtClean="0"/>
              <a:t>Reading Levels (beginning of the year)</a:t>
            </a:r>
          </a:p>
          <a:p>
            <a:pPr marL="365760" lvl="1" indent="0">
              <a:buNone/>
            </a:pPr>
            <a:endParaRPr lang="en-US" sz="2400" dirty="0" smtClean="0"/>
          </a:p>
          <a:p>
            <a:pPr marL="365760" lvl="1" indent="0">
              <a:buNone/>
            </a:pPr>
            <a:r>
              <a:rPr lang="en-US" sz="2400" dirty="0" smtClean="0"/>
              <a:t>Cumulative exam </a:t>
            </a:r>
          </a:p>
          <a:p>
            <a:pPr marL="365760" lvl="1" indent="0">
              <a:buNone/>
            </a:pPr>
            <a:endParaRPr lang="en-US" sz="2400" dirty="0"/>
          </a:p>
          <a:p>
            <a:pPr marL="365760" lvl="1" indent="0">
              <a:buNone/>
            </a:pPr>
            <a:r>
              <a:rPr lang="en-US" sz="2400" dirty="0" smtClean="0"/>
              <a:t>Rubric Results</a:t>
            </a:r>
            <a:endParaRPr lang="en-US" sz="2800" dirty="0"/>
          </a:p>
        </p:txBody>
      </p:sp>
      <p:sp>
        <p:nvSpPr>
          <p:cNvPr id="3" name="Title 2"/>
          <p:cNvSpPr>
            <a:spLocks noGrp="1"/>
          </p:cNvSpPr>
          <p:nvPr>
            <p:ph type="title"/>
          </p:nvPr>
        </p:nvSpPr>
        <p:spPr>
          <a:xfrm>
            <a:off x="1" y="355847"/>
            <a:ext cx="9143999" cy="1054394"/>
          </a:xfrm>
        </p:spPr>
        <p:txBody>
          <a:bodyPr>
            <a:noAutofit/>
          </a:bodyPr>
          <a:lstStyle/>
          <a:p>
            <a:r>
              <a:rPr lang="en-US" sz="3900" dirty="0" smtClean="0">
                <a:latin typeface="Palatino Linotype" pitchFamily="18" charset="0"/>
              </a:rPr>
              <a:t>Student Learning Objective Process:  </a:t>
            </a:r>
            <a:r>
              <a:rPr lang="en-US" sz="4000" dirty="0" smtClean="0">
                <a:latin typeface="Palatino Linotype" pitchFamily="18" charset="0"/>
              </a:rPr>
              <a:t/>
            </a:r>
            <a:br>
              <a:rPr lang="en-US" sz="4000" dirty="0" smtClean="0">
                <a:latin typeface="Palatino Linotype" pitchFamily="18" charset="0"/>
              </a:rPr>
            </a:br>
            <a:r>
              <a:rPr lang="en-US" sz="4000" i="1" dirty="0" smtClean="0">
                <a:latin typeface="Palatino Linotype" pitchFamily="18" charset="0"/>
              </a:rPr>
              <a:t>Target and Scale Setting</a:t>
            </a:r>
            <a:endParaRPr lang="en-US" sz="4000" i="1" dirty="0">
              <a:latin typeface="Palatino Linotype"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43255641"/>
              </p:ext>
            </p:extLst>
          </p:nvPr>
        </p:nvGraphicFramePr>
        <p:xfrm>
          <a:off x="-3" y="4414945"/>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66</a:t>
                      </a:r>
                      <a:endParaRPr lang="en-US" sz="1800" dirty="0">
                        <a:solidFill>
                          <a:schemeClr val="tx1"/>
                        </a:solidFill>
                      </a:endParaRPr>
                    </a:p>
                  </a:txBody>
                  <a:tcPr/>
                </a:tc>
                <a:tc>
                  <a:txBody>
                    <a:bodyPr/>
                    <a:lstStyle/>
                    <a:p>
                      <a:r>
                        <a:rPr lang="en-US" sz="1800" dirty="0" smtClean="0">
                          <a:solidFill>
                            <a:schemeClr val="tx1"/>
                          </a:solidFill>
                        </a:rPr>
                        <a:t>89</a:t>
                      </a:r>
                      <a:endParaRPr lang="en-US" sz="1800" dirty="0">
                        <a:solidFill>
                          <a:schemeClr val="tx1"/>
                        </a:solidFill>
                      </a:endParaRPr>
                    </a:p>
                  </a:txBody>
                  <a:tcPr/>
                </a:tc>
                <a:tc>
                  <a:txBody>
                    <a:bodyPr/>
                    <a:lstStyle/>
                    <a:p>
                      <a:r>
                        <a:rPr lang="en-US" sz="1800" dirty="0" smtClean="0">
                          <a:solidFill>
                            <a:schemeClr val="tx1"/>
                          </a:solidFill>
                        </a:rPr>
                        <a:t>68</a:t>
                      </a:r>
                      <a:endParaRPr lang="en-US" sz="1800" dirty="0">
                        <a:solidFill>
                          <a:schemeClr val="tx1"/>
                        </a:solidFill>
                      </a:endParaRPr>
                    </a:p>
                  </a:txBody>
                  <a:tcPr/>
                </a:tc>
                <a:tc>
                  <a:txBody>
                    <a:bodyPr/>
                    <a:lstStyle/>
                    <a:p>
                      <a:r>
                        <a:rPr lang="en-US" sz="1800" dirty="0" smtClean="0">
                          <a:solidFill>
                            <a:schemeClr val="tx1"/>
                          </a:solidFill>
                        </a:rPr>
                        <a:t>75</a:t>
                      </a:r>
                      <a:endParaRPr lang="en-US" sz="1800" dirty="0">
                        <a:solidFill>
                          <a:schemeClr val="tx1"/>
                        </a:solidFill>
                      </a:endParaRPr>
                    </a:p>
                  </a:txBody>
                  <a:tcPr/>
                </a:tc>
                <a:tc>
                  <a:txBody>
                    <a:bodyPr/>
                    <a:lstStyle/>
                    <a:p>
                      <a:r>
                        <a:rPr lang="en-US" sz="1800" dirty="0" smtClean="0">
                          <a:solidFill>
                            <a:schemeClr val="tx1"/>
                          </a:solidFill>
                        </a:rPr>
                        <a:t>74</a:t>
                      </a:r>
                      <a:endParaRPr lang="en-US" sz="1800" dirty="0">
                        <a:solidFill>
                          <a:schemeClr val="tx1"/>
                        </a:solidFill>
                      </a:endParaRPr>
                    </a:p>
                  </a:txBody>
                  <a:tcPr/>
                </a:tc>
                <a:tc>
                  <a:txBody>
                    <a:bodyPr/>
                    <a:lstStyle/>
                    <a:p>
                      <a:r>
                        <a:rPr lang="en-US" sz="1800" dirty="0" smtClean="0">
                          <a:solidFill>
                            <a:schemeClr val="tx1"/>
                          </a:solidFill>
                        </a:rPr>
                        <a:t>80</a:t>
                      </a:r>
                      <a:endParaRPr lang="en-US" sz="1800" dirty="0">
                        <a:solidFill>
                          <a:schemeClr val="tx1"/>
                        </a:solidFill>
                      </a:endParaRPr>
                    </a:p>
                  </a:txBody>
                  <a:tcPr/>
                </a:tc>
                <a:tc>
                  <a:txBody>
                    <a:bodyPr/>
                    <a:lstStyle/>
                    <a:p>
                      <a:r>
                        <a:rPr lang="en-US" sz="1800" dirty="0" smtClean="0">
                          <a:solidFill>
                            <a:schemeClr val="tx1"/>
                          </a:solidFill>
                        </a:rPr>
                        <a:t>94</a:t>
                      </a:r>
                      <a:endParaRPr lang="en-US" sz="1800" dirty="0">
                        <a:solidFill>
                          <a:schemeClr val="tx1"/>
                        </a:solidFill>
                      </a:endParaRPr>
                    </a:p>
                  </a:txBody>
                  <a:tcPr/>
                </a:tc>
                <a:tc>
                  <a:txBody>
                    <a:bodyPr/>
                    <a:lstStyle/>
                    <a:p>
                      <a:r>
                        <a:rPr lang="en-US" sz="1800" dirty="0" smtClean="0">
                          <a:solidFill>
                            <a:schemeClr val="tx1"/>
                          </a:solidFill>
                        </a:rPr>
                        <a:t>99</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55</a:t>
                      </a:r>
                      <a:endParaRPr lang="en-US" sz="1800" dirty="0">
                        <a:solidFill>
                          <a:schemeClr val="tx1"/>
                        </a:solidFill>
                      </a:endParaRPr>
                    </a:p>
                  </a:txBody>
                  <a:tcPr/>
                </a:tc>
                <a:tc>
                  <a:txBody>
                    <a:bodyPr/>
                    <a:lstStyle/>
                    <a:p>
                      <a:r>
                        <a:rPr lang="en-US" sz="1800" dirty="0" smtClean="0">
                          <a:solidFill>
                            <a:schemeClr val="tx1"/>
                          </a:solidFill>
                        </a:rPr>
                        <a:t>71</a:t>
                      </a:r>
                      <a:endParaRPr lang="en-US" sz="1800" dirty="0">
                        <a:solidFill>
                          <a:schemeClr val="tx1"/>
                        </a:solidFill>
                      </a:endParaRPr>
                    </a:p>
                  </a:txBody>
                  <a:tcPr/>
                </a:tc>
                <a:tc>
                  <a:txBody>
                    <a:bodyPr/>
                    <a:lstStyle/>
                    <a:p>
                      <a:r>
                        <a:rPr lang="en-US" sz="1800" dirty="0" smtClean="0">
                          <a:solidFill>
                            <a:schemeClr val="tx1"/>
                          </a:solidFill>
                        </a:rPr>
                        <a:t>73</a:t>
                      </a:r>
                      <a:endParaRPr lang="en-US" sz="1800" dirty="0">
                        <a:solidFill>
                          <a:schemeClr val="tx1"/>
                        </a:solidFill>
                      </a:endParaRPr>
                    </a:p>
                  </a:txBody>
                  <a:tcPr/>
                </a:tc>
                <a:tc>
                  <a:txBody>
                    <a:bodyPr/>
                    <a:lstStyle/>
                    <a:p>
                      <a:r>
                        <a:rPr lang="en-US" sz="1800" dirty="0" smtClean="0">
                          <a:solidFill>
                            <a:schemeClr val="tx1"/>
                          </a:solidFill>
                        </a:rPr>
                        <a:t>95</a:t>
                      </a:r>
                      <a:endParaRPr lang="en-US" sz="1800" dirty="0">
                        <a:solidFill>
                          <a:schemeClr val="tx1"/>
                        </a:solidFill>
                      </a:endParaRPr>
                    </a:p>
                  </a:txBody>
                  <a:tcPr/>
                </a:tc>
                <a:tc>
                  <a:txBody>
                    <a:bodyPr/>
                    <a:lstStyle/>
                    <a:p>
                      <a:r>
                        <a:rPr lang="en-US" sz="1800" dirty="0" smtClean="0">
                          <a:solidFill>
                            <a:schemeClr val="tx1"/>
                          </a:solidFill>
                        </a:rPr>
                        <a:t>96</a:t>
                      </a:r>
                      <a:endParaRPr lang="en-US" sz="1800" dirty="0">
                        <a:solidFill>
                          <a:schemeClr val="tx1"/>
                        </a:solidFill>
                      </a:endParaRPr>
                    </a:p>
                  </a:txBody>
                  <a:tcPr/>
                </a:tc>
                <a:tc>
                  <a:txBody>
                    <a:bodyPr/>
                    <a:lstStyle/>
                    <a:p>
                      <a:r>
                        <a:rPr lang="en-US" sz="1800" dirty="0" smtClean="0">
                          <a:solidFill>
                            <a:schemeClr val="tx1"/>
                          </a:solidFill>
                        </a:rPr>
                        <a:t>84</a:t>
                      </a:r>
                      <a:endParaRPr lang="en-US" sz="1800" dirty="0">
                        <a:solidFill>
                          <a:schemeClr val="tx1"/>
                        </a:solidFill>
                      </a:endParaRPr>
                    </a:p>
                  </a:txBody>
                  <a:tcPr/>
                </a:tc>
                <a:tc>
                  <a:txBody>
                    <a:bodyPr/>
                    <a:lstStyle/>
                    <a:p>
                      <a:r>
                        <a:rPr lang="en-US" sz="1800" dirty="0" smtClean="0">
                          <a:solidFill>
                            <a:schemeClr val="tx1"/>
                          </a:solidFill>
                        </a:rPr>
                        <a:t>82</a:t>
                      </a:r>
                      <a:endParaRPr lang="en-US" sz="1800" dirty="0">
                        <a:solidFill>
                          <a:schemeClr val="tx1"/>
                        </a:solidFill>
                      </a:endParaRPr>
                    </a:p>
                  </a:txBody>
                  <a:tcPr/>
                </a:tc>
                <a:tc>
                  <a:txBody>
                    <a:bodyPr/>
                    <a:lstStyle/>
                    <a:p>
                      <a:r>
                        <a:rPr lang="en-US" sz="1800" dirty="0" smtClean="0">
                          <a:solidFill>
                            <a:schemeClr val="tx1"/>
                          </a:solidFill>
                        </a:rPr>
                        <a:t>79</a:t>
                      </a:r>
                      <a:endParaRPr lang="en-US" sz="1800" dirty="0">
                        <a:solidFill>
                          <a:schemeClr val="tx1"/>
                        </a:solidFill>
                      </a:endParaRPr>
                    </a:p>
                  </a:txBody>
                  <a:tcPr/>
                </a:tc>
                <a:tc>
                  <a:txBody>
                    <a:bodyPr/>
                    <a:lstStyle/>
                    <a:p>
                      <a:r>
                        <a:rPr lang="en-US" sz="1800" dirty="0" smtClean="0">
                          <a:solidFill>
                            <a:schemeClr val="tx1"/>
                          </a:solidFill>
                        </a:rPr>
                        <a:t>81</a:t>
                      </a:r>
                      <a:endParaRPr lang="en-US" sz="1800" dirty="0">
                        <a:solidFill>
                          <a:schemeClr val="tx1"/>
                        </a:solidFill>
                      </a:endParaRPr>
                    </a:p>
                  </a:txBody>
                  <a:tcPr/>
                </a:tc>
                <a:tc>
                  <a:txBody>
                    <a:bodyPr/>
                    <a:lstStyle/>
                    <a:p>
                      <a:r>
                        <a:rPr lang="en-US" sz="1800" dirty="0" smtClean="0">
                          <a:solidFill>
                            <a:schemeClr val="tx1"/>
                          </a:solidFill>
                        </a:rPr>
                        <a:t>98</a:t>
                      </a:r>
                      <a:endParaRPr lang="en-US" sz="1800" dirty="0">
                        <a:solidFill>
                          <a:schemeClr val="tx1"/>
                        </a:solidFill>
                      </a:endParaRPr>
                    </a:p>
                  </a:txBody>
                  <a:tcPr/>
                </a:tc>
                <a:tc>
                  <a:txBody>
                    <a:bodyPr/>
                    <a:lstStyle/>
                    <a:p>
                      <a:r>
                        <a:rPr lang="en-US" sz="1800" dirty="0" smtClean="0">
                          <a:solidFill>
                            <a:schemeClr val="tx1"/>
                          </a:solidFill>
                        </a:rPr>
                        <a:t>74</a:t>
                      </a:r>
                      <a:endParaRPr lang="en-US" sz="1800" dirty="0">
                        <a:solidFill>
                          <a:schemeClr val="tx1"/>
                        </a:solidFill>
                      </a:endParaRPr>
                    </a:p>
                  </a:txBody>
                  <a:tcPr/>
                </a:tc>
                <a:tc>
                  <a:txBody>
                    <a:bodyPr/>
                    <a:lstStyle/>
                    <a:p>
                      <a:r>
                        <a:rPr lang="en-US" sz="1800" dirty="0" smtClean="0">
                          <a:solidFill>
                            <a:schemeClr val="tx1"/>
                          </a:solidFill>
                        </a:rPr>
                        <a:t>86</a:t>
                      </a:r>
                      <a:endParaRPr lang="en-US" sz="1800" dirty="0">
                        <a:solidFill>
                          <a:schemeClr val="tx1"/>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4682433"/>
              </p:ext>
            </p:extLst>
          </p:nvPr>
        </p:nvGraphicFramePr>
        <p:xfrm>
          <a:off x="-9" y="5350618"/>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4</a:t>
                      </a:r>
                      <a:endParaRPr lang="en-US" sz="1800" dirty="0">
                        <a:solidFill>
                          <a:schemeClr val="tx1"/>
                        </a:solidFill>
                      </a:endParaRPr>
                    </a:p>
                  </a:txBody>
                  <a:tcPr/>
                </a:tc>
                <a:tc>
                  <a:txBody>
                    <a:bodyPr/>
                    <a:lstStyle/>
                    <a:p>
                      <a:r>
                        <a:rPr lang="en-US" sz="1800" dirty="0" smtClean="0">
                          <a:solidFill>
                            <a:schemeClr val="tx1"/>
                          </a:solidFill>
                        </a:rPr>
                        <a:t>1</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1</a:t>
                      </a:r>
                      <a:endParaRPr lang="en-US" sz="1800" dirty="0">
                        <a:solidFill>
                          <a:schemeClr val="tx1"/>
                        </a:solidFill>
                      </a:endParaRPr>
                    </a:p>
                  </a:txBody>
                  <a:tcPr/>
                </a:tc>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3</a:t>
                      </a:r>
                      <a:endParaRPr lang="en-US" sz="1800" dirty="0">
                        <a:solidFill>
                          <a:schemeClr val="tx1"/>
                        </a:solidFill>
                      </a:endParaRPr>
                    </a:p>
                  </a:txBody>
                  <a:tcPr/>
                </a:tc>
                <a:tc>
                  <a:txBody>
                    <a:bodyPr/>
                    <a:lstStyle/>
                    <a:p>
                      <a:r>
                        <a:rPr lang="en-US" sz="1800" dirty="0" smtClean="0">
                          <a:solidFill>
                            <a:schemeClr val="tx1"/>
                          </a:solidFill>
                        </a:rPr>
                        <a:t>3</a:t>
                      </a:r>
                      <a:endParaRPr lang="en-US" sz="1800" dirty="0">
                        <a:solidFill>
                          <a:schemeClr val="tx1"/>
                        </a:solidFill>
                      </a:endParaRPr>
                    </a:p>
                  </a:txBody>
                  <a:tcPr/>
                </a:tc>
                <a:tc>
                  <a:txBody>
                    <a:bodyPr/>
                    <a:lstStyle/>
                    <a:p>
                      <a:r>
                        <a:rPr lang="en-US" sz="1800" dirty="0" smtClean="0">
                          <a:solidFill>
                            <a:schemeClr val="tx1"/>
                          </a:solidFill>
                        </a:rPr>
                        <a:t>5</a:t>
                      </a:r>
                      <a:endParaRPr lang="en-US" sz="1800" dirty="0">
                        <a:solidFill>
                          <a:schemeClr val="tx1"/>
                        </a:solidFill>
                      </a:endParaRPr>
                    </a:p>
                  </a:txBody>
                  <a:tcPr/>
                </a:tc>
                <a:tc>
                  <a:txBody>
                    <a:bodyPr/>
                    <a:lstStyle/>
                    <a:p>
                      <a:r>
                        <a:rPr lang="en-US" sz="1800" dirty="0" smtClean="0">
                          <a:solidFill>
                            <a:schemeClr val="tx1"/>
                          </a:solidFill>
                        </a:rPr>
                        <a:t>3</a:t>
                      </a:r>
                      <a:endParaRPr lang="en-US" sz="1800" dirty="0">
                        <a:solidFill>
                          <a:schemeClr val="tx1"/>
                        </a:solidFill>
                      </a:endParaRPr>
                    </a:p>
                  </a:txBody>
                  <a:tcPr/>
                </a:tc>
                <a:tc>
                  <a:txBody>
                    <a:bodyPr/>
                    <a:lstStyle/>
                    <a:p>
                      <a:r>
                        <a:rPr lang="en-US" sz="1800" dirty="0" smtClean="0">
                          <a:solidFill>
                            <a:schemeClr val="tx1"/>
                          </a:solidFill>
                        </a:rPr>
                        <a:t>1</a:t>
                      </a:r>
                      <a:endParaRPr lang="en-US" sz="1800" dirty="0">
                        <a:solidFill>
                          <a:schemeClr val="tx1"/>
                        </a:solidFill>
                      </a:endParaRPr>
                    </a:p>
                  </a:txBody>
                  <a:tcPr/>
                </a:tc>
                <a:tc>
                  <a:txBody>
                    <a:bodyPr/>
                    <a:lstStyle/>
                    <a:p>
                      <a:r>
                        <a:rPr lang="en-US" sz="1800" dirty="0" smtClean="0">
                          <a:solidFill>
                            <a:schemeClr val="tx1"/>
                          </a:solidFill>
                        </a:rPr>
                        <a:t>2</a:t>
                      </a:r>
                      <a:endParaRPr lang="en-US" sz="1800" dirty="0">
                        <a:solidFill>
                          <a:schemeClr val="tx1"/>
                        </a:solidFill>
                      </a:endParaRPr>
                    </a:p>
                  </a:txBody>
                  <a:tcPr/>
                </a:tc>
                <a:tc>
                  <a:txBody>
                    <a:bodyPr/>
                    <a:lstStyle/>
                    <a:p>
                      <a:r>
                        <a:rPr lang="en-US" sz="1800" dirty="0" smtClean="0">
                          <a:solidFill>
                            <a:schemeClr val="tx1"/>
                          </a:solidFill>
                        </a:rPr>
                        <a:t>6</a:t>
                      </a:r>
                      <a:endParaRPr lang="en-US" sz="1800" dirty="0">
                        <a:solidFill>
                          <a:schemeClr val="tx1"/>
                        </a:solidFill>
                      </a:endParaRPr>
                    </a:p>
                  </a:txBody>
                  <a:tcPr/>
                </a:tc>
                <a:tc>
                  <a:txBody>
                    <a:bodyPr/>
                    <a:lstStyle/>
                    <a:p>
                      <a:r>
                        <a:rPr lang="en-US" sz="1800" dirty="0" smtClean="0">
                          <a:solidFill>
                            <a:schemeClr val="tx1"/>
                          </a:solidFill>
                        </a:rPr>
                        <a:t>4</a:t>
                      </a:r>
                      <a:endParaRPr lang="en-US" sz="1800" dirty="0">
                        <a:solidFill>
                          <a:schemeClr val="tx1"/>
                        </a:solidFill>
                      </a:endParaRPr>
                    </a:p>
                  </a:txBody>
                  <a:tcPr/>
                </a:tc>
                <a:tc>
                  <a:txBody>
                    <a:bodyPr/>
                    <a:lstStyle/>
                    <a:p>
                      <a:r>
                        <a:rPr lang="en-US" sz="1800" dirty="0" smtClean="0">
                          <a:solidFill>
                            <a:schemeClr val="tx1"/>
                          </a:solidFill>
                        </a:rPr>
                        <a:t>4</a:t>
                      </a:r>
                      <a:endParaRPr lang="en-US" sz="1800" dirty="0">
                        <a:solidFill>
                          <a:schemeClr val="tx1"/>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43729097"/>
              </p:ext>
            </p:extLst>
          </p:nvPr>
        </p:nvGraphicFramePr>
        <p:xfrm>
          <a:off x="1" y="3564714"/>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18</a:t>
                      </a:r>
                      <a:endParaRPr lang="en-US" sz="1800" dirty="0">
                        <a:solidFill>
                          <a:schemeClr val="tx1"/>
                        </a:solidFill>
                      </a:endParaRPr>
                    </a:p>
                  </a:txBody>
                  <a:tcPr/>
                </a:tc>
                <a:tc>
                  <a:txBody>
                    <a:bodyPr/>
                    <a:lstStyle/>
                    <a:p>
                      <a:r>
                        <a:rPr lang="en-US" sz="1800" dirty="0" smtClean="0">
                          <a:solidFill>
                            <a:schemeClr val="tx1"/>
                          </a:solidFill>
                        </a:rPr>
                        <a:t>24</a:t>
                      </a:r>
                      <a:endParaRPr lang="en-US" sz="1800" dirty="0">
                        <a:solidFill>
                          <a:schemeClr val="tx1"/>
                        </a:solidFill>
                      </a:endParaRPr>
                    </a:p>
                  </a:txBody>
                  <a:tcPr/>
                </a:tc>
                <a:tc>
                  <a:txBody>
                    <a:bodyPr/>
                    <a:lstStyle/>
                    <a:p>
                      <a:r>
                        <a:rPr lang="en-US" sz="1800" dirty="0" smtClean="0">
                          <a:solidFill>
                            <a:schemeClr val="tx1"/>
                          </a:solidFill>
                        </a:rPr>
                        <a:t>24</a:t>
                      </a:r>
                      <a:endParaRPr lang="en-US" sz="1800" dirty="0">
                        <a:solidFill>
                          <a:schemeClr val="tx1"/>
                        </a:solidFill>
                      </a:endParaRPr>
                    </a:p>
                  </a:txBody>
                  <a:tcPr/>
                </a:tc>
                <a:tc>
                  <a:txBody>
                    <a:bodyPr/>
                    <a:lstStyle/>
                    <a:p>
                      <a:r>
                        <a:rPr lang="en-US" sz="1800" dirty="0" smtClean="0">
                          <a:solidFill>
                            <a:schemeClr val="tx1"/>
                          </a:solidFill>
                        </a:rPr>
                        <a:t>30</a:t>
                      </a:r>
                      <a:endParaRPr lang="en-US" sz="1800" dirty="0">
                        <a:solidFill>
                          <a:schemeClr val="tx1"/>
                        </a:solidFill>
                      </a:endParaRPr>
                    </a:p>
                  </a:txBody>
                  <a:tcPr/>
                </a:tc>
                <a:tc>
                  <a:txBody>
                    <a:bodyPr/>
                    <a:lstStyle/>
                    <a:p>
                      <a:r>
                        <a:rPr lang="en-US" sz="1800" dirty="0" smtClean="0">
                          <a:solidFill>
                            <a:schemeClr val="tx1"/>
                          </a:solidFill>
                        </a:rPr>
                        <a:t>38</a:t>
                      </a:r>
                      <a:endParaRPr lang="en-US" sz="1800" dirty="0">
                        <a:solidFill>
                          <a:schemeClr val="tx1"/>
                        </a:solidFill>
                      </a:endParaRPr>
                    </a:p>
                  </a:txBody>
                  <a:tcPr/>
                </a:tc>
                <a:tc>
                  <a:txBody>
                    <a:bodyPr/>
                    <a:lstStyle/>
                    <a:p>
                      <a:r>
                        <a:rPr lang="en-US" sz="1800" dirty="0" smtClean="0">
                          <a:solidFill>
                            <a:schemeClr val="tx1"/>
                          </a:solidFill>
                        </a:rPr>
                        <a:t>40</a:t>
                      </a:r>
                      <a:endParaRPr lang="en-US" sz="1800" dirty="0">
                        <a:solidFill>
                          <a:schemeClr val="tx1"/>
                        </a:solidFill>
                      </a:endParaRPr>
                    </a:p>
                  </a:txBody>
                  <a:tcPr/>
                </a:tc>
                <a:tc>
                  <a:txBody>
                    <a:bodyPr/>
                    <a:lstStyle/>
                    <a:p>
                      <a:r>
                        <a:rPr lang="en-US" sz="1800" dirty="0" smtClean="0">
                          <a:solidFill>
                            <a:schemeClr val="tx1"/>
                          </a:solidFill>
                        </a:rPr>
                        <a:t>40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50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60</a:t>
                      </a:r>
                      <a:endParaRPr lang="en-US" sz="1800" dirty="0">
                        <a:solidFill>
                          <a:schemeClr val="tx1"/>
                        </a:solidFill>
                      </a:endParaRPr>
                    </a:p>
                  </a:txBody>
                  <a:tcPr/>
                </a:tc>
                <a:tc>
                  <a:txBody>
                    <a:bodyPr/>
                    <a:lstStyle/>
                    <a:p>
                      <a:r>
                        <a:rPr lang="en-US" sz="1800" dirty="0" smtClean="0">
                          <a:solidFill>
                            <a:schemeClr val="tx1"/>
                          </a:solidFill>
                        </a:rPr>
                        <a:t>70</a:t>
                      </a:r>
                      <a:endParaRPr lang="en-US" sz="1800" dirty="0">
                        <a:solidFill>
                          <a:schemeClr val="tx1"/>
                        </a:solidFill>
                      </a:endParaRPr>
                    </a:p>
                  </a:txBody>
                  <a:tcPr/>
                </a:tc>
                <a:tc>
                  <a:txBody>
                    <a:bodyPr/>
                    <a:lstStyle/>
                    <a:p>
                      <a:r>
                        <a:rPr lang="en-US" sz="1800" dirty="0" smtClean="0">
                          <a:solidFill>
                            <a:schemeClr val="tx1"/>
                          </a:solidFill>
                        </a:rPr>
                        <a:t>70</a:t>
                      </a:r>
                      <a:endParaRPr lang="en-US" sz="1800" dirty="0">
                        <a:solidFill>
                          <a:schemeClr val="tx1"/>
                        </a:solidFill>
                      </a:endParaRPr>
                    </a:p>
                  </a:txBody>
                  <a:tcPr/>
                </a:tc>
                <a:tc>
                  <a:txBody>
                    <a:bodyPr/>
                    <a:lstStyle/>
                    <a:p>
                      <a:r>
                        <a:rPr lang="en-US" sz="1800" dirty="0" smtClean="0">
                          <a:solidFill>
                            <a:schemeClr val="tx1"/>
                          </a:solidFill>
                        </a:rPr>
                        <a:t>70</a:t>
                      </a:r>
                      <a:endParaRPr lang="en-US" sz="1800" dirty="0">
                        <a:solidFill>
                          <a:schemeClr val="tx1"/>
                        </a:solidFill>
                      </a:endParaRPr>
                    </a:p>
                  </a:txBody>
                  <a:tcPr/>
                </a:tc>
                <a:tc>
                  <a:txBody>
                    <a:bodyPr/>
                    <a:lstStyle/>
                    <a:p>
                      <a:r>
                        <a:rPr lang="en-US" sz="1800" dirty="0" smtClean="0">
                          <a:solidFill>
                            <a:schemeClr val="tx1"/>
                          </a:solidFill>
                        </a:rPr>
                        <a:t>80</a:t>
                      </a:r>
                      <a:endParaRPr lang="en-US" sz="1800" dirty="0">
                        <a:solidFill>
                          <a:schemeClr val="tx1"/>
                        </a:solidFill>
                      </a:endParaRPr>
                    </a:p>
                  </a:txBody>
                  <a:tcPr/>
                </a:tc>
                <a:tc>
                  <a:txBody>
                    <a:bodyPr/>
                    <a:lstStyle/>
                    <a:p>
                      <a:r>
                        <a:rPr lang="en-US" sz="1800" dirty="0" smtClean="0">
                          <a:solidFill>
                            <a:schemeClr val="tx1"/>
                          </a:solidFill>
                        </a:rPr>
                        <a:t>80</a:t>
                      </a:r>
                      <a:endParaRPr lang="en-US" sz="1800" dirty="0">
                        <a:solidFill>
                          <a:schemeClr val="tx1"/>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2618825"/>
              </p:ext>
            </p:extLst>
          </p:nvPr>
        </p:nvGraphicFramePr>
        <p:xfrm>
          <a:off x="1" y="2654285"/>
          <a:ext cx="9144009" cy="416461"/>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16461">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sym typeface="Symbo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r>
                        <a:rPr lang="en-US" sz="1800" dirty="0" smtClean="0">
                          <a:solidFill>
                            <a:schemeClr val="tx1"/>
                          </a:solidFill>
                        </a:rPr>
                        <a:t>-</a:t>
                      </a:r>
                      <a:endParaRPr 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sym typeface="Symbol"/>
                        </a:rPr>
                        <a:t></a:t>
                      </a:r>
                      <a:endParaRPr lang="en-US" sz="1800" dirty="0" smtClean="0">
                        <a:solidFill>
                          <a:schemeClr val="tx1"/>
                        </a:solidFill>
                      </a:endParaRPr>
                    </a:p>
                  </a:txBody>
                  <a:tcPr/>
                </a:tc>
              </a:tr>
            </a:tbl>
          </a:graphicData>
        </a:graphic>
      </p:graphicFrame>
    </p:spTree>
    <p:extLst>
      <p:ext uri="{BB962C8B-B14F-4D97-AF65-F5344CB8AC3E}">
        <p14:creationId xmlns:p14="http://schemas.microsoft.com/office/powerpoint/2010/main" val="16219627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sz="4000" dirty="0" smtClean="0">
                <a:latin typeface="Palatino Linotype" pitchFamily="18" charset="0"/>
              </a:rPr>
              <a:t>Student Learning Objective </a:t>
            </a:r>
            <a:br>
              <a:rPr lang="en-US" sz="4000" dirty="0" smtClean="0">
                <a:latin typeface="Palatino Linotype" pitchFamily="18" charset="0"/>
              </a:rPr>
            </a:br>
            <a:r>
              <a:rPr lang="en-US" sz="4000" dirty="0" smtClean="0">
                <a:latin typeface="Palatino Linotype" pitchFamily="18" charset="0"/>
              </a:rPr>
              <a:t>Process </a:t>
            </a:r>
            <a:endParaRPr lang="en-US" sz="4000" dirty="0">
              <a:latin typeface="Palatino Linotyp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7037740"/>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2105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...and decide to look at each other’s 50% Measures of Student Learning/Outcomes.</a:t>
            </a:r>
          </a:p>
          <a:p>
            <a:pPr marL="45720" indent="0">
              <a:buNone/>
            </a:pPr>
            <a:endParaRPr lang="en-US" dirty="0"/>
          </a:p>
          <a:p>
            <a:pPr marL="45720" indent="0">
              <a:buNone/>
            </a:pPr>
            <a:r>
              <a:rPr lang="en-US" sz="2800" dirty="0" smtClean="0"/>
              <a:t>What do they find?  </a:t>
            </a:r>
            <a:endParaRPr lang="en-US" sz="2800" dirty="0"/>
          </a:p>
          <a:p>
            <a:pPr marL="502920" indent="-457200">
              <a:buFont typeface="+mj-lt"/>
              <a:buAutoNum type="arabicPeriod"/>
            </a:pPr>
            <a:r>
              <a:rPr lang="en-US" b="0" dirty="0" smtClean="0">
                <a:solidFill>
                  <a:schemeClr val="bg1">
                    <a:lumMod val="85000"/>
                  </a:schemeClr>
                </a:solidFill>
              </a:rPr>
              <a:t>Take a moment to look at the 3 samples on your table.</a:t>
            </a:r>
          </a:p>
          <a:p>
            <a:pPr marL="502920" indent="-457200">
              <a:buFont typeface="+mj-lt"/>
              <a:buAutoNum type="arabicPeriod"/>
            </a:pPr>
            <a:r>
              <a:rPr lang="en-US" b="0" dirty="0" smtClean="0">
                <a:solidFill>
                  <a:schemeClr val="bg1">
                    <a:lumMod val="85000"/>
                  </a:schemeClr>
                </a:solidFill>
              </a:rPr>
              <a:t>Evaluate each sample to determine if it meets the requirements.</a:t>
            </a:r>
          </a:p>
          <a:p>
            <a:pPr marL="502920" indent="-457200">
              <a:buFont typeface="+mj-lt"/>
              <a:buAutoNum type="arabicPeriod"/>
            </a:pPr>
            <a:r>
              <a:rPr lang="en-US" b="0" dirty="0" smtClean="0"/>
              <a:t>How might these be strengthened and/or modified?</a:t>
            </a:r>
          </a:p>
          <a:p>
            <a:pPr marL="502920" indent="-457200">
              <a:buFont typeface="+mj-lt"/>
              <a:buAutoNum type="arabicPeriod"/>
            </a:pPr>
            <a:r>
              <a:rPr lang="en-US" b="0" dirty="0" smtClean="0"/>
              <a:t>Discuss your analysis at the table and be prepared to share out. </a:t>
            </a:r>
          </a:p>
        </p:txBody>
      </p:sp>
      <p:sp>
        <p:nvSpPr>
          <p:cNvPr id="3" name="Title 2"/>
          <p:cNvSpPr>
            <a:spLocks noGrp="1"/>
          </p:cNvSpPr>
          <p:nvPr>
            <p:ph type="title"/>
          </p:nvPr>
        </p:nvSpPr>
        <p:spPr/>
        <p:txBody>
          <a:bodyPr/>
          <a:lstStyle/>
          <a:p>
            <a:r>
              <a:rPr lang="en-US" dirty="0" smtClean="0">
                <a:latin typeface="Palatino Linotype" panose="02040502050505030304" pitchFamily="18" charset="0"/>
              </a:rPr>
              <a:t>A teacher, a principal, and an SSP walk into a bar….</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116</a:t>
            </a:fld>
            <a:endParaRPr lang="en-US" dirty="0" smtClean="0"/>
          </a:p>
        </p:txBody>
      </p:sp>
    </p:spTree>
    <p:extLst>
      <p:ext uri="{BB962C8B-B14F-4D97-AF65-F5344CB8AC3E}">
        <p14:creationId xmlns:p14="http://schemas.microsoft.com/office/powerpoint/2010/main" val="253576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30" presetClass="emph" presetSubtype="0" fill="hold" nodeType="withEffect">
                                  <p:stCondLst>
                                    <p:cond delay="0"/>
                                  </p:stCondLst>
                                  <p:childTnLst>
                                    <p:animClr clrSpc="hsl" dir="cw">
                                      <p:cBhvr override="childStyle">
                                        <p:cTn id="12" dur="500" fill="hold"/>
                                        <p:tgtEl>
                                          <p:spTgt spid="2">
                                            <p:txEl>
                                              <p:pRg st="3" end="3"/>
                                            </p:txEl>
                                          </p:spTgt>
                                        </p:tgtEl>
                                        <p:attrNameLst>
                                          <p:attrName>style.color</p:attrName>
                                        </p:attrNameLst>
                                      </p:cBhvr>
                                      <p:by>
                                        <p:hsl h="0" s="12549" l="25098"/>
                                      </p:by>
                                    </p:animClr>
                                    <p:animClr clrSpc="hsl" dir="cw">
                                      <p:cBhvr>
                                        <p:cTn id="13" dur="500" fill="hold"/>
                                        <p:tgtEl>
                                          <p:spTgt spid="2">
                                            <p:txEl>
                                              <p:pRg st="3" end="3"/>
                                            </p:txEl>
                                          </p:spTgt>
                                        </p:tgtEl>
                                        <p:attrNameLst>
                                          <p:attrName>fillcolor</p:attrName>
                                        </p:attrNameLst>
                                      </p:cBhvr>
                                      <p:by>
                                        <p:hsl h="0" s="12549" l="25098"/>
                                      </p:by>
                                    </p:animClr>
                                    <p:animClr clrSpc="hsl" dir="cw">
                                      <p:cBhvr>
                                        <p:cTn id="14" dur="500" fill="hold"/>
                                        <p:tgtEl>
                                          <p:spTgt spid="2">
                                            <p:txEl>
                                              <p:pRg st="3" end="3"/>
                                            </p:txEl>
                                          </p:spTgt>
                                        </p:tgtEl>
                                        <p:attrNameLst>
                                          <p:attrName>stroke.color</p:attrName>
                                        </p:attrNameLst>
                                      </p:cBhvr>
                                      <p:by>
                                        <p:hsl h="0" s="12549" l="25098"/>
                                      </p:by>
                                    </p:animClr>
                                    <p:set>
                                      <p:cBhvr>
                                        <p:cTn id="15" dur="500" fill="hold"/>
                                        <p:tgtEl>
                                          <p:spTgt spid="2">
                                            <p:txEl>
                                              <p:pRg st="3" end="3"/>
                                            </p:txEl>
                                          </p:spTgt>
                                        </p:tgtEl>
                                        <p:attrNameLst>
                                          <p:attrName>fill.type</p:attrName>
                                        </p:attrNameLst>
                                      </p:cBhvr>
                                      <p:to>
                                        <p:strVal val="solid"/>
                                      </p:to>
                                    </p:set>
                                  </p:childTnLst>
                                </p:cTn>
                              </p:par>
                              <p:par>
                                <p:cTn id="16" presetID="30" presetClass="emph" presetSubtype="0" fill="hold" nodeType="withEffect">
                                  <p:stCondLst>
                                    <p:cond delay="0"/>
                                  </p:stCondLst>
                                  <p:childTnLst>
                                    <p:animClr clrSpc="hsl" dir="cw">
                                      <p:cBhvr override="childStyle">
                                        <p:cTn id="17" dur="500" fill="hold"/>
                                        <p:tgtEl>
                                          <p:spTgt spid="2">
                                            <p:txEl>
                                              <p:pRg st="4" end="4"/>
                                            </p:txEl>
                                          </p:spTgt>
                                        </p:tgtEl>
                                        <p:attrNameLst>
                                          <p:attrName>style.color</p:attrName>
                                        </p:attrNameLst>
                                      </p:cBhvr>
                                      <p:by>
                                        <p:hsl h="0" s="12549" l="25098"/>
                                      </p:by>
                                    </p:animClr>
                                    <p:animClr clrSpc="hsl" dir="cw">
                                      <p:cBhvr>
                                        <p:cTn id="18" dur="500" fill="hold"/>
                                        <p:tgtEl>
                                          <p:spTgt spid="2">
                                            <p:txEl>
                                              <p:pRg st="4" end="4"/>
                                            </p:txEl>
                                          </p:spTgt>
                                        </p:tgtEl>
                                        <p:attrNameLst>
                                          <p:attrName>fillcolor</p:attrName>
                                        </p:attrNameLst>
                                      </p:cBhvr>
                                      <p:by>
                                        <p:hsl h="0" s="12549" l="25098"/>
                                      </p:by>
                                    </p:animClr>
                                    <p:animClr clrSpc="hsl" dir="cw">
                                      <p:cBhvr>
                                        <p:cTn id="19" dur="500" fill="hold"/>
                                        <p:tgtEl>
                                          <p:spTgt spid="2">
                                            <p:txEl>
                                              <p:pRg st="4" end="4"/>
                                            </p:txEl>
                                          </p:spTgt>
                                        </p:tgtEl>
                                        <p:attrNameLst>
                                          <p:attrName>stroke.color</p:attrName>
                                        </p:attrNameLst>
                                      </p:cBhvr>
                                      <p:by>
                                        <p:hsl h="0" s="12549" l="25098"/>
                                      </p:by>
                                    </p:animClr>
                                    <p:set>
                                      <p:cBhvr>
                                        <p:cTn id="20" dur="500" fill="hold"/>
                                        <p:tgtEl>
                                          <p:spTgt spid="2">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4" y="1719071"/>
            <a:ext cx="8407893" cy="4407408"/>
          </a:xfrm>
        </p:spPr>
        <p:txBody>
          <a:bodyPr/>
          <a:lstStyle/>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smtClean="0"/>
          </a:p>
          <a:p>
            <a:pPr marL="365760" lvl="1" indent="0" algn="ctr">
              <a:buNone/>
            </a:pPr>
            <a:endParaRPr lang="en-US" sz="2800" dirty="0"/>
          </a:p>
          <a:p>
            <a:pPr marL="365760" lvl="1" indent="0" algn="ctr">
              <a:buNone/>
            </a:pPr>
            <a:endParaRPr lang="en-US" sz="2800" dirty="0" smtClean="0"/>
          </a:p>
          <a:p>
            <a:pPr marL="365760" lvl="1" indent="0" algn="ctr">
              <a:buNone/>
            </a:pPr>
            <a:endParaRPr lang="en-US" sz="2800" dirty="0"/>
          </a:p>
        </p:txBody>
      </p:sp>
      <p:sp>
        <p:nvSpPr>
          <p:cNvPr id="3" name="Title 2"/>
          <p:cNvSpPr>
            <a:spLocks noGrp="1"/>
          </p:cNvSpPr>
          <p:nvPr>
            <p:ph type="title"/>
          </p:nvPr>
        </p:nvSpPr>
        <p:spPr>
          <a:xfrm>
            <a:off x="0" y="355847"/>
            <a:ext cx="9144000" cy="1054394"/>
          </a:xfrm>
        </p:spPr>
        <p:txBody>
          <a:bodyPr/>
          <a:lstStyle/>
          <a:p>
            <a:r>
              <a:rPr lang="en-US" sz="3900" dirty="0" smtClean="0">
                <a:latin typeface="Palatino Linotype" pitchFamily="18" charset="0"/>
              </a:rPr>
              <a:t>Student Learning Objective Process: </a:t>
            </a:r>
            <a:r>
              <a:rPr lang="en-US" sz="4000" dirty="0">
                <a:latin typeface="Palatino Linotype" pitchFamily="18" charset="0"/>
              </a:rPr>
              <a:t/>
            </a:r>
            <a:br>
              <a:rPr lang="en-US" sz="4000" dirty="0">
                <a:latin typeface="Palatino Linotype" pitchFamily="18" charset="0"/>
              </a:rPr>
            </a:br>
            <a:r>
              <a:rPr lang="en-US" sz="3900" i="1" dirty="0" smtClean="0">
                <a:latin typeface="Palatino Linotype" pitchFamily="18" charset="0"/>
              </a:rPr>
              <a:t>Determine Target and Scale Quality </a:t>
            </a:r>
            <a:endParaRPr lang="en-US" sz="3900" i="1" dirty="0">
              <a:latin typeface="Palatino Linotype" pitchFamily="18" charset="0"/>
            </a:endParaRPr>
          </a:p>
        </p:txBody>
      </p:sp>
      <p:sp>
        <p:nvSpPr>
          <p:cNvPr id="7"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buClr>
                <a:srgbClr val="FAAB67"/>
              </a:buClr>
            </a:pPr>
            <a:endParaRPr lang="en-US" sz="2000" dirty="0" smtClean="0">
              <a:solidFill>
                <a:srgbClr val="785F55"/>
              </a:solidFill>
            </a:endParaRPr>
          </a:p>
          <a:p>
            <a:pPr lvl="1">
              <a:buClr>
                <a:srgbClr val="FAAB67"/>
              </a:buClr>
            </a:pPr>
            <a:endParaRPr lang="en-US" sz="2000" dirty="0" smtClean="0">
              <a:solidFill>
                <a:srgbClr val="785F55"/>
              </a:solidFill>
            </a:endParaRPr>
          </a:p>
        </p:txBody>
      </p:sp>
      <p:sp>
        <p:nvSpPr>
          <p:cNvPr id="8" name="Content Placeholder 1"/>
          <p:cNvSpPr txBox="1">
            <a:spLocks/>
          </p:cNvSpPr>
          <p:nvPr/>
        </p:nvSpPr>
        <p:spPr>
          <a:xfrm>
            <a:off x="354367"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Clr>
                <a:srgbClr val="FAAB67"/>
              </a:buClr>
              <a:buFont typeface="Wingdings" charset="2"/>
              <a:buNone/>
            </a:pPr>
            <a:endParaRPr lang="en-US" dirty="0" smtClean="0">
              <a:solidFill>
                <a:srgbClr val="785F55"/>
              </a:solidFill>
            </a:endParaRPr>
          </a:p>
          <a:p>
            <a:pPr lvl="1">
              <a:buClr>
                <a:srgbClr val="FAAB67"/>
              </a:buClr>
            </a:pPr>
            <a:endParaRPr lang="en-US" sz="2000" dirty="0" smtClean="0">
              <a:solidFill>
                <a:srgbClr val="785F55"/>
              </a:solidFill>
            </a:endParaRPr>
          </a:p>
        </p:txBody>
      </p:sp>
      <p:sp>
        <p:nvSpPr>
          <p:cNvPr id="6" name="Content Placeholder 1"/>
          <p:cNvSpPr txBox="1">
            <a:spLocks/>
          </p:cNvSpPr>
          <p:nvPr/>
        </p:nvSpPr>
        <p:spPr>
          <a:xfrm>
            <a:off x="380999" y="1719071"/>
            <a:ext cx="8407893" cy="473632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2800" dirty="0" smtClean="0">
                <a:solidFill>
                  <a:srgbClr val="785F55"/>
                </a:solidFill>
              </a:rPr>
              <a:t>Will your evaluators establish quality criteria for the use of Student Learning Targets and Scales?</a:t>
            </a:r>
          </a:p>
          <a:p>
            <a:pPr>
              <a:buClr>
                <a:srgbClr val="95B6D2"/>
              </a:buClr>
            </a:pPr>
            <a:r>
              <a:rPr lang="en-US" sz="2800" dirty="0" smtClean="0">
                <a:solidFill>
                  <a:srgbClr val="785F55"/>
                </a:solidFill>
              </a:rPr>
              <a:t>Criteria for establishing quality targets and scales might include:</a:t>
            </a:r>
          </a:p>
          <a:p>
            <a:pPr lvl="1">
              <a:buClr>
                <a:srgbClr val="FAAB67"/>
              </a:buClr>
            </a:pPr>
            <a:r>
              <a:rPr lang="en-US" sz="2600" dirty="0" smtClean="0">
                <a:solidFill>
                  <a:srgbClr val="785F55"/>
                </a:solidFill>
              </a:rPr>
              <a:t>Approval processes</a:t>
            </a:r>
          </a:p>
          <a:p>
            <a:pPr lvl="1">
              <a:buClr>
                <a:srgbClr val="FAAB67"/>
              </a:buClr>
            </a:pPr>
            <a:r>
              <a:rPr lang="en-US" sz="2600" dirty="0" smtClean="0">
                <a:solidFill>
                  <a:srgbClr val="785F55"/>
                </a:solidFill>
              </a:rPr>
              <a:t>Collaboratively established</a:t>
            </a:r>
          </a:p>
          <a:p>
            <a:pPr lvl="1">
              <a:buClr>
                <a:srgbClr val="FAAB67"/>
              </a:buClr>
            </a:pPr>
            <a:r>
              <a:rPr lang="en-US" sz="2600" dirty="0" smtClean="0">
                <a:solidFill>
                  <a:srgbClr val="785F55"/>
                </a:solidFill>
              </a:rPr>
              <a:t>Level </a:t>
            </a:r>
            <a:r>
              <a:rPr lang="en-US" sz="2600" dirty="0">
                <a:solidFill>
                  <a:srgbClr val="785F55"/>
                </a:solidFill>
              </a:rPr>
              <a:t>of </a:t>
            </a:r>
            <a:r>
              <a:rPr lang="en-US" sz="2600" dirty="0" smtClean="0">
                <a:solidFill>
                  <a:srgbClr val="785F55"/>
                </a:solidFill>
              </a:rPr>
              <a:t>attainment</a:t>
            </a:r>
          </a:p>
          <a:p>
            <a:pPr lvl="1">
              <a:buClr>
                <a:srgbClr val="FAAB67"/>
              </a:buClr>
            </a:pPr>
            <a:r>
              <a:rPr lang="en-US" sz="2600" dirty="0" smtClean="0">
                <a:solidFill>
                  <a:srgbClr val="785F55"/>
                </a:solidFill>
              </a:rPr>
              <a:t>Rigor </a:t>
            </a:r>
          </a:p>
          <a:p>
            <a:pPr lvl="1">
              <a:buClr>
                <a:srgbClr val="FAAB67"/>
              </a:buClr>
            </a:pPr>
            <a:r>
              <a:rPr lang="en-US" sz="2600" dirty="0" smtClean="0">
                <a:solidFill>
                  <a:srgbClr val="785F55"/>
                </a:solidFill>
              </a:rPr>
              <a:t>Based on </a:t>
            </a:r>
            <a:r>
              <a:rPr lang="en-US" sz="2600" dirty="0">
                <a:solidFill>
                  <a:srgbClr val="785F55"/>
                </a:solidFill>
              </a:rPr>
              <a:t>previous </a:t>
            </a:r>
            <a:r>
              <a:rPr lang="en-US" sz="2600" dirty="0" smtClean="0">
                <a:solidFill>
                  <a:srgbClr val="785F55"/>
                </a:solidFill>
              </a:rPr>
              <a:t>data</a:t>
            </a:r>
          </a:p>
          <a:p>
            <a:pPr lvl="1">
              <a:buClr>
                <a:srgbClr val="FAAB67"/>
              </a:buClr>
            </a:pPr>
            <a:r>
              <a:rPr lang="en-US" sz="2600" dirty="0" smtClean="0">
                <a:solidFill>
                  <a:srgbClr val="785F55"/>
                </a:solidFill>
              </a:rPr>
              <a:t>Meet </a:t>
            </a:r>
            <a:r>
              <a:rPr lang="en-US" sz="2600" dirty="0">
                <a:solidFill>
                  <a:srgbClr val="785F55"/>
                </a:solidFill>
              </a:rPr>
              <a:t>or exceed past student </a:t>
            </a:r>
            <a:r>
              <a:rPr lang="en-US" sz="2600" dirty="0" smtClean="0">
                <a:solidFill>
                  <a:srgbClr val="785F55"/>
                </a:solidFill>
              </a:rPr>
              <a:t>performance</a:t>
            </a:r>
          </a:p>
          <a:p>
            <a:pPr marL="365760" lvl="1" indent="0">
              <a:buClr>
                <a:srgbClr val="FAAB67"/>
              </a:buClr>
              <a:buFont typeface="Wingdings" charset="2"/>
              <a:buNone/>
            </a:pPr>
            <a:endParaRPr lang="en-US" sz="600" dirty="0">
              <a:solidFill>
                <a:srgbClr val="785F55"/>
              </a:solidFill>
            </a:endParaRPr>
          </a:p>
          <a:p>
            <a:pPr lvl="1">
              <a:buClr>
                <a:srgbClr val="FAAB67"/>
              </a:buClr>
            </a:pPr>
            <a:endParaRPr lang="en-US" sz="2400" dirty="0">
              <a:solidFill>
                <a:srgbClr val="002060"/>
              </a:solidFill>
            </a:endParaRPr>
          </a:p>
        </p:txBody>
      </p:sp>
    </p:spTree>
    <p:extLst>
      <p:ext uri="{BB962C8B-B14F-4D97-AF65-F5344CB8AC3E}">
        <p14:creationId xmlns:p14="http://schemas.microsoft.com/office/powerpoint/2010/main" val="47761582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sz="4000" dirty="0" smtClean="0">
                <a:latin typeface="Palatino Linotype" panose="02040502050505030304" pitchFamily="18" charset="0"/>
              </a:rPr>
              <a:t>Student Learning Objective </a:t>
            </a:r>
            <a:br>
              <a:rPr lang="en-US" sz="4000" dirty="0" smtClean="0">
                <a:latin typeface="Palatino Linotype" panose="02040502050505030304" pitchFamily="18" charset="0"/>
              </a:rPr>
            </a:br>
            <a:r>
              <a:rPr lang="en-US" sz="4000" dirty="0" smtClean="0">
                <a:latin typeface="Palatino Linotype" panose="02040502050505030304" pitchFamily="18" charset="0"/>
              </a:rPr>
              <a:t>Process </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endParaRPr lang="en-US" dirty="0" smtClean="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03580024"/>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57866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555844"/>
            <a:ext cx="9143999" cy="5424141"/>
          </a:xfrm>
        </p:spPr>
        <p:txBody>
          <a:bodyPr/>
          <a:lstStyle/>
          <a:p>
            <a:pPr marL="365760" lvl="1" indent="0">
              <a:buNone/>
            </a:pPr>
            <a:r>
              <a:rPr lang="en-US" sz="2000" dirty="0" smtClean="0"/>
              <a:t>Performance Assessment/Portfolio Outcomes</a:t>
            </a:r>
          </a:p>
          <a:p>
            <a:pPr marL="365760" lvl="1" indent="0">
              <a:buNone/>
            </a:pPr>
            <a:endParaRPr lang="en-US" sz="2400" dirty="0" smtClean="0"/>
          </a:p>
          <a:p>
            <a:pPr marL="365760" lvl="1" indent="0">
              <a:buNone/>
            </a:pPr>
            <a:endParaRPr lang="en-US" sz="2400" dirty="0" smtClean="0"/>
          </a:p>
          <a:p>
            <a:pPr marL="365760" lvl="1" indent="0">
              <a:buNone/>
            </a:pPr>
            <a:endParaRPr lang="en-US" dirty="0"/>
          </a:p>
          <a:p>
            <a:pPr marL="365760" lvl="1" indent="0">
              <a:buNone/>
            </a:pPr>
            <a:r>
              <a:rPr lang="en-US" sz="2000" dirty="0" smtClean="0"/>
              <a:t>Reading Levels (beginning of the year)</a:t>
            </a:r>
          </a:p>
          <a:p>
            <a:pPr marL="365760" lvl="1" indent="0">
              <a:buNone/>
            </a:pPr>
            <a:endParaRPr lang="en-US" sz="2000" dirty="0" smtClean="0"/>
          </a:p>
          <a:p>
            <a:pPr marL="365760" lvl="1" indent="0">
              <a:buNone/>
            </a:pPr>
            <a:endParaRPr lang="en-US" sz="2000" dirty="0" smtClean="0"/>
          </a:p>
          <a:p>
            <a:pPr marL="365760" lvl="1" indent="0">
              <a:buNone/>
            </a:pPr>
            <a:endParaRPr lang="en-US" sz="2000" dirty="0"/>
          </a:p>
          <a:p>
            <a:pPr marL="365760" lvl="1" indent="0">
              <a:buNone/>
            </a:pPr>
            <a:r>
              <a:rPr lang="en-US" sz="2000" dirty="0" smtClean="0"/>
              <a:t>End of year cumulative exam </a:t>
            </a:r>
          </a:p>
          <a:p>
            <a:pPr marL="365760" lvl="1" indent="0">
              <a:buNone/>
            </a:pPr>
            <a:endParaRPr lang="en-US" sz="2400" dirty="0" smtClean="0"/>
          </a:p>
          <a:p>
            <a:pPr marL="365760" lvl="1" indent="0">
              <a:buNone/>
            </a:pPr>
            <a:endParaRPr lang="en-US" sz="2400" dirty="0" smtClean="0"/>
          </a:p>
          <a:p>
            <a:pPr marL="365760" lvl="1" indent="0">
              <a:buNone/>
            </a:pPr>
            <a:r>
              <a:rPr lang="en-US" sz="2000" dirty="0" smtClean="0"/>
              <a:t>Rubric results</a:t>
            </a:r>
          </a:p>
        </p:txBody>
      </p:sp>
      <p:sp>
        <p:nvSpPr>
          <p:cNvPr id="3" name="Title 2"/>
          <p:cNvSpPr>
            <a:spLocks noGrp="1"/>
          </p:cNvSpPr>
          <p:nvPr>
            <p:ph type="title"/>
          </p:nvPr>
        </p:nvSpPr>
        <p:spPr>
          <a:xfrm>
            <a:off x="381000" y="355847"/>
            <a:ext cx="8381260" cy="858804"/>
          </a:xfrm>
        </p:spPr>
        <p:txBody>
          <a:bodyPr>
            <a:noAutofit/>
          </a:bodyPr>
          <a:lstStyle/>
          <a:p>
            <a:r>
              <a:rPr lang="en-US" sz="4000" dirty="0" smtClean="0">
                <a:latin typeface="Palatino Linotype" pitchFamily="18" charset="0"/>
              </a:rPr>
              <a:t>Student Learning Targets:</a:t>
            </a:r>
            <a:br>
              <a:rPr lang="en-US" sz="4000" dirty="0" smtClean="0">
                <a:latin typeface="Palatino Linotype" pitchFamily="18" charset="0"/>
              </a:rPr>
            </a:br>
            <a:r>
              <a:rPr lang="en-US" sz="4000" i="1" dirty="0" smtClean="0">
                <a:latin typeface="Palatino Linotype" pitchFamily="18" charset="0"/>
              </a:rPr>
              <a:t>Reflection on Pre and Post Data</a:t>
            </a:r>
            <a:endParaRPr lang="en-US" sz="4000" i="1" dirty="0">
              <a:latin typeface="Palatino Linotype"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11929001"/>
              </p:ext>
            </p:extLst>
          </p:nvPr>
        </p:nvGraphicFramePr>
        <p:xfrm>
          <a:off x="-3" y="5390165"/>
          <a:ext cx="9144009" cy="365760"/>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0">
                <a:tc>
                  <a:txBody>
                    <a:bodyPr/>
                    <a:lstStyle/>
                    <a:p>
                      <a:r>
                        <a:rPr lang="en-US" sz="1800" dirty="0" smtClean="0">
                          <a:solidFill>
                            <a:schemeClr val="tx1"/>
                          </a:solidFill>
                        </a:rPr>
                        <a:t>75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91</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82</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79</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87</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98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71</a:t>
                      </a:r>
                      <a:endParaRPr lang="en-US" sz="1800" dirty="0">
                        <a:solidFill>
                          <a:schemeClr val="tx1"/>
                        </a:solidFill>
                      </a:endParaRPr>
                    </a:p>
                  </a:txBody>
                  <a:tcPr>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20373094"/>
              </p:ext>
            </p:extLst>
          </p:nvPr>
        </p:nvGraphicFramePr>
        <p:xfrm>
          <a:off x="-9" y="6556677"/>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a:t>
                      </a:r>
                      <a:endParaRPr lang="en-US" sz="1800" dirty="0">
                        <a:solidFill>
                          <a:schemeClr val="tx1"/>
                        </a:solidFill>
                      </a:endParaRPr>
                    </a:p>
                  </a:txBody>
                  <a:tcPr>
                    <a:solidFill>
                      <a:srgbClr val="FFC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70675569"/>
              </p:ext>
            </p:extLst>
          </p:nvPr>
        </p:nvGraphicFramePr>
        <p:xfrm>
          <a:off x="-13647" y="3974154"/>
          <a:ext cx="9144009" cy="423308"/>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23308">
                <a:tc>
                  <a:txBody>
                    <a:bodyPr/>
                    <a:lstStyle/>
                    <a:p>
                      <a:r>
                        <a:rPr lang="en-US" sz="1800" dirty="0" smtClean="0">
                          <a:solidFill>
                            <a:schemeClr val="tx1"/>
                          </a:solidFill>
                        </a:rPr>
                        <a:t>30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40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38</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50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60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70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c>
                  <a:txBody>
                    <a:bodyPr/>
                    <a:lstStyle/>
                    <a:p>
                      <a:r>
                        <a:rPr lang="en-US" sz="1800" dirty="0" smtClean="0">
                          <a:solidFill>
                            <a:schemeClr val="tx1"/>
                          </a:solidFill>
                        </a:rPr>
                        <a:t>80</a:t>
                      </a:r>
                      <a:endParaRPr lang="en-US" sz="1800" dirty="0">
                        <a:solidFill>
                          <a:schemeClr val="tx1"/>
                        </a:solidFill>
                      </a:endParaRPr>
                    </a:p>
                  </a:txBody>
                  <a:tcPr>
                    <a:solidFill>
                      <a:srgbClr val="FFC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1345771"/>
              </p:ext>
            </p:extLst>
          </p:nvPr>
        </p:nvGraphicFramePr>
        <p:xfrm>
          <a:off x="-13647" y="2373783"/>
          <a:ext cx="9144009" cy="579120"/>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466878">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r>
                        <a:rPr lang="en-US" sz="2000" baseline="-25000" dirty="0" smtClean="0">
                          <a:solidFill>
                            <a:schemeClr val="tx1"/>
                          </a:solidFill>
                        </a:rPr>
                        <a:t>+</a:t>
                      </a:r>
                      <a:endParaRPr lang="en-US" sz="2000" baseline="-250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p>
                      <a:endParaRPr lang="en-US" sz="1600" dirty="0">
                        <a:solidFill>
                          <a:schemeClr val="tx1"/>
                        </a:solidFill>
                      </a:endParaRPr>
                    </a:p>
                  </a:txBody>
                  <a:tcPr>
                    <a:solidFill>
                      <a:srgbClr val="FFC000"/>
                    </a:solidFill>
                  </a:tcPr>
                </a:tc>
                <a:tc>
                  <a:txBody>
                    <a:bodyPr/>
                    <a:lstStyle/>
                    <a:p>
                      <a:r>
                        <a:rPr lang="en-US" sz="1600" dirty="0" smtClean="0">
                          <a:solidFill>
                            <a:schemeClr val="tx1"/>
                          </a:solidFill>
                        </a:rPr>
                        <a:t>+</a:t>
                      </a:r>
                      <a:endParaRPr lang="en-US" sz="16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sym typeface="Symbol"/>
                        </a:rPr>
                        <a:t></a:t>
                      </a:r>
                      <a:endParaRPr lang="en-US" sz="1600" dirty="0" smtClean="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p>
                  </a:txBody>
                  <a:tcPr>
                    <a:solidFill>
                      <a:srgbClr val="FFC000"/>
                    </a:solidFill>
                  </a:tcPr>
                </a:tc>
              </a:tr>
            </a:tbl>
          </a:graphicData>
        </a:graphic>
      </p:graphicFrame>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 y="3453410"/>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1902209"/>
            <a:ext cx="91503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4908750"/>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 y="6105264"/>
            <a:ext cx="9150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754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533400"/>
            <a:ext cx="82296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Critical Effects of S.B. 10-191</a:t>
            </a:r>
          </a:p>
        </p:txBody>
      </p:sp>
      <p:sp>
        <p:nvSpPr>
          <p:cNvPr id="29699" name="Content Placeholder 2"/>
          <p:cNvSpPr>
            <a:spLocks noGrp="1"/>
          </p:cNvSpPr>
          <p:nvPr>
            <p:ph idx="1"/>
          </p:nvPr>
        </p:nvSpPr>
        <p:spPr bwMode="auto">
          <a:xfrm>
            <a:off x="472446" y="1900237"/>
            <a:ext cx="8402638"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Requires statewide minimum standards for what it means to be an _________ teacher, principal or specialized service professional</a:t>
            </a:r>
          </a:p>
          <a:p>
            <a:r>
              <a:rPr lang="en-US" dirty="0" smtClean="0"/>
              <a:t>Requires ______ evaluation of all teachers, principals and specialized service professionals </a:t>
            </a:r>
          </a:p>
          <a:p>
            <a:r>
              <a:rPr lang="en-US" dirty="0" smtClean="0"/>
              <a:t>Requires that all teachers and principals be evaluated at least ___% on the academic ______  of their students, also known as Measures of Student Learning</a:t>
            </a:r>
          </a:p>
          <a:p>
            <a:r>
              <a:rPr lang="en-US" dirty="0" smtClean="0"/>
              <a:t>Requires that all Specialized Service Professionals be evaluated at least ___% on _________ of the students they support</a:t>
            </a:r>
          </a:p>
          <a:p>
            <a:endParaRPr lang="en-US" sz="2800" dirty="0" smtClean="0"/>
          </a:p>
        </p:txBody>
      </p:sp>
      <p:sp>
        <p:nvSpPr>
          <p:cNvPr id="9" name="TextBox 8"/>
          <p:cNvSpPr txBox="1">
            <a:spLocks noChangeArrowheads="1"/>
          </p:cNvSpPr>
          <p:nvPr/>
        </p:nvSpPr>
        <p:spPr bwMode="auto">
          <a:xfrm>
            <a:off x="1911350" y="3035461"/>
            <a:ext cx="1117600"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annual</a:t>
            </a:r>
          </a:p>
        </p:txBody>
      </p:sp>
      <p:sp>
        <p:nvSpPr>
          <p:cNvPr id="16" name="TextBox 15"/>
          <p:cNvSpPr txBox="1">
            <a:spLocks noChangeArrowheads="1"/>
          </p:cNvSpPr>
          <p:nvPr/>
        </p:nvSpPr>
        <p:spPr bwMode="auto">
          <a:xfrm>
            <a:off x="1481137" y="2224252"/>
            <a:ext cx="1666875"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“effective”</a:t>
            </a:r>
          </a:p>
        </p:txBody>
      </p:sp>
      <p:sp>
        <p:nvSpPr>
          <p:cNvPr id="17" name="TextBox 16"/>
          <p:cNvSpPr txBox="1">
            <a:spLocks noChangeArrowheads="1"/>
          </p:cNvSpPr>
          <p:nvPr/>
        </p:nvSpPr>
        <p:spPr bwMode="auto">
          <a:xfrm>
            <a:off x="793750" y="4201977"/>
            <a:ext cx="587376"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50 </a:t>
            </a:r>
          </a:p>
        </p:txBody>
      </p:sp>
      <p:sp>
        <p:nvSpPr>
          <p:cNvPr id="18" name="TextBox 17"/>
          <p:cNvSpPr txBox="1">
            <a:spLocks noChangeArrowheads="1"/>
          </p:cNvSpPr>
          <p:nvPr/>
        </p:nvSpPr>
        <p:spPr bwMode="auto">
          <a:xfrm>
            <a:off x="3651250" y="4203428"/>
            <a:ext cx="1101725"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growth</a:t>
            </a:r>
          </a:p>
        </p:txBody>
      </p:sp>
      <p:sp>
        <p:nvSpPr>
          <p:cNvPr id="10" name="TextBox 9"/>
          <p:cNvSpPr txBox="1">
            <a:spLocks noChangeArrowheads="1"/>
          </p:cNvSpPr>
          <p:nvPr/>
        </p:nvSpPr>
        <p:spPr bwMode="auto">
          <a:xfrm>
            <a:off x="3102767" y="5338736"/>
            <a:ext cx="577057" cy="52322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50</a:t>
            </a:r>
            <a:r>
              <a:rPr lang="en-US" sz="2800" dirty="0" smtClean="0">
                <a:solidFill>
                  <a:schemeClr val="accent1">
                    <a:lumMod val="50000"/>
                  </a:schemeClr>
                </a:solidFill>
              </a:rPr>
              <a:t> </a:t>
            </a:r>
          </a:p>
        </p:txBody>
      </p:sp>
      <p:sp>
        <p:nvSpPr>
          <p:cNvPr id="11" name="TextBox 10"/>
          <p:cNvSpPr txBox="1">
            <a:spLocks noChangeArrowheads="1"/>
          </p:cNvSpPr>
          <p:nvPr/>
        </p:nvSpPr>
        <p:spPr bwMode="auto">
          <a:xfrm>
            <a:off x="4238625" y="5369513"/>
            <a:ext cx="1543050"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outcomes</a:t>
            </a:r>
          </a:p>
        </p:txBody>
      </p:sp>
      <p:pic>
        <p:nvPicPr>
          <p:cNvPr id="12" name="Picture 3" descr="C:\Users\pare_d\AppData\Local\Microsoft\Windows\Temporary Internet Files\Content.IE5\SYMW849F\MC900441285[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spTree>
    <p:extLst>
      <p:ext uri="{BB962C8B-B14F-4D97-AF65-F5344CB8AC3E}">
        <p14:creationId xmlns:p14="http://schemas.microsoft.com/office/powerpoint/2010/main" val="778632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0" grpId="0"/>
      <p:bldP spid="1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Palatino Linotype" panose="02040502050505030304" pitchFamily="18" charset="0"/>
              </a:rPr>
              <a:t>Student Learning Objective Process </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endParaRPr lang="en-US" dirty="0" smtClean="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68309591"/>
              </p:ext>
            </p:extLst>
          </p:nvPr>
        </p:nvGraphicFramePr>
        <p:xfrm>
          <a:off x="381000" y="1608900"/>
          <a:ext cx="8407400" cy="513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2474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smtClean="0"/>
              <a:t>Assessment literacy of educators creating targets</a:t>
            </a:r>
          </a:p>
          <a:p>
            <a:r>
              <a:rPr lang="en-US" sz="2600" dirty="0" smtClean="0"/>
              <a:t>Data literacy of educators </a:t>
            </a:r>
          </a:p>
          <a:p>
            <a:r>
              <a:rPr lang="en-US" sz="2600" dirty="0" smtClean="0"/>
              <a:t>Time and effort required of teacher and evaluator </a:t>
            </a:r>
          </a:p>
          <a:p>
            <a:r>
              <a:rPr lang="en-US" sz="2600" dirty="0" smtClean="0"/>
              <a:t>Focus of school or district (all students and/or subgroups of students) </a:t>
            </a:r>
          </a:p>
          <a:p>
            <a:r>
              <a:rPr lang="en-US" sz="2600" dirty="0" smtClean="0"/>
              <a:t>Available information or data in school or district </a:t>
            </a:r>
          </a:p>
          <a:p>
            <a:r>
              <a:rPr lang="en-US" sz="2600" dirty="0" smtClean="0"/>
              <a:t>Ease or readiness level of teachers and evaluators </a:t>
            </a:r>
          </a:p>
          <a:p>
            <a:r>
              <a:rPr lang="en-US" sz="2600" dirty="0" smtClean="0"/>
              <a:t>Possible approval process of strategies selected </a:t>
            </a:r>
          </a:p>
          <a:p>
            <a:r>
              <a:rPr lang="en-US" sz="2600" dirty="0" smtClean="0"/>
              <a:t>Number of targets wanted as a district/building</a:t>
            </a:r>
          </a:p>
          <a:p>
            <a:pPr marL="365760" lvl="1" indent="0">
              <a:buNone/>
            </a:pPr>
            <a:endParaRPr lang="en-US" sz="2400" dirty="0" smtClean="0"/>
          </a:p>
          <a:p>
            <a:pPr lvl="1"/>
            <a:endParaRPr lang="en-US" sz="2800" dirty="0" smtClean="0"/>
          </a:p>
          <a:p>
            <a:pPr lvl="1"/>
            <a:endParaRPr lang="en-US" sz="2800" dirty="0" smtClean="0"/>
          </a:p>
        </p:txBody>
      </p:sp>
      <p:sp>
        <p:nvSpPr>
          <p:cNvPr id="3" name="Title 2"/>
          <p:cNvSpPr>
            <a:spLocks noGrp="1"/>
          </p:cNvSpPr>
          <p:nvPr>
            <p:ph type="title"/>
          </p:nvPr>
        </p:nvSpPr>
        <p:spPr/>
        <p:txBody>
          <a:bodyPr/>
          <a:lstStyle/>
          <a:p>
            <a:r>
              <a:rPr lang="en-US" sz="4000" dirty="0" smtClean="0">
                <a:latin typeface="Palatino Linotype" pitchFamily="18" charset="0"/>
              </a:rPr>
              <a:t>Considerations when Setting Student Learning Targets</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solidFill>
                <a:srgbClr val="000000">
                  <a:tint val="75000"/>
                </a:srgbClr>
              </a:solidFill>
            </a:endParaRPr>
          </a:p>
        </p:txBody>
      </p:sp>
    </p:spTree>
    <p:extLst>
      <p:ext uri="{BB962C8B-B14F-4D97-AF65-F5344CB8AC3E}">
        <p14:creationId xmlns:p14="http://schemas.microsoft.com/office/powerpoint/2010/main" val="2723780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What are the key messages?  Use your planning guide to record the key messages, training strategies and resources available that you will likely use in your training. </a:t>
            </a:r>
          </a:p>
          <a:p>
            <a:r>
              <a:rPr lang="en-US" sz="2600" dirty="0" smtClean="0"/>
              <a:t>Will you need to train your evaluators on managing this process? What additional ideas do you have for making the Student Learning Objective Process more manageable?</a:t>
            </a:r>
          </a:p>
          <a:p>
            <a:r>
              <a:rPr lang="en-US" sz="2600" dirty="0" smtClean="0"/>
              <a:t>How will you support your trainees with assessment and data literacy?</a:t>
            </a:r>
          </a:p>
          <a:p>
            <a:pPr marL="640080" lvl="2" indent="0">
              <a:buNone/>
            </a:pPr>
            <a:endParaRPr lang="en-US" dirty="0" smtClean="0"/>
          </a:p>
          <a:p>
            <a:pPr lvl="2"/>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Reflection</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endParaRPr lang="en-US" dirty="0" smtClean="0"/>
          </a:p>
        </p:txBody>
      </p:sp>
      <p:pic>
        <p:nvPicPr>
          <p:cNvPr id="2050" name="Picture 2" descr="C:\Users\Cabrera_C\AppData\Local\Microsoft\Windows\Temporary Internet Files\Content.IE5\J3F86MPW\MC90029095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9472" y="0"/>
            <a:ext cx="1174219" cy="15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410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Draft Secondary Example</a:t>
            </a:r>
            <a:endParaRPr lang="en-US" dirty="0"/>
          </a:p>
        </p:txBody>
      </p:sp>
      <p:sp>
        <p:nvSpPr>
          <p:cNvPr id="3" name="Title 2"/>
          <p:cNvSpPr>
            <a:spLocks noGrp="1"/>
          </p:cNvSpPr>
          <p:nvPr>
            <p:ph type="title"/>
          </p:nvPr>
        </p:nvSpPr>
        <p:spPr/>
        <p:txBody>
          <a:bodyPr/>
          <a:lstStyle/>
          <a:p>
            <a:r>
              <a:rPr lang="en-US" sz="4000" dirty="0" smtClean="0">
                <a:latin typeface="Palatino Linotype" pitchFamily="18" charset="0"/>
              </a:rPr>
              <a:t>Combining Outcomes </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77" y="2595946"/>
            <a:ext cx="7932549" cy="292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105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Putting It All Together </a:t>
            </a:r>
          </a:p>
          <a:p>
            <a:pPr lvl="1"/>
            <a:r>
              <a:rPr lang="en-US" sz="2800" dirty="0" smtClean="0"/>
              <a:t> The Decision Framework helps districts aggregate the 50% Professional Practices and the 50% Measures of Student Learning to reach a final rating of one of the following: </a:t>
            </a:r>
          </a:p>
          <a:p>
            <a:pPr lvl="2"/>
            <a:r>
              <a:rPr lang="en-US" sz="2600" dirty="0" smtClean="0"/>
              <a:t>Highly Effective</a:t>
            </a:r>
          </a:p>
          <a:p>
            <a:pPr lvl="2"/>
            <a:r>
              <a:rPr lang="en-US" sz="2600" dirty="0" smtClean="0"/>
              <a:t>Effective</a:t>
            </a:r>
          </a:p>
          <a:p>
            <a:pPr lvl="2"/>
            <a:r>
              <a:rPr lang="en-US" sz="2600" dirty="0" smtClean="0"/>
              <a:t>Partially Effective </a:t>
            </a:r>
          </a:p>
          <a:p>
            <a:pPr lvl="2"/>
            <a:r>
              <a:rPr lang="en-US" sz="2600" dirty="0" smtClean="0"/>
              <a:t>Ineffective </a:t>
            </a:r>
            <a:endParaRPr lang="en-US" sz="2600" dirty="0"/>
          </a:p>
        </p:txBody>
      </p:sp>
      <p:sp>
        <p:nvSpPr>
          <p:cNvPr id="3" name="Title 2"/>
          <p:cNvSpPr>
            <a:spLocks noGrp="1"/>
          </p:cNvSpPr>
          <p:nvPr>
            <p:ph type="title"/>
          </p:nvPr>
        </p:nvSpPr>
        <p:spPr/>
        <p:txBody>
          <a:bodyPr/>
          <a:lstStyle/>
          <a:p>
            <a:r>
              <a:rPr lang="en-US" sz="4000" dirty="0" smtClean="0">
                <a:latin typeface="Palatino Linotype" pitchFamily="18" charset="0"/>
              </a:rPr>
              <a:t>Decision Framework</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322634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Process for Assigning Effectiveness Ratings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1" y="2311590"/>
            <a:ext cx="8744213" cy="320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34880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583" y="395525"/>
            <a:ext cx="738664" cy="5822596"/>
          </a:xfrm>
          <a:prstGeom prst="rect">
            <a:avLst/>
          </a:prstGeom>
          <a:noFill/>
        </p:spPr>
        <p:txBody>
          <a:bodyPr vert="vert270" wrap="square" rtlCol="0">
            <a:spAutoFit/>
          </a:bodyPr>
          <a:lstStyle/>
          <a:p>
            <a:r>
              <a:rPr lang="en-US" sz="3600" dirty="0" smtClean="0">
                <a:solidFill>
                  <a:srgbClr val="785F55"/>
                </a:solidFill>
              </a:rPr>
              <a:t>Professional Practices Report</a:t>
            </a:r>
            <a:endParaRPr lang="en-US" sz="3600" dirty="0">
              <a:solidFill>
                <a:srgbClr val="785F55"/>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53" y="137056"/>
            <a:ext cx="7274257" cy="589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38283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127</a:t>
            </a:fld>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27" y="171324"/>
            <a:ext cx="8120608" cy="306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46" y="3234174"/>
            <a:ext cx="7993169" cy="296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416781" y="2100125"/>
            <a:ext cx="1066065" cy="6453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741897" y="5593911"/>
            <a:ext cx="833318" cy="4858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62098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128</a:t>
            </a:fld>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0" y="2126998"/>
            <a:ext cx="8952931" cy="205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672800" y="2836149"/>
            <a:ext cx="785623" cy="3002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7689805" y="3239694"/>
            <a:ext cx="751611" cy="3002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498568" y="3555710"/>
            <a:ext cx="1208704" cy="58074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6"/>
          <p:cNvSpPr/>
          <p:nvPr/>
        </p:nvSpPr>
        <p:spPr>
          <a:xfrm>
            <a:off x="-77650" y="3208161"/>
            <a:ext cx="4216248" cy="4967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0758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129</a:t>
            </a:fld>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23" y="477672"/>
            <a:ext cx="7785511" cy="569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5-Point Star 2"/>
          <p:cNvSpPr/>
          <p:nvPr/>
        </p:nvSpPr>
        <p:spPr>
          <a:xfrm>
            <a:off x="5172501" y="2988860"/>
            <a:ext cx="477672" cy="464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0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533400"/>
            <a:ext cx="82296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Critical Effects of S.B. 10-191</a:t>
            </a:r>
          </a:p>
        </p:txBody>
      </p:sp>
      <p:sp>
        <p:nvSpPr>
          <p:cNvPr id="30723" name="Content Placeholder 2"/>
          <p:cNvSpPr>
            <a:spLocks noGrp="1"/>
          </p:cNvSpPr>
          <p:nvPr>
            <p:ph idx="1"/>
          </p:nvPr>
        </p:nvSpPr>
        <p:spPr bwMode="auto">
          <a:xfrm>
            <a:off x="457200" y="1385390"/>
            <a:ext cx="8402638" cy="4751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800" dirty="0" smtClean="0"/>
          </a:p>
          <a:p>
            <a:pPr>
              <a:defRPr/>
            </a:pPr>
            <a:r>
              <a:rPr lang="en-US" dirty="0"/>
              <a:t>Changes non-probationary status from one that </a:t>
            </a:r>
            <a:r>
              <a:rPr lang="en-US" dirty="0" smtClean="0"/>
              <a:t>is  </a:t>
            </a:r>
            <a:r>
              <a:rPr lang="en-US" dirty="0"/>
              <a:t>______ based upon years of ______ to one that </a:t>
            </a:r>
            <a:r>
              <a:rPr lang="en-US" dirty="0" smtClean="0"/>
              <a:t>is </a:t>
            </a:r>
            <a:r>
              <a:rPr lang="en-US" dirty="0"/>
              <a:t>______ based upon three consecutive years of </a:t>
            </a:r>
            <a:r>
              <a:rPr lang="en-US" dirty="0" smtClean="0"/>
              <a:t>demonstrated ____________</a:t>
            </a:r>
          </a:p>
          <a:p>
            <a:pPr>
              <a:defRPr/>
            </a:pPr>
            <a:endParaRPr lang="en-US" dirty="0"/>
          </a:p>
          <a:p>
            <a:pPr>
              <a:defRPr/>
            </a:pPr>
            <a:r>
              <a:rPr lang="en-US" dirty="0"/>
              <a:t>Provides that non-probationary status may be ___ based upon two consecutive years </a:t>
            </a:r>
            <a:r>
              <a:rPr lang="en-US" dirty="0" smtClean="0"/>
              <a:t>of ______________</a:t>
            </a:r>
          </a:p>
          <a:p>
            <a:pPr marL="45720" indent="0">
              <a:buNone/>
              <a:defRPr/>
            </a:pPr>
            <a:endParaRPr lang="en-US" dirty="0"/>
          </a:p>
          <a:p>
            <a:pPr>
              <a:defRPr/>
            </a:pPr>
            <a:endParaRPr lang="en-US" sz="100" dirty="0" smtClean="0"/>
          </a:p>
          <a:p>
            <a:pPr>
              <a:defRPr/>
            </a:pPr>
            <a:r>
              <a:rPr lang="en-US" dirty="0" smtClean="0"/>
              <a:t>Makes non-probationary status ________  </a:t>
            </a:r>
          </a:p>
          <a:p>
            <a:pPr marL="45720" indent="0">
              <a:buNone/>
              <a:defRPr/>
            </a:pPr>
            <a:endParaRPr lang="en-US" dirty="0" smtClean="0"/>
          </a:p>
          <a:p>
            <a:pPr>
              <a:defRPr/>
            </a:pPr>
            <a:r>
              <a:rPr lang="en-US" dirty="0" smtClean="0"/>
              <a:t>Prohibits ______ placement of teachers</a:t>
            </a:r>
          </a:p>
          <a:p>
            <a:pPr>
              <a:defRPr/>
            </a:pPr>
            <a:endParaRPr lang="en-US" sz="2800" dirty="0" smtClean="0"/>
          </a:p>
          <a:p>
            <a:pPr>
              <a:defRPr/>
            </a:pPr>
            <a:endParaRPr lang="en-US" sz="800" dirty="0" smtClean="0"/>
          </a:p>
        </p:txBody>
      </p:sp>
      <p:sp>
        <p:nvSpPr>
          <p:cNvPr id="7" name="TextBox 6"/>
          <p:cNvSpPr txBox="1">
            <a:spLocks noChangeArrowheads="1"/>
          </p:cNvSpPr>
          <p:nvPr/>
        </p:nvSpPr>
        <p:spPr bwMode="auto">
          <a:xfrm>
            <a:off x="1942440" y="5293486"/>
            <a:ext cx="1057935"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forced</a:t>
            </a:r>
          </a:p>
        </p:txBody>
      </p:sp>
      <p:sp>
        <p:nvSpPr>
          <p:cNvPr id="8" name="TextBox 7"/>
          <p:cNvSpPr txBox="1">
            <a:spLocks noChangeArrowheads="1"/>
          </p:cNvSpPr>
          <p:nvPr/>
        </p:nvSpPr>
        <p:spPr bwMode="auto">
          <a:xfrm>
            <a:off x="4754158" y="4396937"/>
            <a:ext cx="1540902"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“portable”</a:t>
            </a:r>
          </a:p>
        </p:txBody>
      </p:sp>
      <p:sp>
        <p:nvSpPr>
          <p:cNvPr id="10" name="TextBox 9"/>
          <p:cNvSpPr txBox="1">
            <a:spLocks noChangeArrowheads="1"/>
          </p:cNvSpPr>
          <p:nvPr/>
        </p:nvSpPr>
        <p:spPr bwMode="auto">
          <a:xfrm>
            <a:off x="6590802" y="3165710"/>
            <a:ext cx="664696"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lost</a:t>
            </a:r>
          </a:p>
        </p:txBody>
      </p:sp>
      <p:sp>
        <p:nvSpPr>
          <p:cNvPr id="11" name="TextBox 10"/>
          <p:cNvSpPr txBox="1">
            <a:spLocks noChangeArrowheads="1"/>
          </p:cNvSpPr>
          <p:nvPr/>
        </p:nvSpPr>
        <p:spPr bwMode="auto">
          <a:xfrm>
            <a:off x="3998081" y="3530604"/>
            <a:ext cx="2211254"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ineffectiveness</a:t>
            </a:r>
          </a:p>
        </p:txBody>
      </p:sp>
      <p:sp>
        <p:nvSpPr>
          <p:cNvPr id="12" name="TextBox 11"/>
          <p:cNvSpPr txBox="1">
            <a:spLocks noChangeArrowheads="1"/>
          </p:cNvSpPr>
          <p:nvPr/>
        </p:nvSpPr>
        <p:spPr bwMode="auto">
          <a:xfrm>
            <a:off x="7147568" y="1556981"/>
            <a:ext cx="1171399"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earned</a:t>
            </a:r>
          </a:p>
        </p:txBody>
      </p:sp>
      <p:sp>
        <p:nvSpPr>
          <p:cNvPr id="13" name="TextBox 12"/>
          <p:cNvSpPr txBox="1">
            <a:spLocks noChangeArrowheads="1"/>
          </p:cNvSpPr>
          <p:nvPr/>
        </p:nvSpPr>
        <p:spPr bwMode="auto">
          <a:xfrm>
            <a:off x="6059455" y="1940048"/>
            <a:ext cx="1148418"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earned</a:t>
            </a:r>
          </a:p>
        </p:txBody>
      </p:sp>
      <p:sp>
        <p:nvSpPr>
          <p:cNvPr id="14" name="TextBox 13"/>
          <p:cNvSpPr txBox="1">
            <a:spLocks noChangeArrowheads="1"/>
          </p:cNvSpPr>
          <p:nvPr/>
        </p:nvSpPr>
        <p:spPr bwMode="auto">
          <a:xfrm>
            <a:off x="6008579" y="2302407"/>
            <a:ext cx="1995269"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a:solidFill>
                  <a:schemeClr val="accent1">
                    <a:lumMod val="50000"/>
                  </a:schemeClr>
                </a:solidFill>
              </a:rPr>
              <a:t>e</a:t>
            </a:r>
            <a:r>
              <a:rPr lang="en-US" sz="2400" dirty="0" smtClean="0">
                <a:solidFill>
                  <a:schemeClr val="accent1">
                    <a:lumMod val="50000"/>
                  </a:schemeClr>
                </a:solidFill>
              </a:rPr>
              <a:t>ffectiveness</a:t>
            </a:r>
          </a:p>
        </p:txBody>
      </p:sp>
      <p:sp>
        <p:nvSpPr>
          <p:cNvPr id="15" name="TextBox 14"/>
          <p:cNvSpPr txBox="1">
            <a:spLocks noChangeArrowheads="1"/>
          </p:cNvSpPr>
          <p:nvPr/>
        </p:nvSpPr>
        <p:spPr bwMode="auto">
          <a:xfrm>
            <a:off x="3314040" y="1944104"/>
            <a:ext cx="1152526" cy="46166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rPr>
              <a:t>service</a:t>
            </a:r>
          </a:p>
        </p:txBody>
      </p:sp>
      <p:pic>
        <p:nvPicPr>
          <p:cNvPr id="1027" name="Picture 3" descr="C:\Users\pare_d\AppData\Local\Microsoft\Windows\Temporary Internet Files\Content.IE5\SYMW849F\MC900441285[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pic>
        <p:nvPicPr>
          <p:cNvPr id="17"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2044" y="5778080"/>
            <a:ext cx="1292390" cy="101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615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are the most </a:t>
            </a:r>
            <a:r>
              <a:rPr lang="en-US" dirty="0"/>
              <a:t>important </a:t>
            </a:r>
            <a:r>
              <a:rPr lang="en-US" dirty="0" smtClean="0"/>
              <a:t>messages about the decision framework </a:t>
            </a:r>
            <a:r>
              <a:rPr lang="en-US" dirty="0"/>
              <a:t>that you want evaluators to take </a:t>
            </a:r>
            <a:r>
              <a:rPr lang="en-US" dirty="0" smtClean="0"/>
              <a:t>away </a:t>
            </a:r>
            <a:endParaRPr lang="en-US" dirty="0"/>
          </a:p>
          <a:p>
            <a:r>
              <a:rPr lang="en-US" dirty="0" smtClean="0"/>
              <a:t>How will you ensure that evaluators have the tools and training to meet these needs?  </a:t>
            </a:r>
          </a:p>
          <a:p>
            <a:pPr marL="45720" indent="0">
              <a:buNone/>
            </a:pPr>
            <a:endParaRPr lang="en-US" u="sng" dirty="0" smtClean="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Evaluators and  </a:t>
            </a:r>
            <a:br>
              <a:rPr lang="en-US" sz="4000" dirty="0" smtClean="0">
                <a:latin typeface="Palatino Linotype" panose="02040502050505030304" pitchFamily="18" charset="0"/>
              </a:rPr>
            </a:br>
            <a:r>
              <a:rPr lang="en-US" sz="4000" dirty="0" smtClean="0">
                <a:latin typeface="Palatino Linotype" panose="02040502050505030304" pitchFamily="18" charset="0"/>
              </a:rPr>
              <a:t>“</a:t>
            </a:r>
            <a:r>
              <a:rPr lang="en-US" sz="4000" dirty="0">
                <a:latin typeface="Palatino Linotype" panose="02040502050505030304" pitchFamily="18" charset="0"/>
              </a:rPr>
              <a:t>T</a:t>
            </a:r>
            <a:r>
              <a:rPr lang="en-US" sz="4000" dirty="0" smtClean="0">
                <a:latin typeface="Palatino Linotype" panose="02040502050505030304" pitchFamily="18" charset="0"/>
              </a:rPr>
              <a:t>he other 50%”</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130</a:t>
            </a:fld>
            <a:endParaRPr lang="en-US" dirty="0" smtClean="0"/>
          </a:p>
        </p:txBody>
      </p:sp>
      <p:pic>
        <p:nvPicPr>
          <p:cNvPr id="5" name="Picture 4" descr="C:\Users\Cabrera_C\AppData\Local\Microsoft\Windows\Temporary Internet Files\Content.IE5\VHZJWIZQ\MC900304299[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6331" y="3932702"/>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39" y="5846445"/>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03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Application Process – Next Steps</a:t>
            </a:r>
          </a:p>
          <a:p>
            <a:pPr lvl="1"/>
            <a:r>
              <a:rPr lang="en-US" dirty="0" smtClean="0"/>
              <a:t>Application is due to CDE by March 7</a:t>
            </a:r>
            <a:r>
              <a:rPr lang="en-US" baseline="30000" dirty="0" smtClean="0"/>
              <a:t>th</a:t>
            </a:r>
          </a:p>
          <a:p>
            <a:pPr lvl="2"/>
            <a:r>
              <a:rPr lang="en-US" dirty="0" smtClean="0"/>
              <a:t>Complete application </a:t>
            </a:r>
            <a:r>
              <a:rPr lang="en-US" sz="1600" u="sng" dirty="0" smtClean="0">
                <a:hlinkClick r:id="rId3"/>
              </a:rPr>
              <a:t>https</a:t>
            </a:r>
            <a:r>
              <a:rPr lang="en-US" sz="1600" u="sng" dirty="0">
                <a:hlinkClick r:id="rId3"/>
              </a:rPr>
              <a:t>://</a:t>
            </a:r>
            <a:r>
              <a:rPr lang="en-US" sz="1600" u="sng" dirty="0" smtClean="0">
                <a:hlinkClick r:id="rId3"/>
              </a:rPr>
              <a:t>www.surveymonkey.com/s/eestatemodelfinalapp</a:t>
            </a:r>
            <a:r>
              <a:rPr lang="en-US" sz="1600" u="sng" dirty="0" smtClean="0"/>
              <a:t> </a:t>
            </a:r>
            <a:endParaRPr lang="en-US" sz="1600" dirty="0"/>
          </a:p>
          <a:p>
            <a:pPr lvl="2"/>
            <a:r>
              <a:rPr lang="en-US" dirty="0"/>
              <a:t>Print and complete the </a:t>
            </a:r>
            <a:r>
              <a:rPr lang="en-US" u="sng" dirty="0">
                <a:hlinkClick r:id="rId4"/>
              </a:rPr>
              <a:t>Certifications Form</a:t>
            </a:r>
            <a:r>
              <a:rPr lang="en-US" dirty="0"/>
              <a:t>, including signatures. Return that form only via email to </a:t>
            </a:r>
            <a:r>
              <a:rPr lang="en-US" dirty="0" smtClean="0"/>
              <a:t>Mary Bivens at </a:t>
            </a:r>
            <a:r>
              <a:rPr lang="en-US" dirty="0" smtClean="0">
                <a:hlinkClick r:id="rId5"/>
              </a:rPr>
              <a:t>bivens_m@cde.state.co.us</a:t>
            </a:r>
            <a:r>
              <a:rPr lang="en-US" dirty="0" smtClean="0"/>
              <a:t>. </a:t>
            </a:r>
          </a:p>
          <a:p>
            <a:pPr lvl="1"/>
            <a:r>
              <a:rPr lang="en-US" dirty="0" smtClean="0"/>
              <a:t>CDE notification of approval by March 28</a:t>
            </a:r>
            <a:r>
              <a:rPr lang="en-US" baseline="30000" dirty="0" smtClean="0"/>
              <a:t>th</a:t>
            </a:r>
            <a:r>
              <a:rPr lang="en-US" dirty="0" smtClean="0"/>
              <a:t> </a:t>
            </a:r>
          </a:p>
          <a:p>
            <a:pPr lvl="1"/>
            <a:r>
              <a:rPr lang="en-US" dirty="0" smtClean="0"/>
              <a:t>Approved providers will be posted on the CDE Website for others to contact you and provide training on April 1</a:t>
            </a:r>
            <a:r>
              <a:rPr lang="en-US" baseline="30000" dirty="0" smtClean="0"/>
              <a:t>st</a:t>
            </a:r>
            <a:r>
              <a:rPr lang="en-US" dirty="0" smtClean="0"/>
              <a:t> </a:t>
            </a:r>
          </a:p>
          <a:p>
            <a:r>
              <a:rPr lang="en-US" dirty="0" smtClean="0"/>
              <a:t>Ongoing Evaluation and training</a:t>
            </a:r>
          </a:p>
          <a:p>
            <a:pPr lvl="1"/>
            <a:r>
              <a:rPr lang="en-US" dirty="0" smtClean="0"/>
              <a:t>CDE ongoing evaluation and quality control of trainings</a:t>
            </a:r>
          </a:p>
          <a:p>
            <a:pPr lvl="1"/>
            <a:r>
              <a:rPr lang="en-US" dirty="0" smtClean="0"/>
              <a:t>Yearly orientation, periodic training, use of updates and tools for the State Model System</a:t>
            </a:r>
          </a:p>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Becoming and Staying a State Approved Trainer</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131</a:t>
            </a:fld>
            <a:endParaRPr lang="en-US" dirty="0" smtClean="0"/>
          </a:p>
        </p:txBody>
      </p:sp>
    </p:spTree>
    <p:extLst>
      <p:ext uri="{BB962C8B-B14F-4D97-AF65-F5344CB8AC3E}">
        <p14:creationId xmlns:p14="http://schemas.microsoft.com/office/powerpoint/2010/main" val="5438921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to submit to CDE </a:t>
            </a:r>
          </a:p>
          <a:p>
            <a:pPr lvl="1"/>
            <a:r>
              <a:rPr lang="en-US" dirty="0"/>
              <a:t>Number </a:t>
            </a:r>
            <a:r>
              <a:rPr lang="en-US" dirty="0" smtClean="0"/>
              <a:t>of </a:t>
            </a:r>
            <a:r>
              <a:rPr lang="en-US" dirty="0"/>
              <a:t>trainings, number of evaluators trained, number of evaluators certified (successfully completed your training</a:t>
            </a:r>
            <a:r>
              <a:rPr lang="en-US" dirty="0" smtClean="0"/>
              <a:t>)</a:t>
            </a:r>
          </a:p>
          <a:p>
            <a:pPr lvl="2"/>
            <a:r>
              <a:rPr lang="en-US" dirty="0" smtClean="0"/>
              <a:t>Provider will be responsible for keeping details of designee names, training participation, and certification information on file for CDE reference as requested </a:t>
            </a:r>
            <a:endParaRPr lang="en-US" dirty="0"/>
          </a:p>
          <a:p>
            <a:pPr lvl="1"/>
            <a:r>
              <a:rPr lang="en-US" dirty="0"/>
              <a:t>Elevate p</a:t>
            </a:r>
            <a:r>
              <a:rPr lang="en-US" dirty="0" smtClean="0"/>
              <a:t>rogram </a:t>
            </a:r>
            <a:r>
              <a:rPr lang="en-US" dirty="0"/>
              <a:t>statistics (IRA information)</a:t>
            </a:r>
          </a:p>
          <a:p>
            <a:pPr lvl="1"/>
            <a:r>
              <a:rPr lang="en-US" dirty="0"/>
              <a:t>Participant feedback on quality of </a:t>
            </a:r>
            <a:r>
              <a:rPr lang="en-US" dirty="0" smtClean="0"/>
              <a:t>training</a:t>
            </a:r>
          </a:p>
          <a:p>
            <a:pPr marL="45720" indent="0">
              <a:buNone/>
            </a:pPr>
            <a:endParaRPr lang="en-US" dirty="0" smtClean="0"/>
          </a:p>
          <a:p>
            <a:pPr marL="365760" lvl="1" indent="0">
              <a:buNone/>
            </a:pPr>
            <a:endParaRPr lang="en-US" dirty="0"/>
          </a:p>
        </p:txBody>
      </p:sp>
      <p:sp>
        <p:nvSpPr>
          <p:cNvPr id="3" name="Title 2"/>
          <p:cNvSpPr>
            <a:spLocks noGrp="1"/>
          </p:cNvSpPr>
          <p:nvPr>
            <p:ph type="title"/>
          </p:nvPr>
        </p:nvSpPr>
        <p:spPr/>
        <p:txBody>
          <a:bodyPr/>
          <a:lstStyle/>
          <a:p>
            <a:r>
              <a:rPr lang="en-US" sz="4000" dirty="0">
                <a:latin typeface="Palatino Linotype" panose="02040502050505030304" pitchFamily="18" charset="0"/>
              </a:rPr>
              <a:t>Becoming and Staying a State Approved </a:t>
            </a:r>
            <a:r>
              <a:rPr lang="en-US" sz="4000" dirty="0" smtClean="0">
                <a:latin typeface="Palatino Linotype" panose="02040502050505030304" pitchFamily="18" charset="0"/>
              </a:rPr>
              <a:t>Trainer, cont.</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132</a:t>
            </a:fld>
            <a:endParaRPr lang="en-US" dirty="0" smtClean="0"/>
          </a:p>
        </p:txBody>
      </p:sp>
    </p:spTree>
    <p:extLst>
      <p:ext uri="{BB962C8B-B14F-4D97-AF65-F5344CB8AC3E}">
        <p14:creationId xmlns:p14="http://schemas.microsoft.com/office/powerpoint/2010/main" val="35549262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46474"/>
          </a:xfrm>
        </p:spPr>
        <p:txBody>
          <a:bodyPr/>
          <a:lstStyle/>
          <a:p>
            <a:r>
              <a:rPr lang="en-US" dirty="0" smtClean="0"/>
              <a:t>Certification/approval </a:t>
            </a:r>
            <a:r>
              <a:rPr lang="en-US" dirty="0"/>
              <a:t>of Designees</a:t>
            </a:r>
          </a:p>
          <a:p>
            <a:pPr lvl="1"/>
            <a:r>
              <a:rPr lang="en-US" dirty="0"/>
              <a:t>Provider determines success criteria for </a:t>
            </a:r>
            <a:r>
              <a:rPr lang="en-US" dirty="0" smtClean="0"/>
              <a:t>certification/approval </a:t>
            </a:r>
            <a:r>
              <a:rPr lang="en-US" dirty="0"/>
              <a:t>of their </a:t>
            </a:r>
            <a:r>
              <a:rPr lang="en-US" dirty="0" smtClean="0"/>
              <a:t>program including, at minimum, the following components:</a:t>
            </a:r>
          </a:p>
          <a:p>
            <a:pPr lvl="2"/>
            <a:r>
              <a:rPr lang="en-US" dirty="0" smtClean="0"/>
              <a:t>Understanding the technical </a:t>
            </a:r>
            <a:r>
              <a:rPr lang="en-US" dirty="0"/>
              <a:t>elements </a:t>
            </a:r>
            <a:r>
              <a:rPr lang="en-US" dirty="0" smtClean="0"/>
              <a:t>and </a:t>
            </a:r>
            <a:r>
              <a:rPr lang="en-US" dirty="0"/>
              <a:t>scoring </a:t>
            </a:r>
            <a:r>
              <a:rPr lang="en-US" dirty="0" smtClean="0"/>
              <a:t>of the </a:t>
            </a:r>
            <a:r>
              <a:rPr lang="en-US" dirty="0"/>
              <a:t>State Model </a:t>
            </a:r>
            <a:r>
              <a:rPr lang="en-US" dirty="0" smtClean="0"/>
              <a:t>System</a:t>
            </a:r>
          </a:p>
          <a:p>
            <a:pPr lvl="2"/>
            <a:r>
              <a:rPr lang="en-US" dirty="0" smtClean="0"/>
              <a:t>Identification </a:t>
            </a:r>
            <a:r>
              <a:rPr lang="en-US" dirty="0"/>
              <a:t>of </a:t>
            </a:r>
            <a:r>
              <a:rPr lang="en-US" dirty="0" smtClean="0"/>
              <a:t>Professional Practices</a:t>
            </a:r>
          </a:p>
          <a:p>
            <a:pPr lvl="2"/>
            <a:r>
              <a:rPr lang="en-US" dirty="0" smtClean="0"/>
              <a:t>Inter-rater agreement</a:t>
            </a:r>
          </a:p>
          <a:p>
            <a:pPr lvl="2"/>
            <a:r>
              <a:rPr lang="en-US" dirty="0" smtClean="0"/>
              <a:t>Providing </a:t>
            </a:r>
            <a:r>
              <a:rPr lang="en-US" dirty="0"/>
              <a:t>meaningful </a:t>
            </a:r>
            <a:r>
              <a:rPr lang="en-US" dirty="0" smtClean="0"/>
              <a:t>feedback to educators </a:t>
            </a:r>
          </a:p>
          <a:p>
            <a:pPr marL="91440" indent="0">
              <a:buNone/>
            </a:pPr>
            <a:r>
              <a:rPr lang="en-US" dirty="0"/>
              <a:t>Questions about the Application Process</a:t>
            </a:r>
          </a:p>
          <a:p>
            <a:pPr marL="434340" indent="-342900"/>
            <a:r>
              <a:rPr lang="en-US" b="0" dirty="0" smtClean="0"/>
              <a:t>Mary Bivens, </a:t>
            </a:r>
            <a:r>
              <a:rPr lang="en-US" b="0" dirty="0" smtClean="0">
                <a:hlinkClick r:id="rId3"/>
              </a:rPr>
              <a:t>bivens_m@cde.state.co.us</a:t>
            </a:r>
            <a:r>
              <a:rPr lang="en-US" b="0" dirty="0" smtClean="0"/>
              <a:t>, 303-866-5194 or Tricia Majors, </a:t>
            </a:r>
            <a:r>
              <a:rPr lang="en-US" b="0" dirty="0" smtClean="0">
                <a:hlinkClick r:id="rId4"/>
              </a:rPr>
              <a:t>majors_t@cde.state.co.us</a:t>
            </a:r>
            <a:r>
              <a:rPr lang="en-US" b="0" dirty="0" smtClean="0"/>
              <a:t>, 303-866-6678</a:t>
            </a:r>
          </a:p>
          <a:p>
            <a:pPr marL="91440" indent="0">
              <a:buNone/>
            </a:pPr>
            <a:endParaRPr lang="en-US" dirty="0"/>
          </a:p>
          <a:p>
            <a:endParaRPr lang="en-US" dirty="0"/>
          </a:p>
        </p:txBody>
      </p:sp>
      <p:sp>
        <p:nvSpPr>
          <p:cNvPr id="3" name="Title 2"/>
          <p:cNvSpPr>
            <a:spLocks noGrp="1"/>
          </p:cNvSpPr>
          <p:nvPr>
            <p:ph type="title"/>
          </p:nvPr>
        </p:nvSpPr>
        <p:spPr/>
        <p:txBody>
          <a:bodyPr/>
          <a:lstStyle/>
          <a:p>
            <a:r>
              <a:rPr lang="en-US" sz="4000" dirty="0">
                <a:latin typeface="Palatino Linotype" panose="02040502050505030304" pitchFamily="18" charset="0"/>
              </a:rPr>
              <a:t>Becoming and Staying a State Approved </a:t>
            </a:r>
            <a:r>
              <a:rPr lang="en-US" sz="4000" dirty="0" smtClean="0">
                <a:latin typeface="Palatino Linotype" panose="02040502050505030304" pitchFamily="18" charset="0"/>
              </a:rPr>
              <a:t>Trainer, cont.</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133</a:t>
            </a:fld>
            <a:endParaRPr lang="en-US" dirty="0" smtClean="0"/>
          </a:p>
        </p:txBody>
      </p:sp>
    </p:spTree>
    <p:extLst>
      <p:ext uri="{BB962C8B-B14F-4D97-AF65-F5344CB8AC3E}">
        <p14:creationId xmlns:p14="http://schemas.microsoft.com/office/powerpoint/2010/main" val="251363620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questions do you have?</a:t>
            </a:r>
          </a:p>
          <a:p>
            <a:pPr lvl="1"/>
            <a:endParaRPr lang="en-US" dirty="0"/>
          </a:p>
          <a:p>
            <a:pPr lvl="1"/>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Final Questions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134</a:t>
            </a:fld>
            <a:endParaRPr lang="en-US" dirty="0" smtClean="0"/>
          </a:p>
        </p:txBody>
      </p:sp>
      <p:pic>
        <p:nvPicPr>
          <p:cNvPr id="5" name="Picture 2" descr="C:\Users\pare_d\AppData\Local\Microsoft\Windows\Temporary Internet Files\Content.IE5\MU3VKI0M\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8" y="2566899"/>
            <a:ext cx="2733446" cy="273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3339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Contact Us</a:t>
            </a:r>
          </a:p>
        </p:txBody>
      </p:sp>
      <p:sp>
        <p:nvSpPr>
          <p:cNvPr id="7" name="Content Placeholder 6"/>
          <p:cNvSpPr>
            <a:spLocks noGrp="1"/>
          </p:cNvSpPr>
          <p:nvPr>
            <p:ph sz="half" idx="1"/>
          </p:nvPr>
        </p:nvSpPr>
        <p:spPr>
          <a:xfrm>
            <a:off x="268007" y="1710562"/>
            <a:ext cx="4603531" cy="4525963"/>
          </a:xfrm>
        </p:spPr>
        <p:txBody>
          <a:bodyPr>
            <a:normAutofit/>
          </a:bodyPr>
          <a:lstStyle/>
          <a:p>
            <a:pPr marL="365760" lvl="1" indent="0" eaLnBrk="1" hangingPunct="1">
              <a:buNone/>
              <a:defRPr/>
            </a:pPr>
            <a:r>
              <a:rPr lang="en-US" sz="2600" i="1" dirty="0" smtClean="0"/>
              <a:t>EE Leadership</a:t>
            </a:r>
          </a:p>
          <a:p>
            <a:pPr lvl="1" eaLnBrk="1" hangingPunct="1">
              <a:defRPr/>
            </a:pPr>
            <a:r>
              <a:rPr lang="en-US" sz="2000" dirty="0" smtClean="0"/>
              <a:t>Katy Anthes: Executive Director</a:t>
            </a:r>
          </a:p>
          <a:p>
            <a:pPr lvl="2" eaLnBrk="1" hangingPunct="1">
              <a:defRPr/>
            </a:pPr>
            <a:r>
              <a:rPr lang="en-US" dirty="0" smtClean="0">
                <a:hlinkClick r:id="rId3"/>
              </a:rPr>
              <a:t>Anthes_K@cde.state.co.us</a:t>
            </a:r>
            <a:endParaRPr lang="en-US" dirty="0" smtClean="0"/>
          </a:p>
          <a:p>
            <a:pPr lvl="1" eaLnBrk="1" hangingPunct="1">
              <a:defRPr/>
            </a:pPr>
            <a:r>
              <a:rPr lang="en-US" sz="2000" dirty="0" smtClean="0"/>
              <a:t>Toby King: Director</a:t>
            </a:r>
          </a:p>
          <a:p>
            <a:pPr lvl="2" eaLnBrk="1" hangingPunct="1">
              <a:defRPr/>
            </a:pPr>
            <a:r>
              <a:rPr lang="en-US" dirty="0" smtClean="0">
                <a:hlinkClick r:id="rId4"/>
              </a:rPr>
              <a:t>King_T@cde.state.co.us</a:t>
            </a:r>
            <a:endParaRPr lang="en-US" dirty="0" smtClean="0"/>
          </a:p>
          <a:p>
            <a:pPr lvl="1" eaLnBrk="1" hangingPunct="1">
              <a:defRPr/>
            </a:pPr>
            <a:r>
              <a:rPr lang="en-US" sz="2000" dirty="0" smtClean="0"/>
              <a:t>Jean Williams:  Rubric Evaluation Specialist</a:t>
            </a:r>
          </a:p>
          <a:p>
            <a:pPr lvl="2" eaLnBrk="1" hangingPunct="1">
              <a:defRPr/>
            </a:pPr>
            <a:r>
              <a:rPr lang="en-US" dirty="0" smtClean="0">
                <a:hlinkClick r:id="rId5"/>
              </a:rPr>
              <a:t>Williams_J@cde.state.co.us</a:t>
            </a:r>
            <a:endParaRPr lang="en-US" dirty="0" smtClean="0"/>
          </a:p>
          <a:p>
            <a:pPr lvl="2">
              <a:defRPr/>
            </a:pPr>
            <a:endParaRPr lang="en-US" dirty="0" smtClean="0"/>
          </a:p>
        </p:txBody>
      </p:sp>
      <p:sp>
        <p:nvSpPr>
          <p:cNvPr id="2" name="Content Placeholder 1"/>
          <p:cNvSpPr>
            <a:spLocks noGrp="1"/>
          </p:cNvSpPr>
          <p:nvPr>
            <p:ph sz="half" idx="2"/>
          </p:nvPr>
        </p:nvSpPr>
        <p:spPr>
          <a:xfrm>
            <a:off x="4414340" y="1608710"/>
            <a:ext cx="4572000" cy="4407408"/>
          </a:xfrm>
        </p:spPr>
        <p:txBody>
          <a:bodyPr/>
          <a:lstStyle/>
          <a:p>
            <a:pPr marL="457200" lvl="1" indent="0" eaLnBrk="1" hangingPunct="1">
              <a:buFontTx/>
              <a:buNone/>
              <a:defRPr/>
            </a:pPr>
            <a:r>
              <a:rPr lang="en-US" i="1" dirty="0" smtClean="0"/>
              <a:t>Communications</a:t>
            </a:r>
          </a:p>
          <a:p>
            <a:pPr lvl="1" eaLnBrk="1" hangingPunct="1">
              <a:defRPr/>
            </a:pPr>
            <a:r>
              <a:rPr lang="en-US" sz="2000" dirty="0" smtClean="0"/>
              <a:t>Amy Skinner</a:t>
            </a:r>
            <a:r>
              <a:rPr lang="en-US" sz="1800" dirty="0" smtClean="0"/>
              <a:t>	</a:t>
            </a:r>
          </a:p>
          <a:p>
            <a:pPr lvl="2">
              <a:defRPr/>
            </a:pPr>
            <a:r>
              <a:rPr lang="en-US" dirty="0" smtClean="0">
                <a:solidFill>
                  <a:srgbClr val="000000"/>
                </a:solidFill>
                <a:hlinkClick r:id="rId6"/>
              </a:rPr>
              <a:t>Skinner_A@cde.state.co.us</a:t>
            </a:r>
            <a:r>
              <a:rPr lang="en-US" dirty="0" smtClean="0">
                <a:solidFill>
                  <a:srgbClr val="000000"/>
                </a:solidFill>
              </a:rPr>
              <a:t> </a:t>
            </a:r>
          </a:p>
          <a:p>
            <a:pPr lvl="1" eaLnBrk="1" hangingPunct="1">
              <a:defRPr/>
            </a:pPr>
            <a:r>
              <a:rPr lang="en-US" sz="2000" dirty="0" smtClean="0"/>
              <a:t>Katie Lams </a:t>
            </a:r>
          </a:p>
          <a:p>
            <a:pPr lvl="2" eaLnBrk="1" hangingPunct="1">
              <a:defRPr/>
            </a:pPr>
            <a:r>
              <a:rPr lang="en-US" dirty="0" smtClean="0">
                <a:solidFill>
                  <a:srgbClr val="000000"/>
                </a:solidFill>
                <a:hlinkClick r:id="rId7"/>
              </a:rPr>
              <a:t>Lams_K@cde.state.co.us</a:t>
            </a:r>
            <a:r>
              <a:rPr lang="en-US" dirty="0" smtClean="0">
                <a:solidFill>
                  <a:srgbClr val="000000"/>
                </a:solidFill>
              </a:rPr>
              <a:t> </a:t>
            </a:r>
          </a:p>
          <a:p>
            <a:pPr lvl="2" eaLnBrk="1" hangingPunct="1">
              <a:defRPr/>
            </a:pPr>
            <a:endParaRPr lang="en-US" sz="1700" dirty="0">
              <a:solidFill>
                <a:srgbClr val="000000"/>
              </a:solidFill>
            </a:endParaRPr>
          </a:p>
          <a:p>
            <a:pPr lvl="1">
              <a:defRPr/>
            </a:pPr>
            <a:r>
              <a:rPr lang="en-US" sz="2000" dirty="0"/>
              <a:t>Britt Wilkenfeld: Data Fellow</a:t>
            </a:r>
          </a:p>
          <a:p>
            <a:pPr lvl="2">
              <a:defRPr/>
            </a:pPr>
            <a:r>
              <a:rPr lang="en-US" dirty="0">
                <a:hlinkClick r:id="rId8"/>
              </a:rPr>
              <a:t>Wilkenfeld_B@cde.state.co.us</a:t>
            </a:r>
            <a:endParaRPr lang="en-US" dirty="0"/>
          </a:p>
          <a:p>
            <a:pPr lvl="2" eaLnBrk="1" hangingPunct="1">
              <a:defRPr/>
            </a:pPr>
            <a:endParaRPr lang="en-US" sz="1700" dirty="0">
              <a:solidFill>
                <a:srgbClr val="000000"/>
              </a:solidFill>
            </a:endParaRPr>
          </a:p>
          <a:p>
            <a:pPr lvl="1">
              <a:defRPr/>
            </a:pPr>
            <a:r>
              <a:rPr lang="en-US" sz="2000" dirty="0" smtClean="0"/>
              <a:t>Tricia Majors: Project Mgr.</a:t>
            </a:r>
          </a:p>
          <a:p>
            <a:pPr lvl="2">
              <a:defRPr/>
            </a:pPr>
            <a:r>
              <a:rPr lang="en-US" dirty="0" smtClean="0">
                <a:solidFill>
                  <a:schemeClr val="accent2"/>
                </a:solidFill>
                <a:hlinkClick r:id="rId9"/>
              </a:rPr>
              <a:t>Majors_T@cde.state.co.us</a:t>
            </a:r>
            <a:r>
              <a:rPr lang="en-US" dirty="0" smtClean="0">
                <a:solidFill>
                  <a:schemeClr val="accent2"/>
                </a:solidFill>
              </a:rPr>
              <a:t> </a:t>
            </a:r>
          </a:p>
          <a:p>
            <a:pPr lvl="2">
              <a:defRPr/>
            </a:pPr>
            <a:endParaRPr lang="en-US" dirty="0">
              <a:solidFill>
                <a:schemeClr val="accent2"/>
              </a:solidFill>
            </a:endParaRPr>
          </a:p>
          <a:p>
            <a:pPr marL="45720" indent="0">
              <a:buNone/>
              <a:defRPr/>
            </a:pPr>
            <a:endParaRPr lang="en-US" dirty="0"/>
          </a:p>
        </p:txBody>
      </p:sp>
    </p:spTree>
    <p:extLst>
      <p:ext uri="{BB962C8B-B14F-4D97-AF65-F5344CB8AC3E}">
        <p14:creationId xmlns:p14="http://schemas.microsoft.com/office/powerpoint/2010/main" val="9124876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8" y="1719072"/>
            <a:ext cx="8371102" cy="4407408"/>
          </a:xfrm>
        </p:spPr>
        <p:txBody>
          <a:bodyPr/>
          <a:lstStyle/>
          <a:p>
            <a:pPr marL="91440" indent="0">
              <a:buNone/>
              <a:defRPr/>
            </a:pPr>
            <a:r>
              <a:rPr lang="en-US" sz="2700" i="1" dirty="0" smtClean="0"/>
              <a:t>Implementation Support and Development</a:t>
            </a:r>
          </a:p>
          <a:p>
            <a:pPr marL="91440" indent="0">
              <a:buNone/>
              <a:defRPr/>
            </a:pPr>
            <a:endParaRPr lang="en-US" sz="2000" i="1" dirty="0" smtClean="0"/>
          </a:p>
          <a:p>
            <a:pPr lvl="1">
              <a:defRPr/>
            </a:pPr>
            <a:r>
              <a:rPr lang="en-US" sz="2000" dirty="0" smtClean="0"/>
              <a:t>Mary Bivens </a:t>
            </a:r>
          </a:p>
          <a:p>
            <a:pPr lvl="2">
              <a:defRPr/>
            </a:pPr>
            <a:r>
              <a:rPr lang="en-US" sz="1800" dirty="0" smtClean="0">
                <a:hlinkClick r:id="rId3"/>
              </a:rPr>
              <a:t>Bivens_M@cde.state.co.us</a:t>
            </a:r>
            <a:r>
              <a:rPr lang="en-US" sz="1800" dirty="0" smtClean="0"/>
              <a:t> </a:t>
            </a:r>
          </a:p>
          <a:p>
            <a:pPr lvl="1">
              <a:defRPr/>
            </a:pPr>
            <a:r>
              <a:rPr lang="en-US" sz="2000" dirty="0" smtClean="0"/>
              <a:t>Courtney </a:t>
            </a:r>
            <a:r>
              <a:rPr lang="en-US" sz="2000" dirty="0"/>
              <a:t>Cabrera</a:t>
            </a:r>
          </a:p>
          <a:p>
            <a:pPr lvl="2">
              <a:defRPr/>
            </a:pPr>
            <a:r>
              <a:rPr lang="en-US" sz="1800" dirty="0">
                <a:hlinkClick r:id="rId4"/>
              </a:rPr>
              <a:t>Cabrera_C@cde.state.co.us</a:t>
            </a:r>
            <a:r>
              <a:rPr lang="en-US" sz="1800" dirty="0"/>
              <a:t> </a:t>
            </a:r>
          </a:p>
          <a:p>
            <a:pPr lvl="1">
              <a:defRPr/>
            </a:pPr>
            <a:r>
              <a:rPr lang="en-US" sz="2000" dirty="0"/>
              <a:t>Sed Keller </a:t>
            </a:r>
          </a:p>
          <a:p>
            <a:pPr lvl="2">
              <a:defRPr/>
            </a:pPr>
            <a:r>
              <a:rPr lang="en-US" sz="1800" dirty="0">
                <a:solidFill>
                  <a:srgbClr val="000000"/>
                </a:solidFill>
                <a:hlinkClick r:id="rId5"/>
              </a:rPr>
              <a:t>Keller_S@cde.state.co.us</a:t>
            </a:r>
            <a:endParaRPr lang="en-US" sz="1800" dirty="0">
              <a:solidFill>
                <a:srgbClr val="000000"/>
              </a:solidFill>
            </a:endParaRPr>
          </a:p>
          <a:p>
            <a:endParaRPr lang="en-US" dirty="0"/>
          </a:p>
        </p:txBody>
      </p:sp>
      <p:sp>
        <p:nvSpPr>
          <p:cNvPr id="3" name="Content Placeholder 2"/>
          <p:cNvSpPr>
            <a:spLocks noGrp="1"/>
          </p:cNvSpPr>
          <p:nvPr>
            <p:ph sz="half" idx="2"/>
          </p:nvPr>
        </p:nvSpPr>
        <p:spPr/>
        <p:txBody>
          <a:bodyPr/>
          <a:lstStyle/>
          <a:p>
            <a:pPr lvl="1">
              <a:defRPr/>
            </a:pPr>
            <a:endParaRPr lang="en-US" sz="2300" dirty="0" smtClean="0"/>
          </a:p>
          <a:p>
            <a:pPr lvl="1">
              <a:defRPr/>
            </a:pPr>
            <a:endParaRPr lang="en-US" sz="2300" dirty="0"/>
          </a:p>
          <a:p>
            <a:pPr lvl="1">
              <a:defRPr/>
            </a:pPr>
            <a:r>
              <a:rPr lang="en-US" sz="2000" dirty="0"/>
              <a:t>Dawn </a:t>
            </a:r>
            <a:r>
              <a:rPr lang="en-US" sz="2000" dirty="0" err="1" smtClean="0"/>
              <a:t>Paré</a:t>
            </a:r>
            <a:endParaRPr lang="en-US" sz="2000" dirty="0" smtClean="0"/>
          </a:p>
          <a:p>
            <a:pPr lvl="2">
              <a:defRPr/>
            </a:pPr>
            <a:r>
              <a:rPr lang="en-US" sz="1800" dirty="0" smtClean="0">
                <a:hlinkClick r:id="rId6"/>
              </a:rPr>
              <a:t>Pare_D@cde.state.co.us</a:t>
            </a:r>
            <a:r>
              <a:rPr lang="en-US" sz="1800" dirty="0" smtClean="0"/>
              <a:t> </a:t>
            </a:r>
            <a:endParaRPr lang="en-US" sz="1800" dirty="0"/>
          </a:p>
          <a:p>
            <a:pPr lvl="1">
              <a:defRPr/>
            </a:pPr>
            <a:r>
              <a:rPr lang="en-US" sz="2000" dirty="0" smtClean="0"/>
              <a:t>Bob </a:t>
            </a:r>
            <a:r>
              <a:rPr lang="en-US" sz="2000" dirty="0"/>
              <a:t>Snead</a:t>
            </a:r>
          </a:p>
          <a:p>
            <a:pPr lvl="2">
              <a:defRPr/>
            </a:pPr>
            <a:r>
              <a:rPr lang="en-US" sz="1800" dirty="0">
                <a:solidFill>
                  <a:srgbClr val="000000"/>
                </a:solidFill>
                <a:hlinkClick r:id="rId7"/>
              </a:rPr>
              <a:t>Snead_B@cde.state.co.us</a:t>
            </a:r>
            <a:r>
              <a:rPr lang="en-US" sz="1800" dirty="0">
                <a:solidFill>
                  <a:srgbClr val="000000"/>
                </a:solidFill>
              </a:rPr>
              <a:t> </a:t>
            </a:r>
          </a:p>
          <a:p>
            <a:pPr lvl="1">
              <a:defRPr/>
            </a:pPr>
            <a:r>
              <a:rPr lang="en-US" sz="2000" dirty="0"/>
              <a:t>Chris Vance</a:t>
            </a:r>
          </a:p>
          <a:p>
            <a:pPr lvl="2">
              <a:defRPr/>
            </a:pPr>
            <a:r>
              <a:rPr lang="en-US" sz="1800" dirty="0">
                <a:solidFill>
                  <a:srgbClr val="000000"/>
                </a:solidFill>
                <a:hlinkClick r:id="rId8"/>
              </a:rPr>
              <a:t>Vance_C@cde.state.co.us</a:t>
            </a:r>
            <a:r>
              <a:rPr lang="en-US" sz="1800" dirty="0">
                <a:solidFill>
                  <a:srgbClr val="000000"/>
                </a:solidFill>
              </a:rPr>
              <a:t> </a:t>
            </a:r>
          </a:p>
          <a:p>
            <a:endParaRPr lang="en-US" dirty="0"/>
          </a:p>
        </p:txBody>
      </p:sp>
      <p:sp>
        <p:nvSpPr>
          <p:cNvPr id="4" name="Title 3"/>
          <p:cNvSpPr>
            <a:spLocks noGrp="1"/>
          </p:cNvSpPr>
          <p:nvPr>
            <p:ph type="title"/>
          </p:nvPr>
        </p:nvSpPr>
        <p:spPr/>
        <p:txBody>
          <a:bodyPr/>
          <a:lstStyle/>
          <a:p>
            <a:r>
              <a:rPr lang="en-US" sz="4000" dirty="0" smtClean="0"/>
              <a:t>Contact Us</a:t>
            </a:r>
            <a:endParaRPr lang="en-US" sz="4000" dirty="0"/>
          </a:p>
        </p:txBody>
      </p:sp>
      <p:sp>
        <p:nvSpPr>
          <p:cNvPr id="5" name="Footer Placeholder 4"/>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269322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4270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Priorities of Implementation </a:t>
            </a:r>
          </a:p>
        </p:txBody>
      </p:sp>
      <p:sp>
        <p:nvSpPr>
          <p:cNvPr id="1024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Human judgment </a:t>
            </a:r>
          </a:p>
          <a:p>
            <a:pPr lvl="1"/>
            <a:r>
              <a:rPr lang="en-US" sz="2000" dirty="0" smtClean="0"/>
              <a:t>Data should inform decisions, but human judgment will always be a part of the process </a:t>
            </a:r>
          </a:p>
          <a:p>
            <a:pPr lvl="1"/>
            <a:r>
              <a:rPr lang="en-US" sz="2000" dirty="0" smtClean="0"/>
              <a:t>Processes and techniques are recommended to improve individual judgment and minimize errors and bias</a:t>
            </a:r>
          </a:p>
          <a:p>
            <a:r>
              <a:rPr lang="en-US" sz="2800" dirty="0" smtClean="0"/>
              <a:t>Embodiment of continuous improvement by monitoring</a:t>
            </a:r>
          </a:p>
          <a:p>
            <a:pPr lvl="1"/>
            <a:r>
              <a:rPr lang="en-US" sz="2000" dirty="0" smtClean="0"/>
              <a:t>Data from pilot and rollout intended to capture what works and what doesn’t</a:t>
            </a:r>
          </a:p>
          <a:p>
            <a:pPr lvl="1"/>
            <a:r>
              <a:rPr lang="en-US" sz="2000" dirty="0" smtClean="0"/>
              <a:t>Changes in assessment practices and tools</a:t>
            </a:r>
          </a:p>
          <a:p>
            <a:pPr lvl="1"/>
            <a:r>
              <a:rPr lang="en-US" sz="2000" dirty="0" smtClean="0"/>
              <a:t>Emerging research and best practices</a:t>
            </a:r>
          </a:p>
        </p:txBody>
      </p:sp>
      <p:pic>
        <p:nvPicPr>
          <p:cNvPr id="5" name="Picture 3" descr="C:\Users\pare_d\AppData\Local\Microsoft\Windows\Temporary Internet Files\Content.IE5\SYMW849F\MC900441285[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spTree>
    <p:extLst>
      <p:ext uri="{BB962C8B-B14F-4D97-AF65-F5344CB8AC3E}">
        <p14:creationId xmlns:p14="http://schemas.microsoft.com/office/powerpoint/2010/main" val="3289062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fade">
                                      <p:cBhvr>
                                        <p:cTn id="18" dur="500"/>
                                        <p:tgtEl>
                                          <p:spTgt spid="1024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500"/>
                                        <p:tgtEl>
                                          <p:spTgt spid="1024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500"/>
                                        <p:tgtEl>
                                          <p:spTgt spid="1024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Providing credible and meaningful feedback with:</a:t>
            </a:r>
          </a:p>
          <a:p>
            <a:pPr lvl="1"/>
            <a:r>
              <a:rPr lang="en-US" sz="2000" dirty="0" smtClean="0"/>
              <a:t>Actionable information</a:t>
            </a:r>
          </a:p>
          <a:p>
            <a:pPr lvl="1"/>
            <a:r>
              <a:rPr lang="en-US" sz="2000" dirty="0" smtClean="0"/>
              <a:t>Opportunities for improvement</a:t>
            </a:r>
          </a:p>
          <a:p>
            <a:pPr lvl="1"/>
            <a:r>
              <a:rPr lang="en-US" sz="2000" dirty="0" smtClean="0"/>
              <a:t>Idea that this is a </a:t>
            </a:r>
            <a:r>
              <a:rPr lang="en-US" sz="2000" i="1" dirty="0" smtClean="0"/>
              <a:t>process</a:t>
            </a:r>
            <a:r>
              <a:rPr lang="en-US" sz="2000" dirty="0" smtClean="0"/>
              <a:t> and not an event</a:t>
            </a:r>
            <a:endParaRPr lang="en-US" sz="2400" dirty="0" smtClean="0"/>
          </a:p>
          <a:p>
            <a:r>
              <a:rPr lang="en-US" sz="2800" dirty="0" smtClean="0"/>
              <a:t>Involves all stakeholders in a collaborative process</a:t>
            </a:r>
          </a:p>
          <a:p>
            <a:pPr lvl="1"/>
            <a:r>
              <a:rPr lang="en-US" sz="2000" dirty="0" smtClean="0"/>
              <a:t>Families, teachers, related service providers, administration, school board, etc.</a:t>
            </a:r>
          </a:p>
          <a:p>
            <a:pPr lvl="1"/>
            <a:r>
              <a:rPr lang="en-US" sz="2000" dirty="0" smtClean="0"/>
              <a:t>Educators involved throughout development process</a:t>
            </a:r>
          </a:p>
          <a:p>
            <a:pPr lvl="1"/>
            <a:endParaRPr lang="en-US" sz="2000" dirty="0" smtClean="0"/>
          </a:p>
        </p:txBody>
      </p:sp>
      <p:sp>
        <p:nvSpPr>
          <p:cNvPr id="32773" name="Title 1"/>
          <p:cNvSpPr>
            <a:spLocks noGrp="1"/>
          </p:cNvSpPr>
          <p:nvPr>
            <p:ph type="title"/>
          </p:nvPr>
        </p:nvSpPr>
        <p:spPr bwMode="auto">
          <a:xfrm>
            <a:off x="457200" y="4270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Priorities of Implementation </a:t>
            </a:r>
          </a:p>
        </p:txBody>
      </p:sp>
      <p:pic>
        <p:nvPicPr>
          <p:cNvPr id="5" name="Picture 3" descr="C:\Users\pare_d\AppData\Local\Microsoft\Windows\Temporary Internet Files\Content.IE5\SYMW849F\MC900441285[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spTree>
    <p:extLst>
      <p:ext uri="{BB962C8B-B14F-4D97-AF65-F5344CB8AC3E}">
        <p14:creationId xmlns:p14="http://schemas.microsoft.com/office/powerpoint/2010/main" val="20342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fade">
                                      <p:cBhvr>
                                        <p:cTn id="10" dur="500"/>
                                        <p:tgtEl>
                                          <p:spTgt spid="112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Effect transition="in" filter="fade">
                                      <p:cBhvr>
                                        <p:cTn id="13" dur="500"/>
                                        <p:tgtEl>
                                          <p:spTgt spid="1126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6">
                                            <p:txEl>
                                              <p:pRg st="3" end="3"/>
                                            </p:txEl>
                                          </p:spTgt>
                                        </p:tgtEl>
                                        <p:attrNameLst>
                                          <p:attrName>style.visibility</p:attrName>
                                        </p:attrNameLst>
                                      </p:cBhvr>
                                      <p:to>
                                        <p:strVal val="visible"/>
                                      </p:to>
                                    </p:set>
                                    <p:animEffect transition="in" filter="fade">
                                      <p:cBhvr>
                                        <p:cTn id="16" dur="500"/>
                                        <p:tgtEl>
                                          <p:spTgt spid="1126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266">
                                            <p:txEl>
                                              <p:pRg st="4" end="4"/>
                                            </p:txEl>
                                          </p:spTgt>
                                        </p:tgtEl>
                                        <p:attrNameLst>
                                          <p:attrName>style.visibility</p:attrName>
                                        </p:attrNameLst>
                                      </p:cBhvr>
                                      <p:to>
                                        <p:strVal val="visible"/>
                                      </p:to>
                                    </p:set>
                                    <p:animEffect transition="in" filter="fade">
                                      <p:cBhvr>
                                        <p:cTn id="21" dur="500"/>
                                        <p:tgtEl>
                                          <p:spTgt spid="1126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6">
                                            <p:txEl>
                                              <p:pRg st="5" end="5"/>
                                            </p:txEl>
                                          </p:spTgt>
                                        </p:tgtEl>
                                        <p:attrNameLst>
                                          <p:attrName>style.visibility</p:attrName>
                                        </p:attrNameLst>
                                      </p:cBhvr>
                                      <p:to>
                                        <p:strVal val="visible"/>
                                      </p:to>
                                    </p:set>
                                    <p:animEffect transition="in" filter="fade">
                                      <p:cBhvr>
                                        <p:cTn id="24" dur="500"/>
                                        <p:tgtEl>
                                          <p:spTgt spid="1126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266">
                                            <p:txEl>
                                              <p:pRg st="6" end="6"/>
                                            </p:txEl>
                                          </p:spTgt>
                                        </p:tgtEl>
                                        <p:attrNameLst>
                                          <p:attrName>style.visibility</p:attrName>
                                        </p:attrNameLst>
                                      </p:cBhvr>
                                      <p:to>
                                        <p:strVal val="visible"/>
                                      </p:to>
                                    </p:set>
                                    <p:animEffect transition="in" filter="fade">
                                      <p:cBhvr>
                                        <p:cTn id="27" dur="500"/>
                                        <p:tgtEl>
                                          <p:spTgt spid="11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Takes place within a larger, aligned and supportive system</a:t>
            </a:r>
          </a:p>
          <a:p>
            <a:pPr lvl="1"/>
            <a:r>
              <a:rPr lang="en-US" sz="2000" dirty="0" smtClean="0"/>
              <a:t>All components of the system must focus on increasing the number of educators and students who are successful</a:t>
            </a:r>
          </a:p>
          <a:p>
            <a:pPr lvl="1"/>
            <a:endParaRPr lang="en-US" sz="2000" dirty="0" smtClean="0"/>
          </a:p>
          <a:p>
            <a:pPr marL="365760" lvl="1" indent="0">
              <a:buNone/>
            </a:pPr>
            <a:endParaRPr lang="en-US" sz="2000" dirty="0" smtClean="0"/>
          </a:p>
          <a:p>
            <a:r>
              <a:rPr lang="en-US" sz="2800" dirty="0" smtClean="0"/>
              <a:t>Turn and Talk </a:t>
            </a:r>
          </a:p>
          <a:p>
            <a:pPr lvl="1"/>
            <a:r>
              <a:rPr lang="en-US" sz="2000" dirty="0" smtClean="0"/>
              <a:t>Why is it important to share the priorities of implementation?</a:t>
            </a:r>
          </a:p>
          <a:p>
            <a:pPr lvl="1"/>
            <a:r>
              <a:rPr lang="en-US" sz="2000" dirty="0" smtClean="0"/>
              <a:t>What’s one of the most important messages that you want evaluators to take away?</a:t>
            </a:r>
          </a:p>
        </p:txBody>
      </p:sp>
      <p:pic>
        <p:nvPicPr>
          <p:cNvPr id="2" name="Picture 4" descr="C:\Users\Cabrera_C\AppData\Local\Microsoft\Windows\Temporary Internet Files\Content.IE5\VHZJWIZQ\MC900304299[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6331" y="3693677"/>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itle 1"/>
          <p:cNvSpPr>
            <a:spLocks noGrp="1"/>
          </p:cNvSpPr>
          <p:nvPr>
            <p:ph type="title"/>
          </p:nvPr>
        </p:nvSpPr>
        <p:spPr bwMode="auto">
          <a:xfrm>
            <a:off x="457200" y="4270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Priorities of Implementation </a:t>
            </a:r>
          </a:p>
        </p:txBody>
      </p:sp>
      <p:pic>
        <p:nvPicPr>
          <p:cNvPr id="6" name="Picture 3" descr="C:\Users\pare_d\AppData\Local\Microsoft\Windows\Temporary Internet Files\Content.IE5\SYMW849F\MC900441285[1].png"/>
          <p:cNvPicPr>
            <a:picLocks noChangeAspect="1" noChangeArrowheads="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pic>
        <p:nvPicPr>
          <p:cNvPr id="8"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153" y="5743547"/>
            <a:ext cx="1270071" cy="99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410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500"/>
                                        <p:tgtEl>
                                          <p:spTgt spid="1126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67">
                                            <p:txEl>
                                              <p:pRg st="5" end="5"/>
                                            </p:txEl>
                                          </p:spTgt>
                                        </p:tgtEl>
                                        <p:attrNameLst>
                                          <p:attrName>style.visibility</p:attrName>
                                        </p:attrNameLst>
                                      </p:cBhvr>
                                      <p:to>
                                        <p:strVal val="visible"/>
                                      </p:to>
                                    </p:set>
                                    <p:animEffect transition="in" filter="fade">
                                      <p:cBhvr>
                                        <p:cTn id="20" dur="500"/>
                                        <p:tgtEl>
                                          <p:spTgt spid="1126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Effect transition="in" filter="fade">
                                      <p:cBhvr>
                                        <p:cTn id="25" dur="500"/>
                                        <p:tgtEl>
                                          <p:spTgt spid="1126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667584" y="381033"/>
            <a:ext cx="1205892" cy="1205892"/>
            <a:chOff x="2859072" y="0"/>
            <a:chExt cx="1205892" cy="1205892"/>
          </a:xfrm>
          <a:scene3d>
            <a:camera prst="orthographicFront">
              <a:rot lat="0" lon="0" rev="0"/>
            </a:camera>
            <a:lightRig rig="contrasting" dir="t">
              <a:rot lat="0" lon="0" rev="1200000"/>
            </a:lightRig>
          </a:scene3d>
        </p:grpSpPr>
        <p:sp>
          <p:nvSpPr>
            <p:cNvPr id="50" name="Oval 49"/>
            <p:cNvSpPr/>
            <p:nvPr/>
          </p:nvSpPr>
          <p:spPr>
            <a:xfrm>
              <a:off x="2859072" y="0"/>
              <a:ext cx="1205892" cy="1205892"/>
            </a:xfrm>
            <a:prstGeom prst="ellipse">
              <a:avLst/>
            </a:prstGeom>
            <a:solidFill>
              <a:schemeClr val="accent2">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51" name="Oval 4"/>
            <p:cNvSpPr/>
            <p:nvPr/>
          </p:nvSpPr>
          <p:spPr>
            <a:xfrm>
              <a:off x="3035671" y="176599"/>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2. </a:t>
              </a:r>
            </a:p>
            <a:p>
              <a:pPr algn="ctr" defTabSz="533400">
                <a:lnSpc>
                  <a:spcPct val="90000"/>
                </a:lnSpc>
                <a:spcAft>
                  <a:spcPct val="35000"/>
                </a:spcAft>
                <a:defRPr/>
              </a:pPr>
              <a:r>
                <a:rPr lang="en-US" sz="1050" b="1" dirty="0">
                  <a:solidFill>
                    <a:sysClr val="windowText" lastClr="000000"/>
                  </a:solidFill>
                </a:rPr>
                <a:t>Annual Orientation</a:t>
              </a:r>
            </a:p>
          </p:txBody>
        </p:sp>
      </p:grpSp>
      <p:grpSp>
        <p:nvGrpSpPr>
          <p:cNvPr id="3" name="Group 4"/>
          <p:cNvGrpSpPr/>
          <p:nvPr/>
        </p:nvGrpSpPr>
        <p:grpSpPr>
          <a:xfrm>
            <a:off x="5930645" y="1137087"/>
            <a:ext cx="316745" cy="406988"/>
            <a:chOff x="4122133" y="756054"/>
            <a:chExt cx="316745" cy="406988"/>
          </a:xfrm>
          <a:solidFill>
            <a:srgbClr val="0070C0"/>
          </a:solidFill>
          <a:scene3d>
            <a:camera prst="orthographicFront">
              <a:rot lat="0" lon="0" rev="0"/>
            </a:camera>
            <a:lightRig rig="contrasting" dir="t">
              <a:rot lat="0" lon="0" rev="1200000"/>
            </a:lightRig>
          </a:scene3d>
        </p:grpSpPr>
        <p:sp>
          <p:nvSpPr>
            <p:cNvPr id="48" name="Right Arrow 47"/>
            <p:cNvSpPr/>
            <p:nvPr/>
          </p:nvSpPr>
          <p:spPr>
            <a:xfrm rot="1412522">
              <a:off x="4122133" y="756054"/>
              <a:ext cx="316745"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49" name="Right Arrow 6"/>
            <p:cNvSpPr/>
            <p:nvPr/>
          </p:nvSpPr>
          <p:spPr>
            <a:xfrm rot="1412522">
              <a:off x="4126088" y="818475"/>
              <a:ext cx="221722"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4" name="Group 5"/>
          <p:cNvGrpSpPr/>
          <p:nvPr/>
        </p:nvGrpSpPr>
        <p:grpSpPr>
          <a:xfrm>
            <a:off x="6320997" y="1101400"/>
            <a:ext cx="1205892" cy="1205892"/>
            <a:chOff x="4512485" y="720367"/>
            <a:chExt cx="1205892" cy="1205892"/>
          </a:xfrm>
          <a:scene3d>
            <a:camera prst="orthographicFront">
              <a:rot lat="0" lon="0" rev="0"/>
            </a:camera>
            <a:lightRig rig="contrasting" dir="t">
              <a:rot lat="0" lon="0" rev="1200000"/>
            </a:lightRig>
          </a:scene3d>
        </p:grpSpPr>
        <p:sp>
          <p:nvSpPr>
            <p:cNvPr id="46" name="Oval 45"/>
            <p:cNvSpPr/>
            <p:nvPr/>
          </p:nvSpPr>
          <p:spPr>
            <a:xfrm>
              <a:off x="4512485" y="720367"/>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47" name="Oval 8"/>
            <p:cNvSpPr/>
            <p:nvPr/>
          </p:nvSpPr>
          <p:spPr>
            <a:xfrm>
              <a:off x="4689084" y="896966"/>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3.</a:t>
              </a:r>
            </a:p>
            <a:p>
              <a:pPr algn="ctr" defTabSz="533400">
                <a:lnSpc>
                  <a:spcPct val="90000"/>
                </a:lnSpc>
                <a:spcAft>
                  <a:spcPct val="35000"/>
                </a:spcAft>
                <a:defRPr/>
              </a:pPr>
              <a:r>
                <a:rPr lang="en-US" sz="1050" b="1" dirty="0">
                  <a:solidFill>
                    <a:sysClr val="windowText" lastClr="000000"/>
                  </a:solidFill>
                </a:rPr>
                <a:t>Self-Assessment</a:t>
              </a:r>
            </a:p>
          </p:txBody>
        </p:sp>
      </p:grpSp>
      <p:grpSp>
        <p:nvGrpSpPr>
          <p:cNvPr id="5" name="Group 6"/>
          <p:cNvGrpSpPr/>
          <p:nvPr/>
        </p:nvGrpSpPr>
        <p:grpSpPr>
          <a:xfrm>
            <a:off x="7068324" y="2365187"/>
            <a:ext cx="406988" cy="310630"/>
            <a:chOff x="5259812" y="1984154"/>
            <a:chExt cx="406988" cy="310630"/>
          </a:xfrm>
          <a:solidFill>
            <a:srgbClr val="0070C0"/>
          </a:solidFill>
          <a:scene3d>
            <a:camera prst="orthographicFront">
              <a:rot lat="0" lon="0" rev="0"/>
            </a:camera>
            <a:lightRig rig="contrasting" dir="t">
              <a:rot lat="0" lon="0" rev="1200000"/>
            </a:lightRig>
          </a:scene3d>
        </p:grpSpPr>
        <p:sp>
          <p:nvSpPr>
            <p:cNvPr id="44" name="Right Arrow 43"/>
            <p:cNvSpPr/>
            <p:nvPr/>
          </p:nvSpPr>
          <p:spPr>
            <a:xfrm rot="4014872">
              <a:off x="5307991" y="1935975"/>
              <a:ext cx="310630"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45" name="Right Arrow 10"/>
            <p:cNvSpPr/>
            <p:nvPr/>
          </p:nvSpPr>
          <p:spPr>
            <a:xfrm rot="4014872">
              <a:off x="5336316" y="1974510"/>
              <a:ext cx="217441"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6" name="Group 7"/>
          <p:cNvGrpSpPr/>
          <p:nvPr/>
        </p:nvGrpSpPr>
        <p:grpSpPr>
          <a:xfrm>
            <a:off x="7023642" y="2749886"/>
            <a:ext cx="1205892" cy="1205892"/>
            <a:chOff x="5215130" y="2368853"/>
            <a:chExt cx="1205892" cy="1205892"/>
          </a:xfrm>
          <a:scene3d>
            <a:camera prst="orthographicFront">
              <a:rot lat="0" lon="0" rev="0"/>
            </a:camera>
            <a:lightRig rig="contrasting" dir="t">
              <a:rot lat="0" lon="0" rev="1200000"/>
            </a:lightRig>
          </a:scene3d>
        </p:grpSpPr>
        <p:sp>
          <p:nvSpPr>
            <p:cNvPr id="42" name="Oval 41"/>
            <p:cNvSpPr/>
            <p:nvPr/>
          </p:nvSpPr>
          <p:spPr>
            <a:xfrm>
              <a:off x="5215130" y="2368853"/>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43" name="Oval 12"/>
            <p:cNvSpPr/>
            <p:nvPr/>
          </p:nvSpPr>
          <p:spPr>
            <a:xfrm>
              <a:off x="5391729" y="2545452"/>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4.</a:t>
              </a:r>
            </a:p>
            <a:p>
              <a:pPr algn="ctr" defTabSz="533400">
                <a:lnSpc>
                  <a:spcPct val="90000"/>
                </a:lnSpc>
                <a:spcAft>
                  <a:spcPct val="35000"/>
                </a:spcAft>
                <a:defRPr/>
              </a:pPr>
              <a:r>
                <a:rPr lang="en-US" sz="1050" b="1" dirty="0">
                  <a:solidFill>
                    <a:sysClr val="windowText" lastClr="000000"/>
                  </a:solidFill>
                </a:rPr>
                <a:t>Review of Annual Goals and Performance Plan</a:t>
              </a:r>
            </a:p>
          </p:txBody>
        </p:sp>
      </p:grpSp>
      <p:grpSp>
        <p:nvGrpSpPr>
          <p:cNvPr id="7" name="Group 8"/>
          <p:cNvGrpSpPr/>
          <p:nvPr/>
        </p:nvGrpSpPr>
        <p:grpSpPr>
          <a:xfrm>
            <a:off x="7079673" y="4021035"/>
            <a:ext cx="406988" cy="321776"/>
            <a:chOff x="5271161" y="3640002"/>
            <a:chExt cx="406988" cy="321776"/>
          </a:xfrm>
          <a:solidFill>
            <a:srgbClr val="0070C0"/>
          </a:solidFill>
          <a:scene3d>
            <a:camera prst="orthographicFront">
              <a:rot lat="0" lon="0" rev="0"/>
            </a:camera>
            <a:lightRig rig="contrasting" dir="t">
              <a:rot lat="0" lon="0" rev="1200000"/>
            </a:lightRig>
          </a:scene3d>
        </p:grpSpPr>
        <p:sp>
          <p:nvSpPr>
            <p:cNvPr id="40" name="Right Arrow 39"/>
            <p:cNvSpPr/>
            <p:nvPr/>
          </p:nvSpPr>
          <p:spPr>
            <a:xfrm rot="6750000">
              <a:off x="5313767" y="3597396"/>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41" name="Right Arrow 14"/>
            <p:cNvSpPr/>
            <p:nvPr/>
          </p:nvSpPr>
          <p:spPr>
            <a:xfrm rot="17550000">
              <a:off x="5380504" y="3634202"/>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8" name="Group 9"/>
          <p:cNvGrpSpPr/>
          <p:nvPr/>
        </p:nvGrpSpPr>
        <p:grpSpPr>
          <a:xfrm>
            <a:off x="6329831" y="4424896"/>
            <a:ext cx="1205892" cy="1205892"/>
            <a:chOff x="4521319" y="4043863"/>
            <a:chExt cx="1205892" cy="1205892"/>
          </a:xfrm>
          <a:solidFill>
            <a:schemeClr val="accent6">
              <a:lumMod val="20000"/>
              <a:lumOff val="80000"/>
            </a:schemeClr>
          </a:solidFill>
          <a:scene3d>
            <a:camera prst="orthographicFront">
              <a:rot lat="0" lon="0" rev="0"/>
            </a:camera>
            <a:lightRig rig="contrasting" dir="t">
              <a:rot lat="0" lon="0" rev="1200000"/>
            </a:lightRig>
          </a:scene3d>
        </p:grpSpPr>
        <p:sp>
          <p:nvSpPr>
            <p:cNvPr id="38" name="Oval 37"/>
            <p:cNvSpPr/>
            <p:nvPr/>
          </p:nvSpPr>
          <p:spPr>
            <a:xfrm>
              <a:off x="4521319" y="4043863"/>
              <a:ext cx="1205892" cy="1205892"/>
            </a:xfrm>
            <a:prstGeom prst="ellipse">
              <a:avLst/>
            </a:prstGeom>
            <a:grp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39" name="Oval 16"/>
            <p:cNvSpPr/>
            <p:nvPr/>
          </p:nvSpPr>
          <p:spPr>
            <a:xfrm>
              <a:off x="4697918" y="4220462"/>
              <a:ext cx="852694" cy="852694"/>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5.</a:t>
              </a:r>
            </a:p>
            <a:p>
              <a:pPr algn="ctr" defTabSz="533400">
                <a:lnSpc>
                  <a:spcPct val="90000"/>
                </a:lnSpc>
                <a:spcAft>
                  <a:spcPct val="35000"/>
                </a:spcAft>
                <a:defRPr/>
              </a:pPr>
              <a:r>
                <a:rPr lang="en-US" sz="1050" b="1" dirty="0">
                  <a:solidFill>
                    <a:sysClr val="windowText" lastClr="000000"/>
                  </a:solidFill>
                </a:rPr>
                <a:t>Mid-Year Review</a:t>
              </a:r>
            </a:p>
          </p:txBody>
        </p:sp>
      </p:grpSp>
      <p:grpSp>
        <p:nvGrpSpPr>
          <p:cNvPr id="9" name="Group 10"/>
          <p:cNvGrpSpPr/>
          <p:nvPr/>
        </p:nvGrpSpPr>
        <p:grpSpPr>
          <a:xfrm>
            <a:off x="5942797" y="5167769"/>
            <a:ext cx="321776" cy="406988"/>
            <a:chOff x="4134285" y="4786736"/>
            <a:chExt cx="321776" cy="406988"/>
          </a:xfrm>
          <a:solidFill>
            <a:srgbClr val="0070C0"/>
          </a:solidFill>
          <a:scene3d>
            <a:camera prst="orthographicFront">
              <a:rot lat="0" lon="0" rev="0"/>
            </a:camera>
            <a:lightRig rig="contrasting" dir="t">
              <a:rot lat="0" lon="0" rev="1200000"/>
            </a:lightRig>
          </a:scene3d>
        </p:grpSpPr>
        <p:sp>
          <p:nvSpPr>
            <p:cNvPr id="36" name="Right Arrow 35"/>
            <p:cNvSpPr/>
            <p:nvPr/>
          </p:nvSpPr>
          <p:spPr>
            <a:xfrm rot="9450000">
              <a:off x="4134285" y="4786736"/>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7" name="Right Arrow 18"/>
            <p:cNvSpPr/>
            <p:nvPr/>
          </p:nvSpPr>
          <p:spPr>
            <a:xfrm rot="20250000">
              <a:off x="4227144" y="4849663"/>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0" name="Group 11"/>
          <p:cNvGrpSpPr/>
          <p:nvPr/>
        </p:nvGrpSpPr>
        <p:grpSpPr>
          <a:xfrm>
            <a:off x="4654821" y="5118708"/>
            <a:ext cx="1205892" cy="1205892"/>
            <a:chOff x="2846309" y="4737675"/>
            <a:chExt cx="1205892" cy="1205892"/>
          </a:xfrm>
          <a:scene3d>
            <a:camera prst="orthographicFront">
              <a:rot lat="0" lon="0" rev="0"/>
            </a:camera>
            <a:lightRig rig="contrasting" dir="t">
              <a:rot lat="0" lon="0" rev="1200000"/>
            </a:lightRig>
          </a:scene3d>
        </p:grpSpPr>
        <p:sp>
          <p:nvSpPr>
            <p:cNvPr id="34" name="Oval 33"/>
            <p:cNvSpPr/>
            <p:nvPr/>
          </p:nvSpPr>
          <p:spPr>
            <a:xfrm>
              <a:off x="2846309" y="4737675"/>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35" name="Oval 20"/>
            <p:cNvSpPr/>
            <p:nvPr/>
          </p:nvSpPr>
          <p:spPr>
            <a:xfrm>
              <a:off x="3022908" y="4914274"/>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6.</a:t>
              </a:r>
            </a:p>
            <a:p>
              <a:pPr algn="ctr" defTabSz="533400">
                <a:lnSpc>
                  <a:spcPct val="90000"/>
                </a:lnSpc>
                <a:spcAft>
                  <a:spcPct val="35000"/>
                </a:spcAft>
                <a:defRPr/>
              </a:pPr>
              <a:r>
                <a:rPr lang="en-US" sz="1050" b="1" dirty="0">
                  <a:solidFill>
                    <a:sysClr val="windowText" lastClr="000000"/>
                  </a:solidFill>
                </a:rPr>
                <a:t>Evaluator Assessment</a:t>
              </a:r>
            </a:p>
          </p:txBody>
        </p:sp>
      </p:grpSp>
      <p:grpSp>
        <p:nvGrpSpPr>
          <p:cNvPr id="11" name="Group 12"/>
          <p:cNvGrpSpPr/>
          <p:nvPr/>
        </p:nvGrpSpPr>
        <p:grpSpPr>
          <a:xfrm>
            <a:off x="4267788" y="5174739"/>
            <a:ext cx="321776" cy="406988"/>
            <a:chOff x="2459276" y="4793706"/>
            <a:chExt cx="321776" cy="406988"/>
          </a:xfrm>
          <a:solidFill>
            <a:srgbClr val="0070C0"/>
          </a:solidFill>
          <a:scene3d>
            <a:camera prst="orthographicFront">
              <a:rot lat="0" lon="0" rev="0"/>
            </a:camera>
            <a:lightRig rig="contrasting" dir="t">
              <a:rot lat="0" lon="0" rev="1200000"/>
            </a:lightRig>
          </a:scene3d>
        </p:grpSpPr>
        <p:sp>
          <p:nvSpPr>
            <p:cNvPr id="32" name="Right Arrow 31"/>
            <p:cNvSpPr/>
            <p:nvPr/>
          </p:nvSpPr>
          <p:spPr>
            <a:xfrm rot="12150000">
              <a:off x="2459276" y="4793706"/>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3" name="Right Arrow 22"/>
            <p:cNvSpPr/>
            <p:nvPr/>
          </p:nvSpPr>
          <p:spPr>
            <a:xfrm rot="22950000">
              <a:off x="2552135" y="4893575"/>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2" name="Group 13"/>
          <p:cNvGrpSpPr/>
          <p:nvPr/>
        </p:nvGrpSpPr>
        <p:grpSpPr>
          <a:xfrm>
            <a:off x="2979811" y="4424896"/>
            <a:ext cx="1205892" cy="1205892"/>
            <a:chOff x="1171299" y="4043863"/>
            <a:chExt cx="1205892" cy="1205892"/>
          </a:xfrm>
          <a:solidFill>
            <a:schemeClr val="accent6">
              <a:lumMod val="20000"/>
              <a:lumOff val="80000"/>
            </a:schemeClr>
          </a:solidFill>
          <a:scene3d>
            <a:camera prst="orthographicFront">
              <a:rot lat="0" lon="0" rev="0"/>
            </a:camera>
            <a:lightRig rig="contrasting" dir="t">
              <a:rot lat="0" lon="0" rev="1200000"/>
            </a:lightRig>
          </a:scene3d>
        </p:grpSpPr>
        <p:sp>
          <p:nvSpPr>
            <p:cNvPr id="30" name="Oval 29"/>
            <p:cNvSpPr/>
            <p:nvPr/>
          </p:nvSpPr>
          <p:spPr>
            <a:xfrm>
              <a:off x="1171299" y="4043863"/>
              <a:ext cx="1205892" cy="1205892"/>
            </a:xfrm>
            <a:prstGeom prst="ellipse">
              <a:avLst/>
            </a:prstGeom>
            <a:grp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31" name="Oval 24"/>
            <p:cNvSpPr/>
            <p:nvPr/>
          </p:nvSpPr>
          <p:spPr>
            <a:xfrm>
              <a:off x="1347898" y="4220462"/>
              <a:ext cx="852694" cy="852694"/>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7.</a:t>
              </a:r>
            </a:p>
            <a:p>
              <a:pPr algn="ctr" defTabSz="533400">
                <a:lnSpc>
                  <a:spcPct val="90000"/>
                </a:lnSpc>
                <a:spcAft>
                  <a:spcPct val="35000"/>
                </a:spcAft>
                <a:defRPr/>
              </a:pPr>
              <a:r>
                <a:rPr lang="en-US" sz="1050" b="1" dirty="0">
                  <a:solidFill>
                    <a:sysClr val="windowText" lastClr="000000"/>
                  </a:solidFill>
                </a:rPr>
                <a:t>End-of-Year Review</a:t>
              </a:r>
            </a:p>
          </p:txBody>
        </p:sp>
      </p:grpSp>
      <p:grpSp>
        <p:nvGrpSpPr>
          <p:cNvPr id="13" name="Group 14"/>
          <p:cNvGrpSpPr/>
          <p:nvPr/>
        </p:nvGrpSpPr>
        <p:grpSpPr>
          <a:xfrm>
            <a:off x="3035842" y="4037863"/>
            <a:ext cx="406988" cy="321776"/>
            <a:chOff x="1227330" y="3656830"/>
            <a:chExt cx="406988" cy="321776"/>
          </a:xfrm>
          <a:solidFill>
            <a:srgbClr val="0070C0"/>
          </a:solidFill>
          <a:scene3d>
            <a:camera prst="orthographicFront">
              <a:rot lat="0" lon="0" rev="0"/>
            </a:camera>
            <a:lightRig rig="contrasting" dir="t">
              <a:rot lat="0" lon="0" rev="1200000"/>
            </a:lightRig>
          </a:scene3d>
        </p:grpSpPr>
        <p:sp>
          <p:nvSpPr>
            <p:cNvPr id="28" name="Right Arrow 27"/>
            <p:cNvSpPr/>
            <p:nvPr/>
          </p:nvSpPr>
          <p:spPr>
            <a:xfrm rot="14850000">
              <a:off x="1269936" y="3614224"/>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9" name="Right Arrow 26"/>
            <p:cNvSpPr/>
            <p:nvPr/>
          </p:nvSpPr>
          <p:spPr>
            <a:xfrm rot="25650000">
              <a:off x="1336673" y="3740214"/>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4" name="Group 15"/>
          <p:cNvGrpSpPr/>
          <p:nvPr/>
        </p:nvGrpSpPr>
        <p:grpSpPr>
          <a:xfrm>
            <a:off x="2286000" y="2749886"/>
            <a:ext cx="1205892" cy="1205892"/>
            <a:chOff x="477488" y="2368853"/>
            <a:chExt cx="1205892" cy="1205892"/>
          </a:xfrm>
          <a:scene3d>
            <a:camera prst="orthographicFront">
              <a:rot lat="0" lon="0" rev="0"/>
            </a:camera>
            <a:lightRig rig="contrasting" dir="t">
              <a:rot lat="0" lon="0" rev="1200000"/>
            </a:lightRig>
          </a:scene3d>
        </p:grpSpPr>
        <p:sp>
          <p:nvSpPr>
            <p:cNvPr id="26" name="Oval 25"/>
            <p:cNvSpPr/>
            <p:nvPr/>
          </p:nvSpPr>
          <p:spPr>
            <a:xfrm>
              <a:off x="477488" y="2368853"/>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27" name="Oval 28"/>
            <p:cNvSpPr/>
            <p:nvPr/>
          </p:nvSpPr>
          <p:spPr>
            <a:xfrm>
              <a:off x="654087" y="2545452"/>
              <a:ext cx="852694" cy="852694"/>
            </a:xfrm>
            <a:prstGeom prst="rect">
              <a:avLst/>
            </a:prstGeom>
            <a:solidFill>
              <a:schemeClr val="accent6">
                <a:lumMod val="20000"/>
                <a:lumOff val="80000"/>
              </a:schemeClr>
            </a:solid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8.</a:t>
              </a:r>
            </a:p>
            <a:p>
              <a:pPr algn="ctr" defTabSz="533400">
                <a:lnSpc>
                  <a:spcPct val="90000"/>
                </a:lnSpc>
                <a:spcAft>
                  <a:spcPct val="35000"/>
                </a:spcAft>
                <a:defRPr/>
              </a:pPr>
              <a:r>
                <a:rPr lang="en-US" sz="1050" b="1" dirty="0">
                  <a:solidFill>
                    <a:sysClr val="windowText" lastClr="000000"/>
                  </a:solidFill>
                </a:rPr>
                <a:t>Final Ratings</a:t>
              </a:r>
            </a:p>
          </p:txBody>
        </p:sp>
      </p:grpSp>
      <p:grpSp>
        <p:nvGrpSpPr>
          <p:cNvPr id="15" name="Group 16"/>
          <p:cNvGrpSpPr/>
          <p:nvPr/>
        </p:nvGrpSpPr>
        <p:grpSpPr>
          <a:xfrm>
            <a:off x="3028872" y="2362853"/>
            <a:ext cx="406988" cy="321776"/>
            <a:chOff x="1220360" y="1981820"/>
            <a:chExt cx="406988" cy="321776"/>
          </a:xfrm>
          <a:solidFill>
            <a:srgbClr val="0070C0"/>
          </a:solidFill>
          <a:scene3d>
            <a:camera prst="orthographicFront">
              <a:rot lat="0" lon="0" rev="0"/>
            </a:camera>
            <a:lightRig rig="contrasting" dir="t">
              <a:rot lat="0" lon="0" rev="1200000"/>
            </a:lightRig>
          </a:scene3d>
        </p:grpSpPr>
        <p:sp>
          <p:nvSpPr>
            <p:cNvPr id="24" name="Right Arrow 23"/>
            <p:cNvSpPr/>
            <p:nvPr/>
          </p:nvSpPr>
          <p:spPr>
            <a:xfrm rot="17550000">
              <a:off x="1262966" y="1939214"/>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5" name="Right Arrow 30"/>
            <p:cNvSpPr/>
            <p:nvPr/>
          </p:nvSpPr>
          <p:spPr>
            <a:xfrm rot="17550000">
              <a:off x="1292762" y="2065204"/>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6" name="Group 17"/>
          <p:cNvGrpSpPr/>
          <p:nvPr/>
        </p:nvGrpSpPr>
        <p:grpSpPr>
          <a:xfrm>
            <a:off x="2979811" y="1074877"/>
            <a:ext cx="1205892" cy="1205892"/>
            <a:chOff x="1171299" y="693844"/>
            <a:chExt cx="1205892" cy="1205892"/>
          </a:xfrm>
          <a:solidFill>
            <a:schemeClr val="accent6">
              <a:lumMod val="20000"/>
              <a:lumOff val="80000"/>
            </a:schemeClr>
          </a:solidFill>
          <a:scene3d>
            <a:camera prst="orthographicFront">
              <a:rot lat="0" lon="0" rev="0"/>
            </a:camera>
            <a:lightRig rig="contrasting" dir="t">
              <a:rot lat="0" lon="0" rev="1200000"/>
            </a:lightRig>
          </a:scene3d>
        </p:grpSpPr>
        <p:sp>
          <p:nvSpPr>
            <p:cNvPr id="22" name="Oval 21"/>
            <p:cNvSpPr/>
            <p:nvPr/>
          </p:nvSpPr>
          <p:spPr>
            <a:xfrm>
              <a:off x="1171299" y="693844"/>
              <a:ext cx="1205892" cy="1205892"/>
            </a:xfrm>
            <a:prstGeom prst="ellipse">
              <a:avLst/>
            </a:prstGeom>
            <a:grp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23" name="Oval 32"/>
            <p:cNvSpPr/>
            <p:nvPr/>
          </p:nvSpPr>
          <p:spPr>
            <a:xfrm>
              <a:off x="1347898" y="870443"/>
              <a:ext cx="852694" cy="852694"/>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9.</a:t>
              </a:r>
            </a:p>
            <a:p>
              <a:pPr algn="ctr" defTabSz="533400">
                <a:lnSpc>
                  <a:spcPct val="90000"/>
                </a:lnSpc>
                <a:spcAft>
                  <a:spcPct val="35000"/>
                </a:spcAft>
                <a:defRPr/>
              </a:pPr>
              <a:r>
                <a:rPr lang="en-US" sz="1050" b="1" dirty="0">
                  <a:solidFill>
                    <a:sysClr val="windowText" lastClr="000000"/>
                  </a:solidFill>
                </a:rPr>
                <a:t>Goal-Setting and Performance Planning</a:t>
              </a:r>
            </a:p>
          </p:txBody>
        </p:sp>
      </p:grpSp>
      <p:grpSp>
        <p:nvGrpSpPr>
          <p:cNvPr id="17" name="Group 18"/>
          <p:cNvGrpSpPr/>
          <p:nvPr/>
        </p:nvGrpSpPr>
        <p:grpSpPr>
          <a:xfrm>
            <a:off x="4254039" y="1130936"/>
            <a:ext cx="328035" cy="406988"/>
            <a:chOff x="2445527" y="749903"/>
            <a:chExt cx="328035" cy="406988"/>
          </a:xfrm>
          <a:solidFill>
            <a:srgbClr val="0070C0"/>
          </a:solidFill>
          <a:scene3d>
            <a:camera prst="orthographicFront">
              <a:rot lat="0" lon="0" rev="0"/>
            </a:camera>
            <a:lightRig rig="contrasting" dir="t">
              <a:rot lat="0" lon="0" rev="1200000"/>
            </a:lightRig>
          </a:scene3d>
        </p:grpSpPr>
        <p:sp>
          <p:nvSpPr>
            <p:cNvPr id="20" name="Right Arrow 19"/>
            <p:cNvSpPr/>
            <p:nvPr/>
          </p:nvSpPr>
          <p:spPr>
            <a:xfrm rot="20259144">
              <a:off x="2445527" y="749903"/>
              <a:ext cx="328035"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1" name="Right Arrow 34"/>
            <p:cNvSpPr/>
            <p:nvPr/>
          </p:nvSpPr>
          <p:spPr>
            <a:xfrm rot="20259144">
              <a:off x="2449223" y="850010"/>
              <a:ext cx="229625"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sp>
        <p:nvSpPr>
          <p:cNvPr id="144386" name="AutoShape 2"/>
          <p:cNvSpPr>
            <a:spLocks noChangeArrowheads="1"/>
          </p:cNvSpPr>
          <p:nvPr/>
        </p:nvSpPr>
        <p:spPr bwMode="auto">
          <a:xfrm rot="-5400000">
            <a:off x="2482057" y="18256"/>
            <a:ext cx="533400" cy="1300163"/>
          </a:xfrm>
          <a:prstGeom prst="downArrow">
            <a:avLst>
              <a:gd name="adj1" fmla="val 50000"/>
              <a:gd name="adj2" fmla="val 60938"/>
            </a:avLst>
          </a:prstGeom>
          <a:solidFill>
            <a:srgbClr val="548DD4"/>
          </a:solidFill>
          <a:ln w="12700">
            <a:solidFill>
              <a:srgbClr val="17365D"/>
            </a:solidFill>
            <a:miter lim="800000"/>
            <a:headEnd/>
            <a:tailEnd/>
          </a:ln>
          <a:effectLst>
            <a:outerShdw dist="45791" dir="2021404" algn="ctr" rotWithShape="0">
              <a:srgbClr val="243F60">
                <a:alpha val="50000"/>
              </a:srgbClr>
            </a:outerShdw>
          </a:effectLst>
        </p:spPr>
        <p:txBody>
          <a:bodyPr vert="eaVert"/>
          <a:lstStyle/>
          <a:p>
            <a:endParaRPr lang="en-US">
              <a:solidFill>
                <a:srgbClr val="000000"/>
              </a:solidFill>
            </a:endParaRPr>
          </a:p>
        </p:txBody>
      </p:sp>
      <p:sp>
        <p:nvSpPr>
          <p:cNvPr id="144387" name="AutoShape 3"/>
          <p:cNvSpPr>
            <a:spLocks noChangeArrowheads="1"/>
          </p:cNvSpPr>
          <p:nvPr/>
        </p:nvSpPr>
        <p:spPr bwMode="auto">
          <a:xfrm>
            <a:off x="892175" y="381000"/>
            <a:ext cx="919163" cy="620713"/>
          </a:xfrm>
          <a:prstGeom prst="roundRect">
            <a:avLst>
              <a:gd name="adj" fmla="val 16667"/>
            </a:avLst>
          </a:prstGeom>
          <a:solidFill>
            <a:srgbClr val="8DB3E2"/>
          </a:solidFill>
          <a:ln w="9525">
            <a:solidFill>
              <a:srgbClr val="17365D"/>
            </a:solidFill>
            <a:round/>
            <a:headEnd/>
            <a:tailEnd/>
          </a:ln>
          <a:effectLst>
            <a:outerShdw dist="107763" dir="2700000" algn="ctr" rotWithShape="0">
              <a:srgbClr val="808080">
                <a:alpha val="50000"/>
              </a:srgbClr>
            </a:outerShdw>
          </a:effectLst>
        </p:spPr>
        <p:txBody>
          <a:bodyPr/>
          <a:lstStyle/>
          <a:p>
            <a:pPr algn="ctr"/>
            <a:r>
              <a:rPr lang="en-US" sz="1400" b="1">
                <a:solidFill>
                  <a:srgbClr val="000000"/>
                </a:solidFill>
              </a:rPr>
              <a:t>1.</a:t>
            </a:r>
          </a:p>
          <a:p>
            <a:pPr algn="ctr"/>
            <a:r>
              <a:rPr lang="en-US" sz="1400" b="1">
                <a:solidFill>
                  <a:srgbClr val="000000"/>
                </a:solidFill>
              </a:rPr>
              <a:t>Training</a:t>
            </a:r>
            <a:endParaRPr lang="en-US">
              <a:solidFill>
                <a:srgbClr val="000000"/>
              </a:solidFill>
            </a:endParaRPr>
          </a:p>
        </p:txBody>
      </p:sp>
      <p:sp>
        <p:nvSpPr>
          <p:cNvPr id="45076" name="TextBox 53"/>
          <p:cNvSpPr txBox="1">
            <a:spLocks noChangeArrowheads="1"/>
          </p:cNvSpPr>
          <p:nvPr/>
        </p:nvSpPr>
        <p:spPr bwMode="auto">
          <a:xfrm>
            <a:off x="228600" y="1676400"/>
            <a:ext cx="25571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rgbClr val="000000"/>
                </a:solidFill>
              </a:rPr>
              <a:t>Evaluation </a:t>
            </a:r>
            <a:r>
              <a:rPr lang="en-US" dirty="0" smtClean="0">
                <a:solidFill>
                  <a:srgbClr val="000000"/>
                </a:solidFill>
              </a:rPr>
              <a:t>Process for </a:t>
            </a:r>
          </a:p>
          <a:p>
            <a:pPr eaLnBrk="1" hangingPunct="1"/>
            <a:r>
              <a:rPr lang="en-US" dirty="0" smtClean="0">
                <a:solidFill>
                  <a:srgbClr val="000000"/>
                </a:solidFill>
              </a:rPr>
              <a:t>Educators and </a:t>
            </a:r>
          </a:p>
          <a:p>
            <a:pPr eaLnBrk="1" hangingPunct="1"/>
            <a:r>
              <a:rPr lang="en-US" dirty="0" smtClean="0">
                <a:solidFill>
                  <a:srgbClr val="000000"/>
                </a:solidFill>
              </a:rPr>
              <a:t>Practitioners </a:t>
            </a:r>
            <a:endParaRPr lang="en-US" dirty="0">
              <a:solidFill>
                <a:srgbClr val="000000"/>
              </a:solidFill>
            </a:endParaRPr>
          </a:p>
        </p:txBody>
      </p:sp>
      <p:sp>
        <p:nvSpPr>
          <p:cNvPr id="54" name="Oval 53"/>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May 15</a:t>
            </a:r>
          </a:p>
        </p:txBody>
      </p:sp>
      <p:sp>
        <p:nvSpPr>
          <p:cNvPr id="55" name="Oval 54"/>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Within the first two weeks of school.</a:t>
            </a:r>
          </a:p>
        </p:txBody>
      </p:sp>
      <p:sp>
        <p:nvSpPr>
          <p:cNvPr id="56" name="Oval 55"/>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End of September.</a:t>
            </a:r>
          </a:p>
        </p:txBody>
      </p:sp>
      <p:sp>
        <p:nvSpPr>
          <p:cNvPr id="57" name="Oval 56"/>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Prior to the beginning of Spring Semester</a:t>
            </a:r>
          </a:p>
          <a:p>
            <a:pPr algn="ctr">
              <a:defRPr/>
            </a:pPr>
            <a:endParaRPr lang="en-US" dirty="0">
              <a:solidFill>
                <a:srgbClr val="000000"/>
              </a:solidFill>
            </a:endParaRPr>
          </a:p>
        </p:txBody>
      </p:sp>
      <p:sp>
        <p:nvSpPr>
          <p:cNvPr id="58" name="Oval 57"/>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Train: </a:t>
            </a:r>
            <a:r>
              <a:rPr lang="en-US" dirty="0">
                <a:solidFill>
                  <a:srgbClr val="000000"/>
                </a:solidFill>
              </a:rPr>
              <a:t>Prior to the beginning of School.</a:t>
            </a:r>
          </a:p>
          <a:p>
            <a:pPr algn="ctr">
              <a:defRPr/>
            </a:pPr>
            <a:r>
              <a:rPr lang="en-US" b="1" dirty="0">
                <a:solidFill>
                  <a:srgbClr val="000000"/>
                </a:solidFill>
              </a:rPr>
              <a:t>Orient</a:t>
            </a:r>
            <a:r>
              <a:rPr lang="en-US" dirty="0">
                <a:solidFill>
                  <a:srgbClr val="000000"/>
                </a:solidFill>
              </a:rPr>
              <a:t>: Within the first week of School.</a:t>
            </a:r>
          </a:p>
        </p:txBody>
      </p:sp>
      <p:sp>
        <p:nvSpPr>
          <p:cNvPr id="59" name="Oval 58"/>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End of May</a:t>
            </a:r>
          </a:p>
        </p:txBody>
      </p:sp>
      <p:sp>
        <p:nvSpPr>
          <p:cNvPr id="60" name="Oval 59"/>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Mid-June</a:t>
            </a:r>
          </a:p>
        </p:txBody>
      </p:sp>
      <p:sp>
        <p:nvSpPr>
          <p:cNvPr id="61" name="Oval 60"/>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End of June</a:t>
            </a:r>
          </a:p>
        </p:txBody>
      </p:sp>
      <p:pic>
        <p:nvPicPr>
          <p:cNvPr id="65" name="Picture 3" descr="C:\Users\pare_d\AppData\Local\Microsoft\Windows\Temporary Internet Files\Content.IE5\SYMW849F\MC900441285[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spTree>
    <p:extLst>
      <p:ext uri="{BB962C8B-B14F-4D97-AF65-F5344CB8AC3E}">
        <p14:creationId xmlns:p14="http://schemas.microsoft.com/office/powerpoint/2010/main" val="1055185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44386"/>
                                        </p:tgtEl>
                                        <p:attrNameLst>
                                          <p:attrName>style.visibility</p:attrName>
                                        </p:attrNameLst>
                                      </p:cBhvr>
                                      <p:to>
                                        <p:strVal val="visible"/>
                                      </p:to>
                                    </p:set>
                                    <p:animEffect transition="in" filter="dissolve">
                                      <p:cBhvr>
                                        <p:cTn id="9" dur="500"/>
                                        <p:tgtEl>
                                          <p:spTgt spid="14438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58"/>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55"/>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par>
                                <p:cTn id="36" presetID="9"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par>
                                <p:cTn id="48" presetID="9"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57"/>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par>
                                <p:cTn id="60" presetID="9"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54"/>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par>
                                <p:cTn id="72" presetID="9"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dissolve">
                                      <p:cBhvr>
                                        <p:cTn id="79" dur="500"/>
                                        <p:tgtEl>
                                          <p:spTgt spid="13"/>
                                        </p:tgtEl>
                                      </p:cBhvr>
                                    </p:animEffect>
                                  </p:childTnLst>
                                </p:cTn>
                              </p:par>
                              <p:par>
                                <p:cTn id="80" presetID="1" presetClass="exit" presetSubtype="0" fill="hold" grpId="1" nodeType="withEffect">
                                  <p:stCondLst>
                                    <p:cond delay="0"/>
                                  </p:stCondLst>
                                  <p:childTnLst>
                                    <p:set>
                                      <p:cBhvr>
                                        <p:cTn id="81" dur="1" fill="hold">
                                          <p:stCondLst>
                                            <p:cond delay="0"/>
                                          </p:stCondLst>
                                        </p:cTn>
                                        <p:tgtEl>
                                          <p:spTgt spid="59"/>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par>
                                <p:cTn id="84" presetID="9"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dissolve">
                                      <p:cBhvr>
                                        <p:cTn id="86" dur="500"/>
                                        <p:tgtEl>
                                          <p:spTgt spid="1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dissolve">
                                      <p:cBhvr>
                                        <p:cTn id="91" dur="500"/>
                                        <p:tgtEl>
                                          <p:spTgt spid="15"/>
                                        </p:tgtEl>
                                      </p:cBhvr>
                                    </p:animEffect>
                                  </p:childTnLst>
                                </p:cTn>
                              </p:par>
                              <p:par>
                                <p:cTn id="92" presetID="1" presetClass="exit" presetSubtype="0" fill="hold" grpId="1" nodeType="withEffect">
                                  <p:stCondLst>
                                    <p:cond delay="0"/>
                                  </p:stCondLst>
                                  <p:childTnLst>
                                    <p:set>
                                      <p:cBhvr>
                                        <p:cTn id="93" dur="1" fill="hold">
                                          <p:stCondLst>
                                            <p:cond delay="0"/>
                                          </p:stCondLst>
                                        </p:cTn>
                                        <p:tgtEl>
                                          <p:spTgt spid="60"/>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childTnLst>
                                </p:cTn>
                              </p:par>
                              <p:par>
                                <p:cTn id="96" presetID="9" presetClass="entr" presetSubtype="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dissolve">
                                      <p:cBhvr>
                                        <p:cTn id="98" dur="500"/>
                                        <p:tgtEl>
                                          <p:spTgt spid="1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ntr" presetSubtype="0" fill="hold"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dissolve">
                                      <p:cBhvr>
                                        <p:cTn id="103" dur="500"/>
                                        <p:tgtEl>
                                          <p:spTgt spid="17"/>
                                        </p:tgtEl>
                                      </p:cBhvr>
                                    </p:animEffect>
                                  </p:childTnLst>
                                </p:cTn>
                              </p:par>
                              <p:par>
                                <p:cTn id="104" presetID="1" presetClass="exit" presetSubtype="0" fill="hold" grpId="1" nodeType="withEffect">
                                  <p:stCondLst>
                                    <p:cond delay="0"/>
                                  </p:stCondLst>
                                  <p:childTnLst>
                                    <p:set>
                                      <p:cBhvr>
                                        <p:cTn id="105"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144387"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0" y="557056"/>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Palatino Linotype" pitchFamily="18" charset="0"/>
              </a:rPr>
              <a:t>Definition of Teacher Effectiveness</a:t>
            </a:r>
          </a:p>
        </p:txBody>
      </p:sp>
      <p:sp>
        <p:nvSpPr>
          <p:cNvPr id="3" name="Content Placeholder 2"/>
          <p:cNvSpPr>
            <a:spLocks noGrp="1"/>
          </p:cNvSpPr>
          <p:nvPr>
            <p:ph idx="1"/>
          </p:nvPr>
        </p:nvSpPr>
        <p:spPr>
          <a:xfrm>
            <a:off x="495300" y="1699418"/>
            <a:ext cx="8229600" cy="4525963"/>
          </a:xfrm>
        </p:spPr>
        <p:txBody>
          <a:bodyPr/>
          <a:lstStyle/>
          <a:p>
            <a:pPr indent="0">
              <a:buFontTx/>
              <a:buNone/>
              <a:defRPr/>
            </a:pPr>
            <a:r>
              <a:rPr lang="en-US" sz="1800" dirty="0" smtClean="0"/>
              <a:t>			</a:t>
            </a:r>
            <a:r>
              <a:rPr lang="en-US" sz="1600" dirty="0" smtClean="0"/>
              <a:t>Effective teachers in the state of Colorado have 				the knowledge, skills, and commitments needed to 				provide excellent and equitable learning 					opportunities and growth for all students. They 				strive to support growth and development, close </a:t>
            </a:r>
            <a:r>
              <a:rPr lang="en-US" sz="1600" dirty="0"/>
              <a:t>	</a:t>
            </a:r>
            <a:r>
              <a:rPr lang="en-US" sz="1600" dirty="0" smtClean="0"/>
              <a:t>			achievement gaps and to prepare diverse student </a:t>
            </a:r>
            <a:r>
              <a:rPr lang="en-US" sz="1600" dirty="0"/>
              <a:t>	</a:t>
            </a:r>
            <a:r>
              <a:rPr lang="en-US" sz="1600" dirty="0" smtClean="0"/>
              <a:t>			populations for postsecondary and workforce 				success. Effective teachers facilitate mastery of 				content and skill development, and employ and adjust evidence-based strategies and approaches for students who are not achieving mastery and students who need acceleration. They also develop in students the skills, interests and abilities necessary to be lifelong learners, as well as for democratic and civic participation. Effective teachers communicate high expectations to students and their families and utilize diverse strategies to engage them in a mutually supportive teaching and learning environment. Because effective teachers understand that the work of ensuring meaningful learning opportunities for all students cannot happen in isolation, they engage in collaboration, continuous reflection, on-going learning and leadership within the profession. </a:t>
            </a:r>
          </a:p>
          <a:p>
            <a:pPr>
              <a:buFontTx/>
              <a:buNone/>
              <a:defRPr/>
            </a:pPr>
            <a:endParaRPr lang="en-US" sz="3600" dirty="0"/>
          </a:p>
        </p:txBody>
      </p:sp>
      <p:pic>
        <p:nvPicPr>
          <p:cNvPr id="38916" name="Picture 3" descr="Teacher with Ki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77561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69675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381000"/>
            <a:ext cx="849761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3600" dirty="0" smtClean="0">
                <a:latin typeface="Palatino Linotype" pitchFamily="18" charset="0"/>
                <a:cs typeface="Arial" pitchFamily="34" charset="0"/>
              </a:rPr>
              <a:t>Definition of Principal Effectiveness</a:t>
            </a:r>
          </a:p>
        </p:txBody>
      </p:sp>
      <p:sp>
        <p:nvSpPr>
          <p:cNvPr id="3" name="Content Placeholder 2"/>
          <p:cNvSpPr>
            <a:spLocks noGrp="1"/>
          </p:cNvSpPr>
          <p:nvPr>
            <p:ph idx="1"/>
          </p:nvPr>
        </p:nvSpPr>
        <p:spPr>
          <a:xfrm>
            <a:off x="457200" y="2352144"/>
            <a:ext cx="8229600" cy="4174798"/>
          </a:xfrm>
        </p:spPr>
        <p:txBody>
          <a:bodyPr/>
          <a:lstStyle/>
          <a:p>
            <a:pPr indent="0">
              <a:buFontTx/>
              <a:buNone/>
              <a:defRPr/>
            </a:pPr>
            <a:r>
              <a:rPr lang="en-US" sz="1600" dirty="0" smtClean="0"/>
              <a:t>			</a:t>
            </a:r>
            <a:r>
              <a:rPr lang="en-US" sz="1800" dirty="0" smtClean="0">
                <a:cs typeface="Arial" pitchFamily="34" charset="0"/>
              </a:rPr>
              <a:t>Effective Principals in the state of Colorado are 				responsible for the collective success of their 				schools, including the learning, growth 				and achievement of both students and staff. As 				schools’ primary instructional leaders, effective Principals enable critical discourse and data-driven reflection about curriculum, assessment, instruction, and student progress, and create structures to facilitate improvement. Effective Principals are adept at creating systems that maximize the utilization of resources and human capital, foster collaboration, and facilitate constructive change. By creating a common vision and articulating shared values, effective Principals lead and manage their schools in a manner that supports schools’ ability to promote equity and to continually improve their positive impact on students and families. </a:t>
            </a:r>
          </a:p>
          <a:p>
            <a:pPr>
              <a:buFontTx/>
              <a:buNone/>
              <a:defRPr/>
            </a:pPr>
            <a:endParaRPr lang="en-US" dirty="0"/>
          </a:p>
        </p:txBody>
      </p:sp>
      <p:pic>
        <p:nvPicPr>
          <p:cNvPr id="368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4" y="1802463"/>
            <a:ext cx="2323991" cy="189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845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Colorado Department of </a:t>
            </a:r>
            <a:r>
              <a:rPr lang="en-US" dirty="0" smtClean="0"/>
              <a:t>Education</a:t>
            </a:r>
          </a:p>
          <a:p>
            <a:r>
              <a:rPr lang="en-US" dirty="0" smtClean="0"/>
              <a:t>Winter 2014 </a:t>
            </a:r>
            <a:endParaRPr lang="en-US" dirty="0"/>
          </a:p>
        </p:txBody>
      </p:sp>
      <p:sp>
        <p:nvSpPr>
          <p:cNvPr id="3" name="Title 2"/>
          <p:cNvSpPr>
            <a:spLocks noGrp="1"/>
          </p:cNvSpPr>
          <p:nvPr>
            <p:ph type="title"/>
          </p:nvPr>
        </p:nvSpPr>
        <p:spPr/>
        <p:txBody>
          <a:bodyPr/>
          <a:lstStyle/>
          <a:p>
            <a:r>
              <a:rPr lang="en-US" sz="4000" b="1" dirty="0" smtClean="0">
                <a:solidFill>
                  <a:schemeClr val="accent1">
                    <a:lumMod val="75000"/>
                  </a:schemeClr>
                </a:solidFill>
              </a:rPr>
              <a:t>Approved </a:t>
            </a:r>
            <a:r>
              <a:rPr lang="en-US" sz="4000" b="1" dirty="0">
                <a:solidFill>
                  <a:schemeClr val="accent1">
                    <a:lumMod val="75000"/>
                  </a:schemeClr>
                </a:solidFill>
              </a:rPr>
              <a:t>State Model Educator Evaluator </a:t>
            </a:r>
            <a:r>
              <a:rPr lang="en-US" sz="4000" b="1" dirty="0" smtClean="0">
                <a:solidFill>
                  <a:schemeClr val="accent1">
                    <a:lumMod val="75000"/>
                  </a:schemeClr>
                </a:solidFill>
              </a:rPr>
              <a:t>Training</a:t>
            </a:r>
            <a:br>
              <a:rPr lang="en-US" sz="4000" b="1" dirty="0" smtClean="0">
                <a:solidFill>
                  <a:schemeClr val="accent1">
                    <a:lumMod val="75000"/>
                  </a:schemeClr>
                </a:solidFill>
              </a:rPr>
            </a:br>
            <a:r>
              <a:rPr lang="en-US" sz="3200" b="1" i="1" dirty="0" smtClean="0">
                <a:solidFill>
                  <a:schemeClr val="accent1">
                    <a:lumMod val="75000"/>
                  </a:schemeClr>
                </a:solidFill>
              </a:rPr>
              <a:t>Day 1 </a:t>
            </a:r>
            <a:endParaRPr lang="en-US" sz="4000" dirty="0"/>
          </a:p>
        </p:txBody>
      </p:sp>
      <p:sp>
        <p:nvSpPr>
          <p:cNvPr id="4" name="Text Placeholder 3"/>
          <p:cNvSpPr>
            <a:spLocks noGrp="1"/>
          </p:cNvSpPr>
          <p:nvPr>
            <p:ph type="body" sz="quarter" idx="10"/>
          </p:nvPr>
        </p:nvSpPr>
        <p:spPr/>
        <p:txBody>
          <a:bodyPr/>
          <a:lstStyle/>
          <a:p>
            <a:r>
              <a:rPr lang="en-US" dirty="0" smtClean="0"/>
              <a:t>January/February 2014</a:t>
            </a:r>
            <a:endParaRPr lang="en-US" dirty="0"/>
          </a:p>
        </p:txBody>
      </p:sp>
    </p:spTree>
    <p:extLst>
      <p:ext uri="{BB962C8B-B14F-4D97-AF65-F5344CB8AC3E}">
        <p14:creationId xmlns:p14="http://schemas.microsoft.com/office/powerpoint/2010/main" val="2017600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457200" y="399396"/>
            <a:ext cx="8153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latin typeface="Palatino Linotype" pitchFamily="18" charset="0"/>
              </a:rPr>
              <a:t>Definition of Specialized Service Professional Effectiveness </a:t>
            </a:r>
          </a:p>
        </p:txBody>
      </p:sp>
      <p:sp>
        <p:nvSpPr>
          <p:cNvPr id="3" name="Content Placeholder 2"/>
          <p:cNvSpPr>
            <a:spLocks noGrp="1"/>
          </p:cNvSpPr>
          <p:nvPr>
            <p:ph idx="1"/>
          </p:nvPr>
        </p:nvSpPr>
        <p:spPr>
          <a:xfrm>
            <a:off x="381000" y="1910801"/>
            <a:ext cx="8229600" cy="4525963"/>
          </a:xfrm>
        </p:spPr>
        <p:txBody>
          <a:bodyPr/>
          <a:lstStyle/>
          <a:p>
            <a:pPr indent="0">
              <a:buFontTx/>
              <a:buNone/>
              <a:defRPr/>
            </a:pPr>
            <a:endParaRPr lang="en-US" sz="1800" dirty="0" smtClean="0"/>
          </a:p>
          <a:p>
            <a:pPr indent="0">
              <a:buFontTx/>
              <a:buNone/>
              <a:defRPr/>
            </a:pPr>
            <a:r>
              <a:rPr lang="en-US" sz="1800" dirty="0" smtClean="0"/>
              <a:t>		        	Effective specialized service professionals in the 		        		state of Colorado are vital members of the 			</a:t>
            </a:r>
            <a:r>
              <a:rPr lang="en-US" sz="1800" dirty="0"/>
              <a:t> </a:t>
            </a:r>
            <a:r>
              <a:rPr lang="en-US" sz="1800" dirty="0" smtClean="0"/>
              <a:t>       	education team and have the knowledge and skills 		        	necessary to ensure that diverse student 			        	populations have equitable access to academic 		        		instruction and participation in school-related activities.  Effective specialized service professionals develop and/or implement evidence-based services or specially designed instruction to meet the unique needs of their students.  They support growth and development to close achievement gaps and prepare students for postsecondary and workforce success.  They have a deep understanding of the interconnectedness of the home, school and community and collaborate with all members of the education team to strengthen those connections.  Through reflection, advocacy, and leadership, they enhance the outcomes and development of their students.  </a:t>
            </a:r>
            <a:endParaRPr lang="en-US" sz="3600" dirty="0"/>
          </a:p>
        </p:txBody>
      </p:sp>
      <p:pic>
        <p:nvPicPr>
          <p:cNvPr id="1026" name="Picture 2" descr="C:\Users\Cabrera_C\AppData\Local\Microsoft\Windows\Temporary Internet Files\Content.IE5\NQA177R4\MC900044834[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2881" y="2310302"/>
            <a:ext cx="2615272" cy="158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46152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each of the definitions and underline or circle words or phrases that express similar expectations.</a:t>
            </a:r>
          </a:p>
          <a:p>
            <a:endParaRPr lang="en-US" dirty="0"/>
          </a:p>
          <a:p>
            <a:endParaRPr lang="en-US" dirty="0"/>
          </a:p>
        </p:txBody>
      </p:sp>
      <p:sp>
        <p:nvSpPr>
          <p:cNvPr id="3" name="Title 2"/>
          <p:cNvSpPr>
            <a:spLocks noGrp="1"/>
          </p:cNvSpPr>
          <p:nvPr>
            <p:ph type="title"/>
          </p:nvPr>
        </p:nvSpPr>
        <p:spPr>
          <a:xfrm>
            <a:off x="381000" y="328551"/>
            <a:ext cx="8381260" cy="1054394"/>
          </a:xfrm>
        </p:spPr>
        <p:txBody>
          <a:bodyPr/>
          <a:lstStyle/>
          <a:p>
            <a:r>
              <a:rPr lang="en-US" sz="4000" dirty="0" smtClean="0">
                <a:latin typeface="Palatino Linotype" panose="02040502050505030304" pitchFamily="18" charset="0"/>
              </a:rPr>
              <a:t>Definitions of Effective Educators/Practitioners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pic>
        <p:nvPicPr>
          <p:cNvPr id="1026" name="Picture 2" descr="C:\Users\pare_d\AppData\Local\Microsoft\Windows\Temporary Internet Files\Content.IE5\2WRZ2VDQ\MP90043933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57475" y="3068700"/>
            <a:ext cx="3829051" cy="25016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39" y="5846445"/>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7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0"/>
          <p:cNvSpPr>
            <a:spLocks noChangeArrowheads="1"/>
          </p:cNvSpPr>
          <p:nvPr/>
        </p:nvSpPr>
        <p:spPr bwMode="auto">
          <a:xfrm>
            <a:off x="2286000" y="381000"/>
            <a:ext cx="457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a:solidFill>
                  <a:srgbClr val="C00000"/>
                </a:solidFill>
                <a:latin typeface="Calibri" pitchFamily="34" charset="0"/>
                <a:ea typeface="Calibri" pitchFamily="34" charset="0"/>
                <a:cs typeface="Times New Roman" pitchFamily="18" charset="0"/>
              </a:rPr>
              <a:t>STATE COUNCIL FOR EDUCATOR EFFECTIVENESS</a:t>
            </a:r>
            <a:endParaRPr lang="en-US" sz="1000">
              <a:solidFill>
                <a:srgbClr val="000000"/>
              </a:solidFill>
              <a:latin typeface="Calibri" pitchFamily="34" charset="0"/>
              <a:ea typeface="Calibri" pitchFamily="34" charset="0"/>
              <a:cs typeface="Times New Roman" pitchFamily="18" charset="0"/>
            </a:endParaRPr>
          </a:p>
          <a:p>
            <a:pPr algn="ctr">
              <a:lnSpc>
                <a:spcPct val="115000"/>
              </a:lnSpc>
              <a:spcAft>
                <a:spcPts val="1000"/>
              </a:spcAft>
            </a:pPr>
            <a:r>
              <a:rPr lang="en-US">
                <a:solidFill>
                  <a:srgbClr val="000000"/>
                </a:solidFill>
                <a:latin typeface="Calibri" pitchFamily="34" charset="0"/>
                <a:ea typeface="Calibri" pitchFamily="34" charset="0"/>
                <a:cs typeface="Times New Roman" pitchFamily="18" charset="0"/>
              </a:rPr>
              <a:t>Framework for System to Evaluate Teachers </a:t>
            </a:r>
            <a:endParaRPr lang="en-US" sz="1000">
              <a:solidFill>
                <a:srgbClr val="000000"/>
              </a:solidFill>
              <a:latin typeface="Calibri" pitchFamily="34" charset="0"/>
              <a:ea typeface="Calibri" pitchFamily="34" charset="0"/>
              <a:cs typeface="Times New Roman" pitchFamily="18" charset="0"/>
            </a:endParaRPr>
          </a:p>
        </p:txBody>
      </p:sp>
      <p:sp>
        <p:nvSpPr>
          <p:cNvPr id="135" name="Rounded Rectangle 134"/>
          <p:cNvSpPr/>
          <p:nvPr/>
        </p:nvSpPr>
        <p:spPr>
          <a:xfrm>
            <a:off x="2311400" y="1169988"/>
            <a:ext cx="4667250" cy="3921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600" dirty="0">
                <a:solidFill>
                  <a:srgbClr val="FFFFFF"/>
                </a:solidFill>
                <a:ea typeface="Calibri"/>
                <a:cs typeface="Times New Roman"/>
              </a:rPr>
              <a:t>Definition of Teacher Effectiveness</a:t>
            </a:r>
            <a:endParaRPr lang="en-US" sz="1100" dirty="0">
              <a:solidFill>
                <a:srgbClr val="FFFFFF"/>
              </a:solidFill>
              <a:ea typeface="Calibri"/>
              <a:cs typeface="Times New Roman"/>
            </a:endParaRPr>
          </a:p>
        </p:txBody>
      </p:sp>
      <p:cxnSp>
        <p:nvCxnSpPr>
          <p:cNvPr id="136" name="Straight Connector 135"/>
          <p:cNvCxnSpPr/>
          <p:nvPr/>
        </p:nvCxnSpPr>
        <p:spPr>
          <a:xfrm>
            <a:off x="1066800" y="1828800"/>
            <a:ext cx="7034213"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101013" y="1828800"/>
            <a:ext cx="0"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3"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9944"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flipH="1">
            <a:off x="4645025"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1780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 Know Content</a:t>
            </a: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5708650"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719888" y="2768600"/>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7332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929063" y="2720975"/>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46700"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53"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9954"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8101013" y="2743200"/>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7" name="Rectangle 176"/>
          <p:cNvSpPr>
            <a:spLocks noChangeArrowheads="1"/>
          </p:cNvSpPr>
          <p:nvPr/>
        </p:nvSpPr>
        <p:spPr bwMode="auto">
          <a:xfrm>
            <a:off x="304800" y="3059113"/>
            <a:ext cx="862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50% Professional Practice Standards</a:t>
            </a:r>
            <a:r>
              <a:rPr lang="en-US" dirty="0">
                <a:solidFill>
                  <a:srgbClr val="000000"/>
                </a:solidFill>
              </a:rPr>
              <a:t>			</a:t>
            </a:r>
            <a:r>
              <a:rPr lang="en-US" dirty="0" smtClean="0">
                <a:solidFill>
                  <a:srgbClr val="000000"/>
                </a:solidFill>
              </a:rPr>
              <a:t>                   </a:t>
            </a:r>
            <a:r>
              <a:rPr lang="en-US" sz="1400" dirty="0" smtClean="0">
                <a:solidFill>
                  <a:srgbClr val="000000"/>
                </a:solidFill>
              </a:rPr>
              <a:t>50</a:t>
            </a:r>
            <a:r>
              <a:rPr lang="en-US" sz="1400" dirty="0">
                <a:solidFill>
                  <a:srgbClr val="000000"/>
                </a:solidFill>
              </a:rPr>
              <a:t>% Student Growth Measures</a:t>
            </a:r>
            <a:endParaRPr lang="en-US" sz="1600" dirty="0">
              <a:solidFill>
                <a:srgbClr val="000000"/>
              </a:solidFill>
            </a:endParaRPr>
          </a:p>
        </p:txBody>
      </p:sp>
      <p:sp>
        <p:nvSpPr>
          <p:cNvPr id="179" name="Rounded Rectangle 178"/>
          <p:cNvSpPr/>
          <p:nvPr/>
        </p:nvSpPr>
        <p:spPr>
          <a:xfrm>
            <a:off x="3113088" y="3429000"/>
            <a:ext cx="1839912"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0513" y="3429000"/>
            <a:ext cx="2667000" cy="7477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Bef>
                <a:spcPts val="0"/>
              </a:spcBef>
              <a:spcAft>
                <a:spcPts val="0"/>
              </a:spcAft>
              <a:defRPr/>
            </a:pPr>
            <a:r>
              <a:rPr lang="en-US" sz="1100" dirty="0">
                <a:solidFill>
                  <a:srgbClr val="000000"/>
                </a:solidFill>
                <a:ea typeface="Calibri"/>
                <a:cs typeface="Times New Roman"/>
              </a:rPr>
              <a:t>Observations of           Other Measures       Teaching	             Aligned with</a:t>
            </a:r>
          </a:p>
          <a:p>
            <a:pPr>
              <a:lnSpc>
                <a:spcPct val="115000"/>
              </a:lnSpc>
              <a:spcBef>
                <a:spcPts val="0"/>
              </a:spcBef>
              <a:spcAft>
                <a:spcPts val="0"/>
              </a:spcAft>
              <a:defRPr/>
            </a:pPr>
            <a:r>
              <a:rPr lang="en-US" sz="1100" dirty="0">
                <a:solidFill>
                  <a:srgbClr val="000000"/>
                </a:solidFill>
                <a:ea typeface="Calibri"/>
                <a:cs typeface="Times New Roman"/>
              </a:rPr>
              <a:t>	             CDE Guidelines</a:t>
            </a:r>
            <a:endParaRPr lang="en-US" sz="1100" dirty="0">
              <a:solidFill>
                <a:srgbClr val="FFFFFF"/>
              </a:solidFill>
              <a:ea typeface="Calibri"/>
              <a:cs typeface="Times New Roman"/>
            </a:endParaRPr>
          </a:p>
        </p:txBody>
      </p:sp>
      <p:cxnSp>
        <p:nvCxnSpPr>
          <p:cNvPr id="182" name="Straight Connector 181"/>
          <p:cNvCxnSpPr/>
          <p:nvPr/>
        </p:nvCxnSpPr>
        <p:spPr>
          <a:xfrm>
            <a:off x="1524654"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105400" y="3435350"/>
            <a:ext cx="3929063" cy="798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Bef>
                <a:spcPts val="0"/>
              </a:spcBef>
              <a:spcAft>
                <a:spcPts val="0"/>
              </a:spcAft>
              <a:defRPr/>
            </a:pPr>
            <a:r>
              <a:rPr lang="en-US" sz="1100" dirty="0">
                <a:solidFill>
                  <a:srgbClr val="000000"/>
                </a:solidFill>
                <a:ea typeface="Calibri"/>
                <a:cs typeface="Times New Roman"/>
              </a:rPr>
              <a:t>State 	     Other Assessments      Other Measures</a:t>
            </a:r>
          </a:p>
          <a:p>
            <a:pPr>
              <a:lnSpc>
                <a:spcPct val="115000"/>
              </a:lnSpc>
              <a:spcBef>
                <a:spcPts val="0"/>
              </a:spcBef>
              <a:spcAft>
                <a:spcPts val="0"/>
              </a:spcAft>
              <a:defRPr/>
            </a:pPr>
            <a:r>
              <a:rPr lang="en-US" sz="1100" dirty="0">
                <a:solidFill>
                  <a:srgbClr val="000000"/>
                </a:solidFill>
                <a:ea typeface="Calibri"/>
                <a:cs typeface="Times New Roman"/>
              </a:rPr>
              <a:t>Summative 	     for Non-tested               Aligned with Assessments 	     Areas	                   CDE Guidelines </a:t>
            </a:r>
          </a:p>
          <a:p>
            <a:pPr algn="ctr">
              <a:lnSpc>
                <a:spcPct val="115000"/>
              </a:lnSpc>
              <a:spcBef>
                <a:spcPts val="0"/>
              </a:spcBef>
              <a:spcAft>
                <a:spcPts val="0"/>
              </a:spcAft>
              <a:defRPr/>
            </a:pPr>
            <a:r>
              <a:rPr lang="en-US" sz="1100" dirty="0" smtClean="0">
                <a:solidFill>
                  <a:srgbClr val="000000"/>
                </a:solidFill>
                <a:ea typeface="Calibri"/>
                <a:cs typeface="Times New Roman"/>
              </a:rPr>
              <a:t>      Match </a:t>
            </a:r>
            <a:r>
              <a:rPr lang="en-US" sz="1100" dirty="0">
                <a:solidFill>
                  <a:srgbClr val="000000"/>
                </a:solidFill>
                <a:ea typeface="Calibri"/>
                <a:cs typeface="Times New Roman"/>
              </a:rPr>
              <a:t>of test to teaching assignments	</a:t>
            </a:r>
            <a:endParaRPr lang="en-US" sz="1100" dirty="0">
              <a:solidFill>
                <a:srgbClr val="FFFFFF"/>
              </a:solidFill>
              <a:ea typeface="Calibri"/>
              <a:cs typeface="Times New Roman"/>
            </a:endParaRPr>
          </a:p>
        </p:txBody>
      </p:sp>
      <p:sp>
        <p:nvSpPr>
          <p:cNvPr id="186" name="Rounded Rectangle 185"/>
          <p:cNvSpPr/>
          <p:nvPr/>
        </p:nvSpPr>
        <p:spPr>
          <a:xfrm>
            <a:off x="1606550" y="4438650"/>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0"/>
              </a:spcAft>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spcBef>
                <a:spcPts val="0"/>
              </a:spcBef>
              <a:spcAft>
                <a:spcPts val="0"/>
              </a:spcAft>
              <a:defRPr/>
            </a:pPr>
            <a:r>
              <a:rPr lang="en-US" sz="1100" dirty="0">
                <a:solidFill>
                  <a:srgbClr val="000000"/>
                </a:solidFill>
                <a:ea typeface="Calibri"/>
                <a:cs typeface="Times New Roman"/>
              </a:rPr>
              <a:t>Scoring Framework: How Do Measures of Quality Standards </a:t>
            </a:r>
            <a:endParaRPr lang="en-US" sz="1100" dirty="0">
              <a:solidFill>
                <a:srgbClr val="FFFFFF"/>
              </a:solidFill>
              <a:ea typeface="Calibri"/>
              <a:cs typeface="Times New Roman"/>
            </a:endParaRPr>
          </a:p>
          <a:p>
            <a:pPr algn="ctr">
              <a:lnSpc>
                <a:spcPct val="115000"/>
              </a:lnSpc>
              <a:spcBef>
                <a:spcPts val="0"/>
              </a:spcBef>
              <a:spcAft>
                <a:spcPts val="0"/>
              </a:spcAft>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9964" name="Rectangle 192"/>
          <p:cNvSpPr>
            <a:spLocks noChangeArrowheads="1"/>
          </p:cNvSpPr>
          <p:nvPr/>
        </p:nvSpPr>
        <p:spPr bwMode="auto">
          <a:xfrm>
            <a:off x="3189288" y="5148263"/>
            <a:ext cx="235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rPr>
              <a:t>Performance Standards</a:t>
            </a:r>
          </a:p>
        </p:txBody>
      </p:sp>
      <p:sp>
        <p:nvSpPr>
          <p:cNvPr id="194" name="Rounded Rectangle 193"/>
          <p:cNvSpPr/>
          <p:nvPr/>
        </p:nvSpPr>
        <p:spPr>
          <a:xfrm>
            <a:off x="609600" y="5486400"/>
            <a:ext cx="7718425" cy="2635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Bef>
                <a:spcPts val="0"/>
              </a:spcBef>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a:solidFill>
                  <a:srgbClr val="000000"/>
                </a:solidFill>
                <a:ea typeface="Calibri"/>
                <a:cs typeface="Times New Roman"/>
              </a:rPr>
              <a:t>Partially Effective</a:t>
            </a:r>
            <a:r>
              <a:rPr lang="en-US" sz="1100" dirty="0">
                <a:solidFill>
                  <a:srgbClr val="FFFFFF"/>
                </a:solidFill>
                <a:ea typeface="Calibri"/>
                <a:cs typeface="Times New Roman"/>
              </a:rPr>
              <a:t>		</a:t>
            </a:r>
            <a:r>
              <a:rPr lang="en-US" sz="1100" dirty="0">
                <a:solidFill>
                  <a:srgbClr val="000000"/>
                </a:solidFill>
                <a:ea typeface="Calibri"/>
                <a:cs typeface="Times New Roman"/>
              </a:rPr>
              <a:t>Effective</a:t>
            </a:r>
            <a:r>
              <a:rPr lang="en-US" sz="1100" dirty="0">
                <a:solidFill>
                  <a:srgbClr val="FFFFFF"/>
                </a:solidFill>
                <a:ea typeface="Calibri"/>
                <a:cs typeface="Times New Roman"/>
              </a:rPr>
              <a:t>		</a:t>
            </a:r>
            <a:r>
              <a:rPr lang="en-US" sz="1100" dirty="0">
                <a:solidFill>
                  <a:srgbClr val="000000"/>
                </a:solidFill>
                <a:ea typeface="Calibri"/>
                <a:cs typeface="Times New Roman"/>
              </a:rPr>
              <a:t>Highly Effective</a:t>
            </a:r>
            <a:endParaRPr lang="en-US" sz="1100" dirty="0">
              <a:solidFill>
                <a:srgbClr val="FFFFFF"/>
              </a:solidFill>
              <a:ea typeface="Calibri"/>
              <a:cs typeface="Times New Roman"/>
            </a:endParaRPr>
          </a:p>
        </p:txBody>
      </p:sp>
      <p:cxnSp>
        <p:nvCxnSpPr>
          <p:cNvPr id="196" name="Straight Connector 195"/>
          <p:cNvCxnSpPr/>
          <p:nvPr/>
        </p:nvCxnSpPr>
        <p:spPr>
          <a:xfrm>
            <a:off x="19812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3434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543675"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172200"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70" name="Rectangle 1"/>
          <p:cNvSpPr>
            <a:spLocks noChangeArrowheads="1"/>
          </p:cNvSpPr>
          <p:nvPr/>
        </p:nvSpPr>
        <p:spPr bwMode="auto">
          <a:xfrm>
            <a:off x="3695700" y="1839913"/>
            <a:ext cx="184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000000"/>
                </a:solidFill>
                <a:latin typeface="Calibri" pitchFamily="34" charset="0"/>
                <a:ea typeface="Calibri" pitchFamily="34" charset="0"/>
                <a:cs typeface="Times New Roman" pitchFamily="18" charset="0"/>
              </a:rPr>
              <a:t>Quality Standards</a:t>
            </a:r>
            <a:endParaRPr lang="en-US" sz="900">
              <a:solidFill>
                <a:srgbClr val="000000"/>
              </a:solidFill>
              <a:ea typeface="Calibri" pitchFamily="34" charset="0"/>
              <a:cs typeface="Times New Roman" pitchFamily="18" charset="0"/>
            </a:endParaRPr>
          </a:p>
        </p:txBody>
      </p:sp>
      <p:cxnSp>
        <p:nvCxnSpPr>
          <p:cNvPr id="44" name="Straight Arrow Connector 43"/>
          <p:cNvCxnSpPr/>
          <p:nvPr/>
        </p:nvCxnSpPr>
        <p:spPr>
          <a:xfrm>
            <a:off x="4106863" y="4213225"/>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50482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852613" y="221138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II. Establish Environment</a:t>
            </a:r>
          </a:p>
        </p:txBody>
      </p:sp>
      <p:sp>
        <p:nvSpPr>
          <p:cNvPr id="46" name="Rounded Rectangle 45"/>
          <p:cNvSpPr/>
          <p:nvPr/>
        </p:nvSpPr>
        <p:spPr>
          <a:xfrm>
            <a:off x="3295650" y="22161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III. Facilitate Learning</a:t>
            </a:r>
          </a:p>
        </p:txBody>
      </p:sp>
      <p:sp>
        <p:nvSpPr>
          <p:cNvPr id="47" name="Rounded Rectangle 46"/>
          <p:cNvSpPr/>
          <p:nvPr/>
        </p:nvSpPr>
        <p:spPr>
          <a:xfrm>
            <a:off x="4713288"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IV. Reflect on Practice</a:t>
            </a:r>
          </a:p>
        </p:txBody>
      </p:sp>
      <p:sp>
        <p:nvSpPr>
          <p:cNvPr id="48" name="Rounded Rectangle 47"/>
          <p:cNvSpPr/>
          <p:nvPr/>
        </p:nvSpPr>
        <p:spPr>
          <a:xfrm>
            <a:off x="6086475" y="2212975"/>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V. Demonstrate Leadership</a:t>
            </a:r>
          </a:p>
        </p:txBody>
      </p:sp>
      <p:sp>
        <p:nvSpPr>
          <p:cNvPr id="49" name="Rounded Rectangle 48"/>
          <p:cNvSpPr/>
          <p:nvPr/>
        </p:nvSpPr>
        <p:spPr>
          <a:xfrm>
            <a:off x="7467600"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VI. Student Growth</a:t>
            </a:r>
          </a:p>
        </p:txBody>
      </p:sp>
      <p:cxnSp>
        <p:nvCxnSpPr>
          <p:cNvPr id="54" name="Straight Connector 53"/>
          <p:cNvCxnSpPr/>
          <p:nvPr/>
        </p:nvCxnSpPr>
        <p:spPr>
          <a:xfrm>
            <a:off x="7509638" y="3573354"/>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119438" y="5867400"/>
            <a:ext cx="2684462" cy="228600"/>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Appeals Process</a:t>
            </a:r>
          </a:p>
        </p:txBody>
      </p:sp>
      <p:sp>
        <p:nvSpPr>
          <p:cNvPr id="3" name="Oval 2"/>
          <p:cNvSpPr/>
          <p:nvPr/>
        </p:nvSpPr>
        <p:spPr>
          <a:xfrm>
            <a:off x="290513" y="1700213"/>
            <a:ext cx="7177087" cy="15398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44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0"/>
          <p:cNvSpPr>
            <a:spLocks noChangeArrowheads="1"/>
          </p:cNvSpPr>
          <p:nvPr/>
        </p:nvSpPr>
        <p:spPr bwMode="auto">
          <a:xfrm>
            <a:off x="2286000" y="381000"/>
            <a:ext cx="457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a:solidFill>
                  <a:srgbClr val="C00000"/>
                </a:solidFill>
                <a:latin typeface="Calibri" pitchFamily="34" charset="0"/>
                <a:ea typeface="Calibri" pitchFamily="34" charset="0"/>
                <a:cs typeface="Times New Roman" pitchFamily="18" charset="0"/>
              </a:rPr>
              <a:t>STATE COUNCIL FOR EDUCATOR EFFECTIVENESS</a:t>
            </a:r>
            <a:endParaRPr lang="en-US" sz="1000">
              <a:solidFill>
                <a:srgbClr val="000000"/>
              </a:solidFill>
              <a:latin typeface="Calibri" pitchFamily="34" charset="0"/>
              <a:ea typeface="Calibri" pitchFamily="34" charset="0"/>
              <a:cs typeface="Times New Roman" pitchFamily="18" charset="0"/>
            </a:endParaRPr>
          </a:p>
          <a:p>
            <a:pPr algn="ctr">
              <a:lnSpc>
                <a:spcPct val="115000"/>
              </a:lnSpc>
              <a:spcAft>
                <a:spcPts val="1000"/>
              </a:spcAft>
            </a:pPr>
            <a:r>
              <a:rPr lang="en-US">
                <a:solidFill>
                  <a:srgbClr val="000000"/>
                </a:solidFill>
                <a:latin typeface="Calibri" pitchFamily="34" charset="0"/>
                <a:ea typeface="Calibri" pitchFamily="34" charset="0"/>
                <a:cs typeface="Times New Roman" pitchFamily="18" charset="0"/>
              </a:rPr>
              <a:t>Framework for System to Evaluate Principals </a:t>
            </a:r>
            <a:endParaRPr lang="en-US" sz="1000">
              <a:solidFill>
                <a:srgbClr val="000000"/>
              </a:solidFill>
              <a:latin typeface="Calibri" pitchFamily="34" charset="0"/>
              <a:ea typeface="Calibri" pitchFamily="34" charset="0"/>
              <a:cs typeface="Times New Roman" pitchFamily="18" charset="0"/>
            </a:endParaRPr>
          </a:p>
        </p:txBody>
      </p:sp>
      <p:sp>
        <p:nvSpPr>
          <p:cNvPr id="135" name="Rounded Rectangle 134"/>
          <p:cNvSpPr/>
          <p:nvPr/>
        </p:nvSpPr>
        <p:spPr>
          <a:xfrm>
            <a:off x="2311400" y="1169988"/>
            <a:ext cx="4667250" cy="392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600" dirty="0">
                <a:solidFill>
                  <a:schemeClr val="tx1"/>
                </a:solidFill>
                <a:ea typeface="Calibri"/>
                <a:cs typeface="Times New Roman"/>
              </a:rPr>
              <a:t>Definition of Principal Effectiveness</a:t>
            </a:r>
            <a:endParaRPr lang="en-US" sz="1100" dirty="0">
              <a:solidFill>
                <a:schemeClr val="tx1"/>
              </a:solidFill>
              <a:ea typeface="Calibri"/>
              <a:cs typeface="Times New Roman"/>
            </a:endParaRPr>
          </a:p>
        </p:txBody>
      </p:sp>
      <p:cxnSp>
        <p:nvCxnSpPr>
          <p:cNvPr id="136" name="Straight Connector 135"/>
          <p:cNvCxnSpPr/>
          <p:nvPr/>
        </p:nvCxnSpPr>
        <p:spPr>
          <a:xfrm>
            <a:off x="1066800" y="1828800"/>
            <a:ext cx="7423150"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502650" y="182880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895"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7896"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flipH="1">
            <a:off x="4645025"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178050"/>
            <a:ext cx="1127125" cy="557213"/>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 Strategy</a:t>
            </a:r>
          </a:p>
        </p:txBody>
      </p:sp>
      <p:sp>
        <p:nvSpPr>
          <p:cNvPr id="147" name="Rounded Rectangle 146"/>
          <p:cNvSpPr/>
          <p:nvPr/>
        </p:nvSpPr>
        <p:spPr>
          <a:xfrm>
            <a:off x="1724025" y="2178050"/>
            <a:ext cx="1128713" cy="557213"/>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II. Instruction</a:t>
            </a:r>
          </a:p>
        </p:txBody>
      </p:sp>
      <p:sp>
        <p:nvSpPr>
          <p:cNvPr id="148" name="Rounded Rectangle 147"/>
          <p:cNvSpPr/>
          <p:nvPr/>
        </p:nvSpPr>
        <p:spPr>
          <a:xfrm>
            <a:off x="2979738" y="2203450"/>
            <a:ext cx="1127125" cy="558800"/>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III. Culture</a:t>
            </a:r>
          </a:p>
        </p:txBody>
      </p:sp>
      <p:sp>
        <p:nvSpPr>
          <p:cNvPr id="149" name="Rounded Rectangle 148"/>
          <p:cNvSpPr/>
          <p:nvPr/>
        </p:nvSpPr>
        <p:spPr>
          <a:xfrm>
            <a:off x="5451475" y="2193925"/>
            <a:ext cx="1128713" cy="557213"/>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V. Management</a:t>
            </a:r>
          </a:p>
        </p:txBody>
      </p:sp>
      <p:sp>
        <p:nvSpPr>
          <p:cNvPr id="150" name="Rounded Rectangle 149"/>
          <p:cNvSpPr/>
          <p:nvPr/>
        </p:nvSpPr>
        <p:spPr>
          <a:xfrm>
            <a:off x="4206875" y="2189163"/>
            <a:ext cx="1127125" cy="5572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IV. Human Resources</a:t>
            </a:r>
          </a:p>
        </p:txBody>
      </p:sp>
      <p:sp>
        <p:nvSpPr>
          <p:cNvPr id="151" name="Rounded Rectangle 150"/>
          <p:cNvSpPr/>
          <p:nvPr/>
        </p:nvSpPr>
        <p:spPr>
          <a:xfrm>
            <a:off x="6719888" y="2185988"/>
            <a:ext cx="1128712" cy="5572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VI. External Development</a:t>
            </a:r>
          </a:p>
        </p:txBody>
      </p:sp>
      <p:sp>
        <p:nvSpPr>
          <p:cNvPr id="152" name="Rounded Rectangle 151"/>
          <p:cNvSpPr/>
          <p:nvPr/>
        </p:nvSpPr>
        <p:spPr>
          <a:xfrm>
            <a:off x="7940675" y="2208213"/>
            <a:ext cx="1127125" cy="5572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FFFFFF"/>
                </a:solidFill>
                <a:ea typeface="Calibri"/>
                <a:cs typeface="Times New Roman"/>
              </a:rPr>
              <a:t>VII. Student Growth</a:t>
            </a: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6281737" cy="1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288213" y="2735263"/>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8917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576638" y="2743200"/>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4770438" y="2773363"/>
            <a:ext cx="0" cy="217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983288"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12"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7913"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8489950" y="2751138"/>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6" name="Rectangle 176"/>
          <p:cNvSpPr>
            <a:spLocks noChangeArrowheads="1"/>
          </p:cNvSpPr>
          <p:nvPr/>
        </p:nvSpPr>
        <p:spPr bwMode="auto">
          <a:xfrm>
            <a:off x="304800" y="3197225"/>
            <a:ext cx="862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rPr>
              <a:t>50% Professional Practice Standards</a:t>
            </a:r>
            <a:r>
              <a:rPr lang="en-US">
                <a:solidFill>
                  <a:srgbClr val="000000"/>
                </a:solidFill>
              </a:rPr>
              <a:t>			</a:t>
            </a:r>
            <a:r>
              <a:rPr lang="en-US" sz="1600">
                <a:solidFill>
                  <a:srgbClr val="000000"/>
                </a:solidFill>
              </a:rPr>
              <a:t>50% Student Growth Measures</a:t>
            </a:r>
          </a:p>
        </p:txBody>
      </p:sp>
      <p:sp>
        <p:nvSpPr>
          <p:cNvPr id="179" name="Rounded Rectangle 178"/>
          <p:cNvSpPr/>
          <p:nvPr/>
        </p:nvSpPr>
        <p:spPr>
          <a:xfrm>
            <a:off x="3695700" y="3611563"/>
            <a:ext cx="1839913"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5275" y="3608388"/>
            <a:ext cx="3271838" cy="7477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Bef>
                <a:spcPts val="0"/>
              </a:spcBef>
              <a:spcAft>
                <a:spcPts val="0"/>
              </a:spcAft>
              <a:defRPr/>
            </a:pPr>
            <a:r>
              <a:rPr lang="en-US" sz="1100" dirty="0">
                <a:solidFill>
                  <a:srgbClr val="000000"/>
                </a:solidFill>
                <a:ea typeface="Calibri"/>
                <a:cs typeface="Times New Roman"/>
              </a:rPr>
              <a:t>Number and Percentage       </a:t>
            </a:r>
            <a:r>
              <a:rPr lang="en-US" sz="1100" dirty="0" smtClean="0">
                <a:solidFill>
                  <a:srgbClr val="000000"/>
                </a:solidFill>
                <a:ea typeface="Calibri"/>
                <a:cs typeface="Times New Roman"/>
              </a:rPr>
              <a:t>      Other </a:t>
            </a:r>
            <a:r>
              <a:rPr lang="en-US" sz="1100" dirty="0">
                <a:solidFill>
                  <a:srgbClr val="000000"/>
                </a:solidFill>
                <a:ea typeface="Calibri"/>
                <a:cs typeface="Times New Roman"/>
              </a:rPr>
              <a:t>Measures       of Teachers		Aligned with CDE		Guidelines</a:t>
            </a:r>
            <a:endParaRPr lang="en-US" sz="1100" dirty="0">
              <a:solidFill>
                <a:srgbClr val="FFFFFF"/>
              </a:solidFill>
              <a:ea typeface="Calibri"/>
              <a:cs typeface="Times New Roman"/>
            </a:endParaRPr>
          </a:p>
        </p:txBody>
      </p:sp>
      <p:cxnSp>
        <p:nvCxnSpPr>
          <p:cNvPr id="182" name="Straight Connector 181"/>
          <p:cNvCxnSpPr/>
          <p:nvPr/>
        </p:nvCxnSpPr>
        <p:spPr>
          <a:xfrm>
            <a:off x="1981636" y="37671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638800" y="3657600"/>
            <a:ext cx="3189288" cy="6810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Bef>
                <a:spcPts val="0"/>
              </a:spcBef>
              <a:spcAft>
                <a:spcPts val="0"/>
              </a:spcAft>
              <a:defRPr/>
            </a:pPr>
            <a:r>
              <a:rPr lang="en-US" sz="1100" dirty="0">
                <a:solidFill>
                  <a:srgbClr val="000000"/>
                </a:solidFill>
                <a:ea typeface="Calibri"/>
                <a:cs typeface="Times New Roman"/>
              </a:rPr>
              <a:t>School Performance          </a:t>
            </a:r>
            <a:r>
              <a:rPr lang="en-US" sz="1100" dirty="0" smtClean="0">
                <a:solidFill>
                  <a:srgbClr val="000000"/>
                </a:solidFill>
                <a:ea typeface="Calibri"/>
                <a:cs typeface="Times New Roman"/>
              </a:rPr>
              <a:t> Other </a:t>
            </a:r>
            <a:r>
              <a:rPr lang="en-US" sz="1100" dirty="0">
                <a:solidFill>
                  <a:srgbClr val="000000"/>
                </a:solidFill>
                <a:ea typeface="Calibri"/>
                <a:cs typeface="Times New Roman"/>
              </a:rPr>
              <a:t>Measures </a:t>
            </a:r>
            <a:endParaRPr lang="en-US" sz="1100" dirty="0">
              <a:solidFill>
                <a:srgbClr val="FFFFFF"/>
              </a:solidFill>
              <a:ea typeface="Calibri"/>
              <a:cs typeface="Times New Roman"/>
            </a:endParaRPr>
          </a:p>
          <a:p>
            <a:pPr>
              <a:lnSpc>
                <a:spcPct val="115000"/>
              </a:lnSpc>
              <a:spcBef>
                <a:spcPts val="0"/>
              </a:spcBef>
              <a:spcAft>
                <a:spcPts val="0"/>
              </a:spcAft>
              <a:defRPr/>
            </a:pPr>
            <a:r>
              <a:rPr lang="en-US" sz="1100" dirty="0">
                <a:solidFill>
                  <a:srgbClr val="000000"/>
                </a:solidFill>
                <a:ea typeface="Calibri"/>
                <a:cs typeface="Times New Roman"/>
              </a:rPr>
              <a:t>Framework	                    Aligned with CDE 	                    Guidelines</a:t>
            </a:r>
            <a:endParaRPr lang="en-US" sz="1100" dirty="0">
              <a:solidFill>
                <a:srgbClr val="FFFFFF"/>
              </a:solidFill>
              <a:ea typeface="Calibri"/>
              <a:cs typeface="Times New Roman"/>
            </a:endParaRPr>
          </a:p>
        </p:txBody>
      </p:sp>
      <p:sp>
        <p:nvSpPr>
          <p:cNvPr id="186" name="Rounded Rectangle 185"/>
          <p:cNvSpPr/>
          <p:nvPr/>
        </p:nvSpPr>
        <p:spPr>
          <a:xfrm>
            <a:off x="2051050" y="4633913"/>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Bef>
                <a:spcPts val="0"/>
              </a:spcBef>
              <a:spcAft>
                <a:spcPts val="0"/>
              </a:spcAft>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spcBef>
                <a:spcPts val="0"/>
              </a:spcBef>
              <a:spcAft>
                <a:spcPts val="0"/>
              </a:spcAft>
              <a:defRPr/>
            </a:pPr>
            <a:r>
              <a:rPr lang="en-US" sz="1100" dirty="0">
                <a:solidFill>
                  <a:srgbClr val="000000"/>
                </a:solidFill>
                <a:ea typeface="Calibri"/>
                <a:cs typeface="Times New Roman"/>
              </a:rPr>
              <a:t>Scoring Framework: How Do Measures of Quality Standards </a:t>
            </a:r>
            <a:endParaRPr lang="en-US" sz="1100" dirty="0">
              <a:solidFill>
                <a:srgbClr val="FFFFFF"/>
              </a:solidFill>
              <a:ea typeface="Calibri"/>
              <a:cs typeface="Times New Roman"/>
            </a:endParaRPr>
          </a:p>
          <a:p>
            <a:pPr algn="ctr">
              <a:lnSpc>
                <a:spcPct val="115000"/>
              </a:lnSpc>
              <a:spcBef>
                <a:spcPts val="0"/>
              </a:spcBef>
              <a:spcAft>
                <a:spcPts val="0"/>
              </a:spcAft>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7923" name="Rectangle 192"/>
          <p:cNvSpPr>
            <a:spLocks noChangeArrowheads="1"/>
          </p:cNvSpPr>
          <p:nvPr/>
        </p:nvSpPr>
        <p:spPr bwMode="auto">
          <a:xfrm>
            <a:off x="3395663" y="5410200"/>
            <a:ext cx="2352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rPr>
              <a:t>Performance Standards</a:t>
            </a:r>
          </a:p>
        </p:txBody>
      </p:sp>
      <p:sp>
        <p:nvSpPr>
          <p:cNvPr id="194" name="Rounded Rectangle 193"/>
          <p:cNvSpPr/>
          <p:nvPr/>
        </p:nvSpPr>
        <p:spPr>
          <a:xfrm>
            <a:off x="703263" y="5756275"/>
            <a:ext cx="7718425" cy="32067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Bef>
                <a:spcPts val="0"/>
              </a:spcBef>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a:solidFill>
                  <a:srgbClr val="000000"/>
                </a:solidFill>
                <a:ea typeface="Calibri"/>
                <a:cs typeface="Times New Roman"/>
              </a:rPr>
              <a:t>Partially Effective</a:t>
            </a:r>
            <a:r>
              <a:rPr lang="en-US" sz="1100" dirty="0">
                <a:solidFill>
                  <a:srgbClr val="FFFFFF"/>
                </a:solidFill>
                <a:ea typeface="Calibri"/>
                <a:cs typeface="Times New Roman"/>
              </a:rPr>
              <a:t>		</a:t>
            </a:r>
            <a:r>
              <a:rPr lang="en-US" sz="1100" dirty="0">
                <a:solidFill>
                  <a:srgbClr val="000000"/>
                </a:solidFill>
                <a:ea typeface="Calibri"/>
                <a:cs typeface="Times New Roman"/>
              </a:rPr>
              <a:t>Effective</a:t>
            </a:r>
            <a:r>
              <a:rPr lang="en-US" sz="1100" dirty="0">
                <a:solidFill>
                  <a:srgbClr val="FFFFFF"/>
                </a:solidFill>
                <a:ea typeface="Calibri"/>
                <a:cs typeface="Times New Roman"/>
              </a:rPr>
              <a:t>		</a:t>
            </a:r>
            <a:r>
              <a:rPr lang="en-US" sz="1100" dirty="0">
                <a:solidFill>
                  <a:srgbClr val="000000"/>
                </a:solidFill>
                <a:ea typeface="Calibri"/>
                <a:cs typeface="Times New Roman"/>
              </a:rPr>
              <a:t>Highly Effective</a:t>
            </a:r>
            <a:endParaRPr lang="en-US" sz="1100" dirty="0">
              <a:solidFill>
                <a:srgbClr val="FFFFFF"/>
              </a:solidFill>
              <a:ea typeface="Calibri"/>
              <a:cs typeface="Times New Roman"/>
            </a:endParaRPr>
          </a:p>
        </p:txBody>
      </p:sp>
      <p:cxnSp>
        <p:nvCxnSpPr>
          <p:cNvPr id="196" name="Straight Connector 195"/>
          <p:cNvCxnSpPr/>
          <p:nvPr/>
        </p:nvCxnSpPr>
        <p:spPr>
          <a:xfrm>
            <a:off x="2051050" y="57912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419600" y="5789613"/>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543675" y="57912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108110" y="3813175"/>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29" name="Rectangle 1"/>
          <p:cNvSpPr>
            <a:spLocks noChangeArrowheads="1"/>
          </p:cNvSpPr>
          <p:nvPr/>
        </p:nvSpPr>
        <p:spPr bwMode="auto">
          <a:xfrm>
            <a:off x="3695700" y="1839913"/>
            <a:ext cx="184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000000"/>
                </a:solidFill>
                <a:latin typeface="Calibri" pitchFamily="34" charset="0"/>
                <a:ea typeface="Calibri" pitchFamily="34" charset="0"/>
                <a:cs typeface="Times New Roman" pitchFamily="18" charset="0"/>
              </a:rPr>
              <a:t>Quality Standards</a:t>
            </a:r>
            <a:endParaRPr lang="en-US" sz="900">
              <a:solidFill>
                <a:srgbClr val="000000"/>
              </a:solidFill>
              <a:ea typeface="Calibri" pitchFamily="34" charset="0"/>
              <a:cs typeface="Times New Roman" pitchFamily="18" charset="0"/>
            </a:endParaRPr>
          </a:p>
        </p:txBody>
      </p:sp>
      <p:cxnSp>
        <p:nvCxnSpPr>
          <p:cNvPr id="44" name="Straight Arrow Connector 43"/>
          <p:cNvCxnSpPr/>
          <p:nvPr/>
        </p:nvCxnSpPr>
        <p:spPr>
          <a:xfrm>
            <a:off x="4598988" y="4395788"/>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14863" y="5256213"/>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90513" y="1736725"/>
            <a:ext cx="7650162" cy="15398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58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81" t="15457" r="57521" b="18373"/>
          <a:stretch/>
        </p:blipFill>
        <p:spPr bwMode="auto">
          <a:xfrm>
            <a:off x="0" y="0"/>
            <a:ext cx="9144000" cy="682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9789" y="1857873"/>
            <a:ext cx="7177087" cy="15398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9913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 visual that shows the similarities and differences among the principal, teacher, and specialized </a:t>
            </a:r>
            <a:r>
              <a:rPr lang="en-US" dirty="0"/>
              <a:t>s</a:t>
            </a:r>
            <a:r>
              <a:rPr lang="en-US" dirty="0" smtClean="0"/>
              <a:t>ervice </a:t>
            </a:r>
            <a:r>
              <a:rPr lang="en-US" dirty="0"/>
              <a:t>p</a:t>
            </a:r>
            <a:r>
              <a:rPr lang="en-US" dirty="0" smtClean="0"/>
              <a:t>rofessional standards.</a:t>
            </a:r>
            <a:endParaRPr lang="en-US" dirty="0"/>
          </a:p>
          <a:p>
            <a:r>
              <a:rPr lang="en-US" dirty="0" smtClean="0"/>
              <a:t>Be prepared to share your thinking.</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How do these systems align?</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2050" name="Picture 2" descr="C:\Users\pare_d\AppData\Local\Microsoft\Windows\Temporary Internet Files\Content.IE5\ITN8OKDS\MC9004414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9" y="3962571"/>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00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dirty="0" smtClean="0"/>
              <a:t>What are key messages from this morning? </a:t>
            </a:r>
          </a:p>
          <a:p>
            <a:r>
              <a:rPr lang="en-US" dirty="0" smtClean="0"/>
              <a:t>The Colorado State Model Educator Evaluation System is:</a:t>
            </a:r>
          </a:p>
          <a:p>
            <a:pPr lvl="1"/>
            <a:r>
              <a:rPr lang="en-US" dirty="0" smtClean="0"/>
              <a:t>Designed to improve educator effectiveness and student outcomes</a:t>
            </a:r>
          </a:p>
          <a:p>
            <a:pPr lvl="1"/>
            <a:r>
              <a:rPr lang="en-US" dirty="0" smtClean="0"/>
              <a:t>Is a continuous growth model that requires</a:t>
            </a:r>
          </a:p>
          <a:p>
            <a:pPr lvl="2"/>
            <a:r>
              <a:rPr lang="en-US" dirty="0" smtClean="0"/>
              <a:t>On-going, actionable feedback</a:t>
            </a:r>
          </a:p>
          <a:p>
            <a:pPr lvl="2"/>
            <a:r>
              <a:rPr lang="en-US" dirty="0" smtClean="0"/>
              <a:t>Professional development to support educators</a:t>
            </a:r>
          </a:p>
          <a:p>
            <a:pPr lvl="2"/>
            <a:endParaRPr lang="en-US" dirty="0"/>
          </a:p>
          <a:p>
            <a:r>
              <a:rPr lang="en-US" dirty="0" smtClean="0"/>
              <a:t>What are other key messages you heard today?</a:t>
            </a:r>
          </a:p>
          <a:p>
            <a:r>
              <a:rPr lang="en-US" dirty="0"/>
              <a:t>What activities would you use to share these important messages? </a:t>
            </a:r>
          </a:p>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Reflection </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26</a:t>
            </a:fld>
            <a:endParaRPr lang="en-US" dirty="0" smtClean="0"/>
          </a:p>
        </p:txBody>
      </p:sp>
      <p:pic>
        <p:nvPicPr>
          <p:cNvPr id="3075" name="Picture 3" descr="C:\Users\pare_d\AppData\Local\Microsoft\Windows\Temporary Internet Files\Content.IE5\1LNXT28Y\MC900088566[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49703" y="3207493"/>
            <a:ext cx="1739189" cy="15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96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57200" y="49136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State Model Rubric Basics</a:t>
            </a:r>
          </a:p>
        </p:txBody>
      </p:sp>
      <p:sp>
        <p:nvSpPr>
          <p:cNvPr id="52227" name="Content Placeholder 4"/>
          <p:cNvSpPr>
            <a:spLocks noGrp="1"/>
          </p:cNvSpPr>
          <p:nvPr>
            <p:ph idx="1"/>
          </p:nvPr>
        </p:nvSpPr>
        <p:spPr bwMode="auto">
          <a:xfrm>
            <a:off x="457200" y="1679028"/>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t>Standards based</a:t>
            </a:r>
          </a:p>
          <a:p>
            <a:pPr lvl="1"/>
            <a:r>
              <a:rPr lang="en-US" sz="2800" dirty="0" smtClean="0"/>
              <a:t>Cumulative in content</a:t>
            </a:r>
          </a:p>
          <a:p>
            <a:pPr lvl="1"/>
            <a:r>
              <a:rPr lang="en-US" sz="2800" dirty="0" smtClean="0"/>
              <a:t>Each level of the rubric represents an increase in the quality, intensity, consistency, breadth, depth, and complexity of practice</a:t>
            </a:r>
          </a:p>
          <a:p>
            <a:pPr lvl="1"/>
            <a:r>
              <a:rPr lang="en-US" sz="2800" dirty="0"/>
              <a:t>Outlines the practices that you must meet to be at standard</a:t>
            </a:r>
          </a:p>
          <a:p>
            <a:endParaRPr lang="en-US" sz="3200" dirty="0" smtClean="0"/>
          </a:p>
        </p:txBody>
      </p:sp>
    </p:spTree>
    <p:extLst>
      <p:ext uri="{BB962C8B-B14F-4D97-AF65-F5344CB8AC3E}">
        <p14:creationId xmlns:p14="http://schemas.microsoft.com/office/powerpoint/2010/main" val="1811004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5" t="22565"/>
          <a:stretch/>
        </p:blipFill>
        <p:spPr bwMode="auto">
          <a:xfrm>
            <a:off x="0" y="1624209"/>
            <a:ext cx="9144000" cy="423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81000" y="292783"/>
            <a:ext cx="8381260" cy="1054394"/>
          </a:xfrm>
        </p:spPr>
        <p:txBody>
          <a:bodyPr/>
          <a:lstStyle/>
          <a:p>
            <a:r>
              <a:rPr lang="en-US" sz="3600" dirty="0" smtClean="0">
                <a:latin typeface="Palatino Linotype" panose="02040502050505030304" pitchFamily="18" charset="0"/>
              </a:rPr>
              <a:t>Rubric Structure and Rating Level Focus </a:t>
            </a:r>
            <a:endParaRPr lang="en-US" sz="3600" dirty="0">
              <a:latin typeface="Palatino Linotype" panose="02040502050505030304" pitchFamily="18" charset="0"/>
            </a:endParaRPr>
          </a:p>
        </p:txBody>
      </p:sp>
      <p:sp>
        <p:nvSpPr>
          <p:cNvPr id="6" name="AutoShape 89"/>
          <p:cNvSpPr>
            <a:spLocks noChangeArrowheads="1"/>
          </p:cNvSpPr>
          <p:nvPr/>
        </p:nvSpPr>
        <p:spPr bwMode="auto">
          <a:xfrm>
            <a:off x="19446" y="4051738"/>
            <a:ext cx="1856648" cy="2806261"/>
          </a:xfrm>
          <a:prstGeom prst="upArrowCallout">
            <a:avLst>
              <a:gd name="adj1" fmla="val 25000"/>
              <a:gd name="adj2" fmla="val 25000"/>
              <a:gd name="adj3" fmla="val 28231"/>
              <a:gd name="adj4" fmla="val 66667"/>
            </a:avLst>
          </a:prstGeom>
          <a:solidFill>
            <a:srgbClr val="F79646">
              <a:lumMod val="40000"/>
              <a:lumOff val="60000"/>
            </a:srgb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pPr>
            <a:r>
              <a:rPr lang="en-US" sz="1000" dirty="0"/>
              <a:t>The focus of the </a:t>
            </a:r>
            <a:r>
              <a:rPr lang="en-US" sz="1000" b="1" dirty="0"/>
              <a:t>Basic</a:t>
            </a:r>
            <a:r>
              <a:rPr lang="en-US" sz="1000" dirty="0"/>
              <a:t> rating is the educator whose performance does not meet state quality standards.  The educator rated as Basic is typically performing at a foundational level.  Every educator is expected to perform Basic professional practices in their day-to-day work.</a:t>
            </a:r>
            <a:endParaRPr lang="en-US" sz="900" dirty="0">
              <a:solidFill>
                <a:srgbClr val="FF0000"/>
              </a:solidFill>
              <a:effectLst/>
              <a:ea typeface="Calibri"/>
              <a:cs typeface="Times New Roman"/>
            </a:endParaRPr>
          </a:p>
        </p:txBody>
      </p:sp>
      <p:sp>
        <p:nvSpPr>
          <p:cNvPr id="7" name="AutoShape 91"/>
          <p:cNvSpPr>
            <a:spLocks noChangeArrowheads="1"/>
          </p:cNvSpPr>
          <p:nvPr/>
        </p:nvSpPr>
        <p:spPr bwMode="auto">
          <a:xfrm>
            <a:off x="1876094" y="4051738"/>
            <a:ext cx="3514772" cy="2806262"/>
          </a:xfrm>
          <a:prstGeom prst="upArrowCallout">
            <a:avLst>
              <a:gd name="adj1" fmla="val 32552"/>
              <a:gd name="adj2" fmla="val 32552"/>
              <a:gd name="adj3" fmla="val 16667"/>
              <a:gd name="adj4" fmla="val 66667"/>
            </a:avLst>
          </a:prstGeom>
          <a:solidFill>
            <a:srgbClr val="4BACC6">
              <a:lumMod val="40000"/>
              <a:lumOff val="60000"/>
            </a:srgb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100" dirty="0">
                <a:effectLst/>
                <a:ea typeface="Calibri"/>
                <a:cs typeface="Times New Roman"/>
              </a:rPr>
              <a:t>The focus of</a:t>
            </a:r>
            <a:r>
              <a:rPr lang="en-US" sz="1100" b="1" dirty="0">
                <a:effectLst/>
                <a:ea typeface="Calibri"/>
                <a:cs typeface="Times New Roman"/>
              </a:rPr>
              <a:t> Partially Proficient and Proficient levels</a:t>
            </a:r>
            <a:r>
              <a:rPr lang="en-US" sz="1100" dirty="0">
                <a:effectLst/>
                <a:ea typeface="Calibri"/>
                <a:cs typeface="Times New Roman"/>
              </a:rPr>
              <a:t> is what educators do on a day-to-day basis to achieve state performance standards and assure that students are achieving at expected levels. </a:t>
            </a:r>
            <a:endParaRPr lang="en-US" sz="1600" dirty="0">
              <a:effectLst/>
              <a:ea typeface="Calibri"/>
              <a:cs typeface="Times New Roman"/>
            </a:endParaRPr>
          </a:p>
        </p:txBody>
      </p:sp>
      <p:sp>
        <p:nvSpPr>
          <p:cNvPr id="9" name="AutoShape 90"/>
          <p:cNvSpPr>
            <a:spLocks noChangeArrowheads="1"/>
          </p:cNvSpPr>
          <p:nvPr/>
        </p:nvSpPr>
        <p:spPr bwMode="auto">
          <a:xfrm>
            <a:off x="5405916" y="4051738"/>
            <a:ext cx="3738084" cy="2806261"/>
          </a:xfrm>
          <a:prstGeom prst="upArrowCallout">
            <a:avLst>
              <a:gd name="adj1" fmla="val 37061"/>
              <a:gd name="adj2" fmla="val 37061"/>
              <a:gd name="adj3" fmla="val 16667"/>
              <a:gd name="adj4" fmla="val 66667"/>
            </a:avLst>
          </a:prstGeom>
          <a:solidFill>
            <a:srgbClr val="9BBB59">
              <a:lumMod val="60000"/>
              <a:lumOff val="40000"/>
            </a:srgb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100" dirty="0">
                <a:effectLst/>
                <a:ea typeface="Calibri"/>
                <a:cs typeface="Times New Roman"/>
              </a:rPr>
              <a:t>The focus of </a:t>
            </a:r>
            <a:r>
              <a:rPr lang="en-US" sz="1100" b="1" dirty="0">
                <a:effectLst/>
                <a:ea typeface="Calibri"/>
                <a:cs typeface="Times New Roman"/>
              </a:rPr>
              <a:t>Accomplished and Exemplary ratings</a:t>
            </a:r>
            <a:r>
              <a:rPr lang="en-US" sz="1100" dirty="0">
                <a:effectLst/>
                <a:ea typeface="Calibri"/>
                <a:cs typeface="Times New Roman"/>
              </a:rPr>
              <a:t> shifts to the outcomes of the educator’s practices, including expectations for staff, students, parents and community members, as a result of practices exhibited under rating levels 2 and 3. </a:t>
            </a:r>
            <a:endParaRPr lang="en-US" sz="1600" dirty="0">
              <a:effectLst/>
              <a:ea typeface="Calibri"/>
              <a:cs typeface="Times New Roman"/>
            </a:endParaRPr>
          </a:p>
        </p:txBody>
      </p:sp>
    </p:spTree>
    <p:extLst>
      <p:ext uri="{BB962C8B-B14F-4D97-AF65-F5344CB8AC3E}">
        <p14:creationId xmlns:p14="http://schemas.microsoft.com/office/powerpoint/2010/main" val="28478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4" y="2091545"/>
            <a:ext cx="9000232" cy="425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8"/>
          <p:cNvSpPr>
            <a:spLocks noChangeArrowheads="1"/>
          </p:cNvSpPr>
          <p:nvPr/>
        </p:nvSpPr>
        <p:spPr bwMode="auto">
          <a:xfrm>
            <a:off x="0" y="1061801"/>
            <a:ext cx="1019175" cy="724943"/>
          </a:xfrm>
          <a:prstGeom prst="wedgeRoundRectCallout">
            <a:avLst>
              <a:gd name="adj1" fmla="val 130001"/>
              <a:gd name="adj2" fmla="val 126428"/>
              <a:gd name="adj3" fmla="val 16667"/>
            </a:avLst>
          </a:prstGeom>
          <a:solidFill>
            <a:srgbClr val="DAEEF3"/>
          </a:solidFill>
          <a:ln w="9525">
            <a:solidFill>
              <a:srgbClr val="000000"/>
            </a:solidFill>
            <a:miter lim="800000"/>
            <a:headEnd/>
            <a:tailEnd/>
          </a:ln>
        </p:spPr>
        <p:txBody>
          <a:bodyPr/>
          <a:lstStyle/>
          <a:p>
            <a:r>
              <a:rPr lang="en-US" sz="1400" b="1" dirty="0">
                <a:solidFill>
                  <a:srgbClr val="000000"/>
                </a:solidFill>
              </a:rPr>
              <a:t>Teacher Quality </a:t>
            </a:r>
            <a:r>
              <a:rPr lang="en-US" sz="1400" b="1" dirty="0" smtClean="0">
                <a:solidFill>
                  <a:srgbClr val="000000"/>
                </a:solidFill>
              </a:rPr>
              <a:t>Standard </a:t>
            </a:r>
            <a:endParaRPr lang="en-US" sz="2400" dirty="0">
              <a:solidFill>
                <a:srgbClr val="000000"/>
              </a:solidFill>
            </a:endParaRPr>
          </a:p>
        </p:txBody>
      </p:sp>
      <p:sp>
        <p:nvSpPr>
          <p:cNvPr id="5" name="AutoShape 15"/>
          <p:cNvSpPr>
            <a:spLocks noChangeArrowheads="1"/>
          </p:cNvSpPr>
          <p:nvPr/>
        </p:nvSpPr>
        <p:spPr bwMode="auto">
          <a:xfrm>
            <a:off x="7293046" y="1481944"/>
            <a:ext cx="1495846" cy="609600"/>
          </a:xfrm>
          <a:prstGeom prst="wedgeRoundRectCallout">
            <a:avLst>
              <a:gd name="adj1" fmla="val -163250"/>
              <a:gd name="adj2" fmla="val 167831"/>
              <a:gd name="adj3" fmla="val 16667"/>
            </a:avLst>
          </a:prstGeom>
          <a:solidFill>
            <a:srgbClr val="FBD4B4"/>
          </a:solidFill>
          <a:ln w="9525">
            <a:solidFill>
              <a:srgbClr val="000000"/>
            </a:solidFill>
            <a:miter lim="800000"/>
            <a:headEnd/>
            <a:tailEnd/>
          </a:ln>
        </p:spPr>
        <p:txBody>
          <a:bodyPr/>
          <a:lstStyle/>
          <a:p>
            <a:r>
              <a:rPr lang="en-US" sz="1400" b="1" dirty="0">
                <a:solidFill>
                  <a:srgbClr val="000000"/>
                </a:solidFill>
              </a:rPr>
              <a:t>Performance</a:t>
            </a:r>
          </a:p>
          <a:p>
            <a:r>
              <a:rPr lang="en-US" sz="1400" b="1" dirty="0">
                <a:solidFill>
                  <a:srgbClr val="000000"/>
                </a:solidFill>
              </a:rPr>
              <a:t>Rating Levels </a:t>
            </a:r>
            <a:endParaRPr lang="en-US" sz="2400" dirty="0">
              <a:solidFill>
                <a:srgbClr val="000000"/>
              </a:solidFill>
            </a:endParaRPr>
          </a:p>
        </p:txBody>
      </p:sp>
      <p:sp>
        <p:nvSpPr>
          <p:cNvPr id="6" name="AutoShape 16"/>
          <p:cNvSpPr>
            <a:spLocks noChangeArrowheads="1"/>
          </p:cNvSpPr>
          <p:nvPr/>
        </p:nvSpPr>
        <p:spPr bwMode="auto">
          <a:xfrm>
            <a:off x="270753" y="4202852"/>
            <a:ext cx="990600" cy="772510"/>
          </a:xfrm>
          <a:prstGeom prst="wedgeRoundRectCallout">
            <a:avLst>
              <a:gd name="adj1" fmla="val 17420"/>
              <a:gd name="adj2" fmla="val -133760"/>
              <a:gd name="adj3" fmla="val 16667"/>
            </a:avLst>
          </a:prstGeom>
          <a:solidFill>
            <a:srgbClr val="E5DFEC"/>
          </a:solidFill>
          <a:ln w="9525">
            <a:solidFill>
              <a:srgbClr val="000000"/>
            </a:solidFill>
            <a:miter lim="800000"/>
            <a:headEnd/>
            <a:tailEnd/>
          </a:ln>
        </p:spPr>
        <p:txBody>
          <a:bodyPr/>
          <a:lstStyle/>
          <a:p>
            <a:r>
              <a:rPr lang="en-US" sz="1400" b="1" dirty="0" smtClean="0">
                <a:solidFill>
                  <a:srgbClr val="000000"/>
                </a:solidFill>
              </a:rPr>
              <a:t>Element </a:t>
            </a:r>
            <a:r>
              <a:rPr lang="en-US" sz="1400" b="1" dirty="0">
                <a:solidFill>
                  <a:srgbClr val="000000"/>
                </a:solidFill>
              </a:rPr>
              <a:t>of the Standard</a:t>
            </a:r>
            <a:endParaRPr lang="en-US" sz="2400" dirty="0">
              <a:solidFill>
                <a:srgbClr val="000000"/>
              </a:solidFill>
            </a:endParaRPr>
          </a:p>
        </p:txBody>
      </p:sp>
      <p:sp>
        <p:nvSpPr>
          <p:cNvPr id="12" name="AutoShape 17"/>
          <p:cNvSpPr>
            <a:spLocks noChangeArrowheads="1"/>
          </p:cNvSpPr>
          <p:nvPr/>
        </p:nvSpPr>
        <p:spPr bwMode="auto">
          <a:xfrm>
            <a:off x="1662498" y="4494495"/>
            <a:ext cx="1320800" cy="811928"/>
          </a:xfrm>
          <a:prstGeom prst="wedgeRoundRectCallout">
            <a:avLst>
              <a:gd name="adj1" fmla="val 105269"/>
              <a:gd name="adj2" fmla="val -75445"/>
              <a:gd name="adj3" fmla="val 16667"/>
            </a:avLst>
          </a:prstGeom>
          <a:solidFill>
            <a:srgbClr val="FFFFFF"/>
          </a:solidFill>
          <a:ln w="9525">
            <a:solidFill>
              <a:srgbClr val="000000"/>
            </a:solidFill>
            <a:miter lim="800000"/>
            <a:headEnd/>
            <a:tailEnd/>
          </a:ln>
        </p:spPr>
        <p:txBody>
          <a:bodyPr/>
          <a:lstStyle/>
          <a:p>
            <a:pPr>
              <a:spcAft>
                <a:spcPts val="1000"/>
              </a:spcAft>
            </a:pPr>
            <a:r>
              <a:rPr lang="en-US" sz="1400" b="1" dirty="0">
                <a:solidFill>
                  <a:srgbClr val="000000"/>
                </a:solidFill>
              </a:rPr>
              <a:t>Professional Practice is </a:t>
            </a:r>
            <a:r>
              <a:rPr lang="en-US" sz="1400" b="1" i="1" dirty="0">
                <a:solidFill>
                  <a:srgbClr val="000000"/>
                </a:solidFill>
              </a:rPr>
              <a:t>Not Observable</a:t>
            </a:r>
            <a:endParaRPr lang="en-US" sz="2400" i="1" dirty="0">
              <a:solidFill>
                <a:srgbClr val="000000"/>
              </a:solidFill>
            </a:endParaRPr>
          </a:p>
        </p:txBody>
      </p:sp>
      <p:sp>
        <p:nvSpPr>
          <p:cNvPr id="11" name="AutoShape 17"/>
          <p:cNvSpPr>
            <a:spLocks noChangeArrowheads="1"/>
          </p:cNvSpPr>
          <p:nvPr/>
        </p:nvSpPr>
        <p:spPr bwMode="auto">
          <a:xfrm>
            <a:off x="7675423" y="4900459"/>
            <a:ext cx="1324809" cy="890741"/>
          </a:xfrm>
          <a:prstGeom prst="wedgeRoundRectCallout">
            <a:avLst>
              <a:gd name="adj1" fmla="val -200629"/>
              <a:gd name="adj2" fmla="val -117559"/>
              <a:gd name="adj3" fmla="val 16667"/>
            </a:avLst>
          </a:prstGeom>
          <a:solidFill>
            <a:srgbClr val="FFFFFF"/>
          </a:solidFill>
          <a:ln w="9525">
            <a:solidFill>
              <a:srgbClr val="000000"/>
            </a:solidFill>
            <a:miter lim="800000"/>
            <a:headEnd/>
            <a:tailEnd/>
          </a:ln>
        </p:spPr>
        <p:txBody>
          <a:bodyPr/>
          <a:lstStyle/>
          <a:p>
            <a:pPr>
              <a:spcAft>
                <a:spcPts val="1000"/>
              </a:spcAft>
            </a:pPr>
            <a:r>
              <a:rPr lang="en-US" sz="1400" b="1" dirty="0">
                <a:solidFill>
                  <a:srgbClr val="000000"/>
                </a:solidFill>
              </a:rPr>
              <a:t>Professional Practice is </a:t>
            </a:r>
            <a:r>
              <a:rPr lang="en-US" sz="1400" b="1" i="1" dirty="0">
                <a:solidFill>
                  <a:srgbClr val="000000"/>
                </a:solidFill>
              </a:rPr>
              <a:t>Observable</a:t>
            </a:r>
            <a:endParaRPr lang="en-US" sz="2400" i="1" dirty="0">
              <a:solidFill>
                <a:srgbClr val="000000"/>
              </a:solidFill>
            </a:endParaRPr>
          </a:p>
        </p:txBody>
      </p:sp>
      <p:sp>
        <p:nvSpPr>
          <p:cNvPr id="2" name="Oval 1"/>
          <p:cNvSpPr/>
          <p:nvPr/>
        </p:nvSpPr>
        <p:spPr>
          <a:xfrm>
            <a:off x="0" y="5381327"/>
            <a:ext cx="4871545" cy="10956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Components of the Rubric</a:t>
            </a:r>
            <a:endParaRPr lang="en-US" sz="4000" dirty="0">
              <a:latin typeface="Palatino Linotype" panose="02040502050505030304" pitchFamily="18" charset="0"/>
            </a:endParaRPr>
          </a:p>
        </p:txBody>
      </p:sp>
    </p:spTree>
    <p:extLst>
      <p:ext uri="{BB962C8B-B14F-4D97-AF65-F5344CB8AC3E}">
        <p14:creationId xmlns:p14="http://schemas.microsoft.com/office/powerpoint/2010/main" val="3259190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12" grpId="0" animBg="1"/>
      <p:bldP spid="1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81729"/>
          </a:xfrm>
        </p:spPr>
        <p:txBody>
          <a:bodyPr/>
          <a:lstStyle/>
          <a:p>
            <a:r>
              <a:rPr lang="en-US" b="0" dirty="0" smtClean="0"/>
              <a:t>To </a:t>
            </a:r>
            <a:r>
              <a:rPr lang="en-US" b="0" dirty="0"/>
              <a:t>help districts distribute leadership, </a:t>
            </a:r>
            <a:r>
              <a:rPr lang="en-US" b="0" dirty="0" smtClean="0"/>
              <a:t>manage </a:t>
            </a:r>
            <a:r>
              <a:rPr lang="en-US" b="0" dirty="0"/>
              <a:t>workload and ensure high quality feedback to </a:t>
            </a:r>
            <a:r>
              <a:rPr lang="en-US" b="0" dirty="0" smtClean="0"/>
              <a:t>all educators</a:t>
            </a:r>
            <a:r>
              <a:rPr lang="en-US" b="0" dirty="0"/>
              <a:t>, state statute </a:t>
            </a:r>
            <a:r>
              <a:rPr lang="en-US" b="0" dirty="0" smtClean="0"/>
              <a:t>and rule allow evaluator </a:t>
            </a:r>
            <a:r>
              <a:rPr lang="en-US" i="1" u="sng" dirty="0" smtClean="0"/>
              <a:t>designees</a:t>
            </a:r>
            <a:r>
              <a:rPr lang="en-US" b="0" dirty="0" smtClean="0"/>
              <a:t> to </a:t>
            </a:r>
            <a:r>
              <a:rPr lang="en-US" b="0" dirty="0"/>
              <a:t>conduct evaluations </a:t>
            </a:r>
            <a:r>
              <a:rPr lang="en-US" b="0" dirty="0" smtClean="0"/>
              <a:t>for teachers, principals and specialized service professionals </a:t>
            </a:r>
            <a:r>
              <a:rPr lang="en-US" b="0" i="1" dirty="0" smtClean="0"/>
              <a:t>as </a:t>
            </a:r>
            <a:r>
              <a:rPr lang="en-US" b="0" i="1" dirty="0"/>
              <a:t>long as they have been through an evaluator training program approved by CDE</a:t>
            </a:r>
            <a:r>
              <a:rPr lang="en-US" b="0" dirty="0" smtClean="0"/>
              <a:t>. </a:t>
            </a:r>
            <a:r>
              <a:rPr lang="en-US" dirty="0" smtClean="0"/>
              <a:t>[</a:t>
            </a:r>
            <a:r>
              <a:rPr lang="en-US" b="0" dirty="0" smtClean="0"/>
              <a:t>22-9-106 (4) (a), 5.03 (B)</a:t>
            </a:r>
            <a:r>
              <a:rPr lang="en-US" dirty="0"/>
              <a:t>]</a:t>
            </a:r>
            <a:endParaRPr lang="en-US" dirty="0" smtClean="0"/>
          </a:p>
          <a:p>
            <a:r>
              <a:rPr lang="en-US" b="0" dirty="0" smtClean="0"/>
              <a:t>This application and approval process is to meet the above need for the </a:t>
            </a:r>
            <a:r>
              <a:rPr lang="en-US" dirty="0" smtClean="0"/>
              <a:t>State Model Evaluation System</a:t>
            </a:r>
          </a:p>
          <a:p>
            <a:r>
              <a:rPr lang="en-US" b="0" dirty="0" smtClean="0"/>
              <a:t>Applications will be approved for: </a:t>
            </a:r>
          </a:p>
          <a:p>
            <a:pPr lvl="1"/>
            <a:r>
              <a:rPr lang="en-US" b="0" dirty="0" smtClean="0"/>
              <a:t>An organization such as CASE, CEA, San Juan BOCES, Cherry Creek School District </a:t>
            </a:r>
          </a:p>
          <a:p>
            <a:pPr lvl="1"/>
            <a:r>
              <a:rPr lang="en-US" dirty="0" smtClean="0"/>
              <a:t>An individual such as a consultant </a:t>
            </a:r>
          </a:p>
          <a:p>
            <a:pPr marL="365760" lvl="1" indent="0">
              <a:buNone/>
            </a:pPr>
            <a:endParaRPr lang="en-US" b="0" dirty="0"/>
          </a:p>
          <a:p>
            <a:pPr marL="45720" indent="0">
              <a:buNone/>
            </a:pPr>
            <a:endParaRPr lang="en-US" dirty="0"/>
          </a:p>
        </p:txBody>
      </p:sp>
      <p:sp>
        <p:nvSpPr>
          <p:cNvPr id="3" name="Title 2"/>
          <p:cNvSpPr>
            <a:spLocks noGrp="1"/>
          </p:cNvSpPr>
          <p:nvPr>
            <p:ph type="title"/>
          </p:nvPr>
        </p:nvSpPr>
        <p:spPr>
          <a:xfrm>
            <a:off x="381000" y="342199"/>
            <a:ext cx="8381260" cy="1054394"/>
          </a:xfrm>
        </p:spPr>
        <p:txBody>
          <a:bodyPr/>
          <a:lstStyle/>
          <a:p>
            <a:r>
              <a:rPr lang="en-US" sz="4000" dirty="0" smtClean="0">
                <a:latin typeface="Palatino Linotype" panose="02040502050505030304" pitchFamily="18" charset="0"/>
              </a:rPr>
              <a:t>Purpose of the Application</a:t>
            </a:r>
            <a:br>
              <a:rPr lang="en-US" sz="4000" dirty="0" smtClean="0">
                <a:latin typeface="Palatino Linotype" panose="02040502050505030304" pitchFamily="18" charset="0"/>
              </a:rPr>
            </a:br>
            <a:r>
              <a:rPr lang="en-US" sz="4000" dirty="0" smtClean="0">
                <a:latin typeface="Palatino Linotype" panose="02040502050505030304" pitchFamily="18" charset="0"/>
              </a:rPr>
              <a:t>&amp; Training</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82442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457200" y="4270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latin typeface="Palatino Linotype" pitchFamily="18" charset="0"/>
              </a:rPr>
              <a:t>Scoring the Rubric</a:t>
            </a:r>
          </a:p>
        </p:txBody>
      </p:sp>
      <p:sp>
        <p:nvSpPr>
          <p:cNvPr id="53251" name="Content Placeholder 2"/>
          <p:cNvSpPr>
            <a:spLocks noGrp="1"/>
          </p:cNvSpPr>
          <p:nvPr>
            <p:ph idx="1"/>
          </p:nvPr>
        </p:nvSpPr>
        <p:spPr bwMode="auto">
          <a:xfrm>
            <a:off x="457200" y="1633538"/>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sz="2800" dirty="0" smtClean="0"/>
              <a:t>Determining the professional practices rating is a three-step process that involves rating the individual elements and standards and using those to determine the overall rating on professional practices.</a:t>
            </a:r>
          </a:p>
          <a:p>
            <a:pPr marL="971550" lvl="1" indent="-514350" eaLnBrk="1" hangingPunct="1">
              <a:buFontTx/>
              <a:buAutoNum type="arabicPeriod"/>
            </a:pPr>
            <a:r>
              <a:rPr lang="en-US" sz="2400" dirty="0" smtClean="0"/>
              <a:t>Rating the Elements</a:t>
            </a:r>
          </a:p>
          <a:p>
            <a:pPr marL="971550" lvl="1" indent="-514350" eaLnBrk="1" hangingPunct="1">
              <a:buFontTx/>
              <a:buAutoNum type="arabicPeriod"/>
            </a:pPr>
            <a:r>
              <a:rPr lang="en-US" sz="2400" dirty="0" smtClean="0"/>
              <a:t>Rating the Standards</a:t>
            </a:r>
          </a:p>
          <a:p>
            <a:pPr marL="971550" lvl="1" indent="-514350" eaLnBrk="1" hangingPunct="1">
              <a:buFontTx/>
              <a:buAutoNum type="arabicPeriod"/>
            </a:pPr>
            <a:r>
              <a:rPr lang="en-US" sz="2400" dirty="0" smtClean="0"/>
              <a:t>Determining the Overall Professional Practices Rating </a:t>
            </a:r>
          </a:p>
        </p:txBody>
      </p:sp>
    </p:spTree>
    <p:extLst>
      <p:ext uri="{BB962C8B-B14F-4D97-AF65-F5344CB8AC3E}">
        <p14:creationId xmlns:p14="http://schemas.microsoft.com/office/powerpoint/2010/main" val="329290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Box 24"/>
          <p:cNvSpPr txBox="1">
            <a:spLocks noChangeArrowheads="1"/>
          </p:cNvSpPr>
          <p:nvPr/>
        </p:nvSpPr>
        <p:spPr bwMode="auto">
          <a:xfrm>
            <a:off x="420863" y="5849386"/>
            <a:ext cx="8302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600" b="1" dirty="0" smtClean="0"/>
          </a:p>
          <a:p>
            <a:pPr algn="ctr" eaLnBrk="1" hangingPunct="1"/>
            <a:r>
              <a:rPr lang="en-US" sz="1600" b="1" dirty="0" smtClean="0"/>
              <a:t>Starting in the </a:t>
            </a:r>
            <a:r>
              <a:rPr lang="en-US" sz="1600" b="1" i="1" dirty="0" smtClean="0"/>
              <a:t>Basic</a:t>
            </a:r>
            <a:r>
              <a:rPr lang="en-US" sz="1600" b="1" dirty="0" smtClean="0"/>
              <a:t> rating level and moving across, look </a:t>
            </a:r>
            <a:r>
              <a:rPr lang="en-US" sz="1600" b="1" dirty="0"/>
              <a:t>for the first unchecked </a:t>
            </a:r>
            <a:endParaRPr lang="en-US" sz="1600" b="1" dirty="0" smtClean="0"/>
          </a:p>
          <a:p>
            <a:pPr algn="ctr" eaLnBrk="1" hangingPunct="1"/>
            <a:r>
              <a:rPr lang="en-US" sz="1600" b="1" dirty="0" smtClean="0"/>
              <a:t>professional practice.  Move </a:t>
            </a:r>
            <a:r>
              <a:rPr lang="en-US" sz="1600" b="1" dirty="0"/>
              <a:t>one column </a:t>
            </a:r>
            <a:r>
              <a:rPr lang="en-US" sz="1600" b="1" dirty="0" smtClean="0"/>
              <a:t>back to </a:t>
            </a:r>
            <a:r>
              <a:rPr lang="en-US" sz="1600" b="1" dirty="0"/>
              <a:t>identify the rating for the element</a:t>
            </a:r>
            <a:r>
              <a:rPr lang="en-US" sz="1600" b="1" dirty="0" smtClean="0"/>
              <a:t>.</a:t>
            </a:r>
            <a:endParaRPr lang="en-US" sz="1600" b="1" dirty="0"/>
          </a:p>
        </p:txBody>
      </p:sp>
      <p:sp>
        <p:nvSpPr>
          <p:cNvPr id="3" name="Title 2"/>
          <p:cNvSpPr>
            <a:spLocks noGrp="1"/>
          </p:cNvSpPr>
          <p:nvPr>
            <p:ph type="title"/>
          </p:nvPr>
        </p:nvSpPr>
        <p:spPr>
          <a:xfrm>
            <a:off x="0" y="87818"/>
            <a:ext cx="9144000" cy="1054394"/>
          </a:xfrm>
        </p:spPr>
        <p:txBody>
          <a:bodyPr/>
          <a:lstStyle/>
          <a:p>
            <a:r>
              <a:rPr lang="en-US" dirty="0" smtClean="0">
                <a:latin typeface="Palatino Linotype" pitchFamily="18" charset="0"/>
              </a:rPr>
              <a:t>Understanding the Scoring</a:t>
            </a:r>
            <a:br>
              <a:rPr lang="en-US" dirty="0" smtClean="0">
                <a:latin typeface="Palatino Linotype" pitchFamily="18" charset="0"/>
              </a:rPr>
            </a:br>
            <a:r>
              <a:rPr lang="en-US" dirty="0" smtClean="0">
                <a:latin typeface="Palatino Linotype" pitchFamily="18" charset="0"/>
              </a:rPr>
              <a:t> “Business” Rule</a:t>
            </a:r>
            <a:endParaRPr lang="en-US" dirty="0">
              <a:latin typeface="Palatino Linotype" pitchFamily="18" charset="0"/>
            </a:endParaRPr>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4267" t="27451" r="2349" b="12258"/>
          <a:stretch/>
        </p:blipFill>
        <p:spPr bwMode="auto">
          <a:xfrm>
            <a:off x="145820" y="1117284"/>
            <a:ext cx="8852360" cy="492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rot="3815864">
            <a:off x="7974907" y="2101063"/>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302481" y="1563777"/>
            <a:ext cx="1981200" cy="42672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76984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Palatino Linotype" pitchFamily="18" charset="0"/>
              </a:rPr>
              <a:t>Determining the Element </a:t>
            </a:r>
            <a:r>
              <a:rPr lang="en-US" sz="4000" dirty="0">
                <a:latin typeface="Palatino Linotype" pitchFamily="18" charset="0"/>
              </a:rPr>
              <a:t>R</a:t>
            </a:r>
            <a:r>
              <a:rPr lang="en-US" sz="4000" dirty="0" smtClean="0">
                <a:latin typeface="Palatino Linotype" pitchFamily="18" charset="0"/>
              </a:rPr>
              <a:t>ating</a:t>
            </a:r>
            <a:endParaRPr lang="en-US" sz="4000" dirty="0">
              <a:latin typeface="Palatino Linotype" pitchFamily="18" charset="0"/>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4893" t="34753" r="4763" b="30818"/>
          <a:stretch/>
        </p:blipFill>
        <p:spPr bwMode="auto">
          <a:xfrm>
            <a:off x="153412" y="2138789"/>
            <a:ext cx="8837177" cy="301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rot="3588401">
            <a:off x="6107470" y="2451832"/>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703580" y="1917760"/>
            <a:ext cx="1751287" cy="3363693"/>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24"/>
          <p:cNvSpPr txBox="1">
            <a:spLocks noChangeArrowheads="1"/>
          </p:cNvSpPr>
          <p:nvPr/>
        </p:nvSpPr>
        <p:spPr bwMode="auto">
          <a:xfrm>
            <a:off x="420863" y="5383572"/>
            <a:ext cx="83022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t>Starting in the </a:t>
            </a:r>
            <a:r>
              <a:rPr lang="en-US" sz="1600" b="1" i="1" dirty="0" smtClean="0"/>
              <a:t>Basic</a:t>
            </a:r>
            <a:r>
              <a:rPr lang="en-US" sz="1600" b="1" dirty="0" smtClean="0"/>
              <a:t> rating level and moving across, look </a:t>
            </a:r>
            <a:r>
              <a:rPr lang="en-US" sz="1600" b="1" dirty="0"/>
              <a:t>for the first unchecked </a:t>
            </a:r>
            <a:endParaRPr lang="en-US" sz="1600" b="1" dirty="0" smtClean="0"/>
          </a:p>
          <a:p>
            <a:pPr algn="ctr" eaLnBrk="1" hangingPunct="1"/>
            <a:r>
              <a:rPr lang="en-US" sz="1600" b="1" dirty="0" smtClean="0"/>
              <a:t>professional practice.  Move </a:t>
            </a:r>
            <a:r>
              <a:rPr lang="en-US" sz="1600" b="1" dirty="0"/>
              <a:t>one column </a:t>
            </a:r>
            <a:r>
              <a:rPr lang="en-US" sz="1600" b="1" dirty="0" smtClean="0"/>
              <a:t>back to </a:t>
            </a:r>
            <a:r>
              <a:rPr lang="en-US" sz="1600" b="1" dirty="0"/>
              <a:t>identify the rating for the element</a:t>
            </a:r>
            <a:r>
              <a:rPr lang="en-US" sz="1600" b="1" dirty="0" smtClean="0"/>
              <a:t>.</a:t>
            </a:r>
            <a:endParaRPr lang="en-US" sz="1600" b="1" dirty="0"/>
          </a:p>
        </p:txBody>
      </p:sp>
    </p:spTree>
    <p:extLst>
      <p:ext uri="{BB962C8B-B14F-4D97-AF65-F5344CB8AC3E}">
        <p14:creationId xmlns:p14="http://schemas.microsoft.com/office/powerpoint/2010/main" val="2170902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Palatino Linotype" pitchFamily="18" charset="0"/>
              </a:rPr>
              <a:t>Determining the Element Rating</a:t>
            </a:r>
            <a:endParaRPr lang="en-US" sz="40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671" t="31519" r="7544" b="38208"/>
          <a:stretch/>
        </p:blipFill>
        <p:spPr bwMode="auto">
          <a:xfrm>
            <a:off x="320566" y="2109680"/>
            <a:ext cx="8481850" cy="295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rot="3405906">
            <a:off x="4319397" y="3412247"/>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004843" y="2067007"/>
            <a:ext cx="1700051" cy="3271956"/>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24"/>
          <p:cNvSpPr txBox="1">
            <a:spLocks noChangeArrowheads="1"/>
          </p:cNvSpPr>
          <p:nvPr/>
        </p:nvSpPr>
        <p:spPr bwMode="auto">
          <a:xfrm>
            <a:off x="420863" y="5402396"/>
            <a:ext cx="8302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600" b="1" dirty="0" smtClean="0"/>
          </a:p>
          <a:p>
            <a:pPr algn="ctr" eaLnBrk="1" hangingPunct="1"/>
            <a:r>
              <a:rPr lang="en-US" sz="1600" b="1" dirty="0" smtClean="0"/>
              <a:t>Starting in the </a:t>
            </a:r>
            <a:r>
              <a:rPr lang="en-US" sz="1600" b="1" i="1" dirty="0" smtClean="0"/>
              <a:t>Basic</a:t>
            </a:r>
            <a:r>
              <a:rPr lang="en-US" sz="1600" b="1" dirty="0" smtClean="0"/>
              <a:t> rating level and moving across, look </a:t>
            </a:r>
            <a:r>
              <a:rPr lang="en-US" sz="1600" b="1" dirty="0"/>
              <a:t>for the first unchecked </a:t>
            </a:r>
            <a:endParaRPr lang="en-US" sz="1600" b="1" dirty="0" smtClean="0"/>
          </a:p>
          <a:p>
            <a:pPr algn="ctr" eaLnBrk="1" hangingPunct="1"/>
            <a:r>
              <a:rPr lang="en-US" sz="1600" b="1" dirty="0" smtClean="0"/>
              <a:t>professional practice.  Move </a:t>
            </a:r>
            <a:r>
              <a:rPr lang="en-US" sz="1600" b="1" dirty="0"/>
              <a:t>one column </a:t>
            </a:r>
            <a:r>
              <a:rPr lang="en-US" sz="1600" b="1" dirty="0" smtClean="0"/>
              <a:t>back to </a:t>
            </a:r>
            <a:r>
              <a:rPr lang="en-US" sz="1600" b="1" dirty="0"/>
              <a:t>identify the rating for the element</a:t>
            </a:r>
            <a:r>
              <a:rPr lang="en-US" sz="1600" b="1" dirty="0" smtClean="0"/>
              <a:t>.</a:t>
            </a:r>
            <a:endParaRPr lang="en-US" sz="1600" b="1" dirty="0"/>
          </a:p>
        </p:txBody>
      </p:sp>
    </p:spTree>
    <p:extLst>
      <p:ext uri="{BB962C8B-B14F-4D97-AF65-F5344CB8AC3E}">
        <p14:creationId xmlns:p14="http://schemas.microsoft.com/office/powerpoint/2010/main" val="882790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868363"/>
          </a:xfrm>
        </p:spPr>
        <p:txBody>
          <a:bodyPr/>
          <a:lstStyle/>
          <a:p>
            <a:pPr eaLnBrk="1" hangingPunct="1"/>
            <a:r>
              <a:rPr lang="en-US" sz="4000" dirty="0" smtClean="0">
                <a:latin typeface="Palatino Linotype" pitchFamily="18" charset="0"/>
              </a:rPr>
              <a:t>Rubric Rating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0292184"/>
              </p:ext>
            </p:extLst>
          </p:nvPr>
        </p:nvGraphicFramePr>
        <p:xfrm>
          <a:off x="457200" y="762000"/>
          <a:ext cx="8229600" cy="204778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956">
                <a:tc gridSpan="5">
                  <a:txBody>
                    <a:bodyPr/>
                    <a:lstStyle/>
                    <a:p>
                      <a:r>
                        <a:rPr lang="en-US" sz="2000" dirty="0" smtClean="0">
                          <a:solidFill>
                            <a:schemeClr val="tx1"/>
                          </a:solidFill>
                        </a:rPr>
                        <a:t>Standard</a:t>
                      </a:r>
                      <a:endParaRPr lang="en-US" sz="2000" dirty="0">
                        <a:solidFill>
                          <a:schemeClr val="tx1"/>
                        </a:solidFill>
                      </a:endParaRPr>
                    </a:p>
                  </a:txBody>
                  <a:tcPr marT="45734" marB="45734">
                    <a:solidFill>
                      <a:schemeClr val="accent5">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40281">
                <a:tc>
                  <a:txBody>
                    <a:bodyPr/>
                    <a:lstStyle/>
                    <a:p>
                      <a:pPr algn="ctr"/>
                      <a:r>
                        <a:rPr lang="en-US" sz="1800" dirty="0" smtClean="0"/>
                        <a:t>Basic</a:t>
                      </a:r>
                      <a:endParaRPr lang="en-US" sz="1800" dirty="0"/>
                    </a:p>
                  </a:txBody>
                  <a:tcPr marT="45734" marB="45734" anchor="ctr">
                    <a:solidFill>
                      <a:schemeClr val="accent6">
                        <a:lumMod val="60000"/>
                        <a:lumOff val="40000"/>
                      </a:schemeClr>
                    </a:solidFill>
                  </a:tcPr>
                </a:tc>
                <a:tc>
                  <a:txBody>
                    <a:bodyPr/>
                    <a:lstStyle/>
                    <a:p>
                      <a:pPr algn="ctr"/>
                      <a:r>
                        <a:rPr lang="en-US" sz="1800" dirty="0" smtClean="0"/>
                        <a:t>Partially Proficient</a:t>
                      </a:r>
                      <a:endParaRPr lang="en-US" sz="1800" dirty="0"/>
                    </a:p>
                  </a:txBody>
                  <a:tcPr marT="45734" marB="45734" anchor="ctr">
                    <a:solidFill>
                      <a:schemeClr val="accent6">
                        <a:lumMod val="60000"/>
                        <a:lumOff val="40000"/>
                      </a:schemeClr>
                    </a:solidFill>
                  </a:tcPr>
                </a:tc>
                <a:tc>
                  <a:txBody>
                    <a:bodyPr/>
                    <a:lstStyle/>
                    <a:p>
                      <a:pPr algn="ctr"/>
                      <a:r>
                        <a:rPr lang="en-US" sz="1800" dirty="0" smtClean="0"/>
                        <a:t>Proficient</a:t>
                      </a:r>
                      <a:endParaRPr lang="en-US" sz="1800" dirty="0"/>
                    </a:p>
                  </a:txBody>
                  <a:tcPr marT="45734" marB="45734" anchor="ctr">
                    <a:solidFill>
                      <a:schemeClr val="accent6">
                        <a:lumMod val="60000"/>
                        <a:lumOff val="40000"/>
                      </a:schemeClr>
                    </a:solidFill>
                  </a:tcPr>
                </a:tc>
                <a:tc>
                  <a:txBody>
                    <a:bodyPr/>
                    <a:lstStyle/>
                    <a:p>
                      <a:pPr algn="ctr"/>
                      <a:r>
                        <a:rPr lang="en-US" sz="1800" dirty="0" smtClean="0"/>
                        <a:t>Accomplished</a:t>
                      </a:r>
                      <a:endParaRPr lang="en-US" sz="1800" dirty="0"/>
                    </a:p>
                  </a:txBody>
                  <a:tcPr marT="45734" marB="45734" anchor="ctr">
                    <a:solidFill>
                      <a:schemeClr val="accent6">
                        <a:lumMod val="60000"/>
                        <a:lumOff val="40000"/>
                      </a:schemeClr>
                    </a:solidFill>
                  </a:tcPr>
                </a:tc>
                <a:tc>
                  <a:txBody>
                    <a:bodyPr/>
                    <a:lstStyle/>
                    <a:p>
                      <a:pPr algn="ctr"/>
                      <a:r>
                        <a:rPr lang="en-US" sz="1800" dirty="0" smtClean="0"/>
                        <a:t>Exemplary</a:t>
                      </a:r>
                      <a:endParaRPr lang="en-US" sz="1800" dirty="0"/>
                    </a:p>
                  </a:txBody>
                  <a:tcPr marT="45734" marB="45734" anchor="ctr">
                    <a:solidFill>
                      <a:schemeClr val="accent6">
                        <a:lumMod val="60000"/>
                        <a:lumOff val="40000"/>
                      </a:schemeClr>
                    </a:solidFill>
                  </a:tcPr>
                </a:tc>
              </a:tr>
              <a:tr h="370956">
                <a:tc gridSpan="5">
                  <a:txBody>
                    <a:bodyPr/>
                    <a:lstStyle/>
                    <a:p>
                      <a:pPr algn="l"/>
                      <a:r>
                        <a:rPr lang="en-US" sz="1800" b="1" dirty="0" smtClean="0"/>
                        <a:t> Element</a:t>
                      </a:r>
                      <a:endParaRPr lang="en-US" sz="1800" b="1"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r>
              <a:tr h="640281">
                <a:tc>
                  <a:txBody>
                    <a:bodyPr/>
                    <a:lstStyle/>
                    <a:p>
                      <a:pPr algn="ctr"/>
                      <a:r>
                        <a:rPr lang="en-US" sz="1800" dirty="0" smtClean="0"/>
                        <a:t>Professional</a:t>
                      </a:r>
                      <a:r>
                        <a:rPr lang="en-US" sz="1800" baseline="0" dirty="0" smtClean="0"/>
                        <a:t> Practices</a:t>
                      </a:r>
                      <a:endParaRPr lang="en-US" sz="1800" dirty="0"/>
                    </a:p>
                  </a:txBody>
                  <a:tcPr marT="45734" marB="45734" anchor="ctr">
                    <a:solidFill>
                      <a:schemeClr val="tx2">
                        <a:lumMod val="20000"/>
                        <a:lumOff val="80000"/>
                      </a:schemeClr>
                    </a:solidFill>
                  </a:tcPr>
                </a:tc>
                <a:tc>
                  <a:txBody>
                    <a:bodyPr/>
                    <a:lstStyle/>
                    <a:p>
                      <a:pPr algn="ctr"/>
                      <a:r>
                        <a:rPr lang="en-US" sz="1800" dirty="0" smtClean="0"/>
                        <a:t>Professional</a:t>
                      </a:r>
                      <a:r>
                        <a:rPr lang="en-US" sz="1800" baseline="0" dirty="0" smtClean="0"/>
                        <a:t> Practices</a:t>
                      </a:r>
                      <a:endParaRPr lang="en-US" sz="1800" dirty="0"/>
                    </a:p>
                  </a:txBody>
                  <a:tcPr marT="45734" marB="45734" anchor="ctr">
                    <a:solidFill>
                      <a:schemeClr val="accent2">
                        <a:lumMod val="20000"/>
                        <a:lumOff val="80000"/>
                      </a:schemeClr>
                    </a:solidFill>
                  </a:tcPr>
                </a:tc>
                <a:tc>
                  <a:txBody>
                    <a:bodyPr/>
                    <a:lstStyle/>
                    <a:p>
                      <a:pPr algn="ctr"/>
                      <a:r>
                        <a:rPr lang="en-US" sz="1800" dirty="0" smtClean="0"/>
                        <a:t>Professional</a:t>
                      </a:r>
                      <a:r>
                        <a:rPr lang="en-US" sz="1800" baseline="0" dirty="0" smtClean="0"/>
                        <a:t> Practices</a:t>
                      </a:r>
                      <a:endParaRPr lang="en-US" sz="1800" dirty="0"/>
                    </a:p>
                  </a:txBody>
                  <a:tcPr marT="45734" marB="45734"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Professional</a:t>
                      </a:r>
                      <a:r>
                        <a:rPr lang="en-US" sz="1800" baseline="0" dirty="0" smtClean="0"/>
                        <a:t> Practices</a:t>
                      </a:r>
                      <a:endParaRPr lang="en-US" sz="1800" dirty="0" smtClean="0"/>
                    </a:p>
                  </a:txBody>
                  <a:tcPr marT="45734" marB="45734"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Professional</a:t>
                      </a:r>
                      <a:r>
                        <a:rPr lang="en-US" sz="1800" baseline="0" dirty="0" smtClean="0"/>
                        <a:t> Practices</a:t>
                      </a:r>
                      <a:endParaRPr lang="en-US" sz="1800" dirty="0" smtClean="0"/>
                    </a:p>
                  </a:txBody>
                  <a:tcPr marT="45734" marB="45734" anchor="ctr">
                    <a:solidFill>
                      <a:schemeClr val="accent6">
                        <a:lumMod val="20000"/>
                        <a:lumOff val="80000"/>
                      </a:schemeClr>
                    </a:solidFill>
                  </a:tcPr>
                </a:tc>
              </a:tr>
            </a:tbl>
          </a:graphicData>
        </a:graphic>
      </p:graphicFrame>
      <p:sp>
        <p:nvSpPr>
          <p:cNvPr id="5" name="Up Arrow Callout 4"/>
          <p:cNvSpPr/>
          <p:nvPr/>
        </p:nvSpPr>
        <p:spPr>
          <a:xfrm>
            <a:off x="533400" y="2816770"/>
            <a:ext cx="1676400" cy="3442138"/>
          </a:xfrm>
          <a:prstGeom prst="upArrowCallout">
            <a:avLst>
              <a:gd name="adj1" fmla="val 25000"/>
              <a:gd name="adj2" fmla="val 25000"/>
              <a:gd name="adj3" fmla="val 25000"/>
              <a:gd name="adj4" fmla="val 7669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prstClr val="white"/>
              </a:solidFill>
            </a:endParaRPr>
          </a:p>
          <a:p>
            <a:pPr algn="ctr" fontAlgn="auto">
              <a:spcBef>
                <a:spcPts val="0"/>
              </a:spcBef>
              <a:spcAft>
                <a:spcPts val="0"/>
              </a:spcAft>
              <a:defRPr/>
            </a:pPr>
            <a:r>
              <a:rPr lang="en-US" b="1" dirty="0" smtClean="0">
                <a:solidFill>
                  <a:schemeClr val="tx1"/>
                </a:solidFill>
              </a:rPr>
              <a:t>0</a:t>
            </a:r>
          </a:p>
          <a:p>
            <a:pPr algn="ctr">
              <a:defRPr/>
            </a:pPr>
            <a:r>
              <a:rPr lang="en-US" sz="1600" dirty="0">
                <a:solidFill>
                  <a:schemeClr val="tx1"/>
                </a:solidFill>
              </a:rPr>
              <a:t>Educator’s performance on professional practices is significantly below the state performance standard.</a:t>
            </a:r>
          </a:p>
          <a:p>
            <a:pPr algn="ctr" fontAlgn="auto">
              <a:spcBef>
                <a:spcPts val="0"/>
              </a:spcBef>
              <a:spcAft>
                <a:spcPts val="0"/>
              </a:spcAft>
              <a:defRPr/>
            </a:pPr>
            <a:endParaRPr lang="en-US" b="1" dirty="0">
              <a:solidFill>
                <a:schemeClr val="tx1"/>
              </a:solidFill>
            </a:endParaRPr>
          </a:p>
        </p:txBody>
      </p:sp>
      <p:sp>
        <p:nvSpPr>
          <p:cNvPr id="6" name="Up Arrow Callout 5"/>
          <p:cNvSpPr/>
          <p:nvPr/>
        </p:nvSpPr>
        <p:spPr>
          <a:xfrm>
            <a:off x="2209800" y="2816770"/>
            <a:ext cx="1600200" cy="3442138"/>
          </a:xfrm>
          <a:prstGeom prst="upArrowCallout">
            <a:avLst>
              <a:gd name="adj1" fmla="val 25000"/>
              <a:gd name="adj2" fmla="val 25000"/>
              <a:gd name="adj3" fmla="val 25000"/>
              <a:gd name="adj4" fmla="val 7669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srgbClr val="C0504D">
                  <a:lumMod val="60000"/>
                  <a:lumOff val="40000"/>
                </a:srgbClr>
              </a:solidFill>
            </a:endParaRPr>
          </a:p>
          <a:p>
            <a:pPr algn="ctr" fontAlgn="auto">
              <a:spcBef>
                <a:spcPts val="0"/>
              </a:spcBef>
              <a:spcAft>
                <a:spcPts val="0"/>
              </a:spcAft>
              <a:defRPr/>
            </a:pPr>
            <a:r>
              <a:rPr lang="en-US" b="1" dirty="0" smtClean="0">
                <a:solidFill>
                  <a:schemeClr val="tx1"/>
                </a:solidFill>
              </a:rPr>
              <a:t>1</a:t>
            </a:r>
          </a:p>
          <a:p>
            <a:pPr algn="ctr">
              <a:defRPr/>
            </a:pPr>
            <a:r>
              <a:rPr lang="en-US" sz="1600" dirty="0">
                <a:solidFill>
                  <a:schemeClr val="tx1"/>
                </a:solidFill>
              </a:rPr>
              <a:t>Educator’s performance on professional practices is below the state performance standard.</a:t>
            </a:r>
          </a:p>
          <a:p>
            <a:pPr algn="ctr" fontAlgn="auto">
              <a:spcBef>
                <a:spcPts val="0"/>
              </a:spcBef>
              <a:spcAft>
                <a:spcPts val="0"/>
              </a:spcAft>
              <a:defRPr/>
            </a:pPr>
            <a:endParaRPr lang="en-US" sz="1600" b="1" dirty="0">
              <a:solidFill>
                <a:schemeClr val="tx1"/>
              </a:solidFill>
            </a:endParaRPr>
          </a:p>
        </p:txBody>
      </p:sp>
      <p:sp>
        <p:nvSpPr>
          <p:cNvPr id="7" name="Up Arrow Callout 6"/>
          <p:cNvSpPr/>
          <p:nvPr/>
        </p:nvSpPr>
        <p:spPr>
          <a:xfrm>
            <a:off x="5562600" y="2816770"/>
            <a:ext cx="1600200" cy="3442138"/>
          </a:xfrm>
          <a:prstGeom prst="upArrowCallout">
            <a:avLst>
              <a:gd name="adj1" fmla="val 25000"/>
              <a:gd name="adj2" fmla="val 25000"/>
              <a:gd name="adj3" fmla="val 25000"/>
              <a:gd name="adj4" fmla="val 7669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prstClr val="white"/>
              </a:solidFill>
            </a:endParaRPr>
          </a:p>
          <a:p>
            <a:pPr algn="ctr" fontAlgn="auto">
              <a:spcBef>
                <a:spcPts val="0"/>
              </a:spcBef>
              <a:spcAft>
                <a:spcPts val="0"/>
              </a:spcAft>
              <a:defRPr/>
            </a:pPr>
            <a:r>
              <a:rPr lang="en-US" b="1" dirty="0" smtClean="0">
                <a:solidFill>
                  <a:schemeClr val="tx1"/>
                </a:solidFill>
              </a:rPr>
              <a:t>3</a:t>
            </a:r>
            <a:endParaRPr lang="en-US" b="1" dirty="0">
              <a:solidFill>
                <a:schemeClr val="tx1"/>
              </a:solidFill>
            </a:endParaRPr>
          </a:p>
          <a:p>
            <a:pPr algn="ctr"/>
            <a:r>
              <a:rPr lang="en-US" dirty="0">
                <a:solidFill>
                  <a:schemeClr val="tx1"/>
                </a:solidFill>
              </a:rPr>
              <a:t>Educator exceeds state standard.</a:t>
            </a:r>
          </a:p>
        </p:txBody>
      </p:sp>
      <p:sp>
        <p:nvSpPr>
          <p:cNvPr id="8" name="Up Arrow Callout 7"/>
          <p:cNvSpPr/>
          <p:nvPr/>
        </p:nvSpPr>
        <p:spPr>
          <a:xfrm>
            <a:off x="3810000" y="2816770"/>
            <a:ext cx="1752600" cy="3442138"/>
          </a:xfrm>
          <a:prstGeom prst="upArrowCallout">
            <a:avLst>
              <a:gd name="adj1" fmla="val 25000"/>
              <a:gd name="adj2" fmla="val 25000"/>
              <a:gd name="adj3" fmla="val 25000"/>
              <a:gd name="adj4" fmla="val 7669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r>
              <a:rPr lang="en-US" b="1" dirty="0" smtClean="0">
                <a:solidFill>
                  <a:schemeClr val="tx1"/>
                </a:solidFill>
              </a:rPr>
              <a:t>2</a:t>
            </a:r>
            <a:endParaRPr lang="en-US" b="1" dirty="0">
              <a:solidFill>
                <a:schemeClr val="tx1"/>
              </a:solidFill>
            </a:endParaRPr>
          </a:p>
          <a:p>
            <a:pPr algn="ctr"/>
            <a:r>
              <a:rPr lang="en-US" dirty="0">
                <a:solidFill>
                  <a:schemeClr val="tx1"/>
                </a:solidFill>
              </a:rPr>
              <a:t>Educator meets state performance standard.</a:t>
            </a:r>
          </a:p>
        </p:txBody>
      </p:sp>
      <p:sp>
        <p:nvSpPr>
          <p:cNvPr id="9" name="Up Arrow Callout 8"/>
          <p:cNvSpPr/>
          <p:nvPr/>
        </p:nvSpPr>
        <p:spPr>
          <a:xfrm>
            <a:off x="7162800" y="2816770"/>
            <a:ext cx="1447800" cy="3442138"/>
          </a:xfrm>
          <a:prstGeom prst="upArrowCallout">
            <a:avLst>
              <a:gd name="adj1" fmla="val 25000"/>
              <a:gd name="adj2" fmla="val 25000"/>
              <a:gd name="adj3" fmla="val 25000"/>
              <a:gd name="adj4" fmla="val 7669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prstClr val="white"/>
              </a:solidFill>
            </a:endParaRPr>
          </a:p>
          <a:p>
            <a:pPr algn="ctr" fontAlgn="auto">
              <a:spcBef>
                <a:spcPts val="0"/>
              </a:spcBef>
              <a:spcAft>
                <a:spcPts val="0"/>
              </a:spcAft>
              <a:defRPr/>
            </a:pPr>
            <a:r>
              <a:rPr lang="en-US" b="1" dirty="0" smtClean="0">
                <a:solidFill>
                  <a:schemeClr val="tx1"/>
                </a:solidFill>
              </a:rPr>
              <a:t>4</a:t>
            </a:r>
            <a:endParaRPr lang="en-US" b="1" dirty="0">
              <a:solidFill>
                <a:schemeClr val="tx1"/>
              </a:solidFill>
            </a:endParaRPr>
          </a:p>
          <a:p>
            <a:pPr algn="ctr"/>
            <a:r>
              <a:rPr lang="en-US" dirty="0">
                <a:solidFill>
                  <a:schemeClr val="tx1"/>
                </a:solidFill>
              </a:rPr>
              <a:t>Educator significantly exceeds state standard.</a:t>
            </a:r>
            <a:endParaRPr lang="en-US" dirty="0">
              <a:solidFill>
                <a:schemeClr val="tx1"/>
              </a:solidFill>
              <a:effectLst/>
            </a:endParaRPr>
          </a:p>
        </p:txBody>
      </p:sp>
    </p:spTree>
    <p:extLst>
      <p:ext uri="{BB962C8B-B14F-4D97-AF65-F5344CB8AC3E}">
        <p14:creationId xmlns:p14="http://schemas.microsoft.com/office/powerpoint/2010/main" val="3385983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4892" t="19172" r="7349" b="22736"/>
          <a:stretch/>
        </p:blipFill>
        <p:spPr bwMode="auto">
          <a:xfrm>
            <a:off x="92558" y="425669"/>
            <a:ext cx="8958885" cy="55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5-Point Star 2"/>
          <p:cNvSpPr/>
          <p:nvPr/>
        </p:nvSpPr>
        <p:spPr>
          <a:xfrm>
            <a:off x="7267901" y="1611278"/>
            <a:ext cx="457200" cy="37837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263167" y="1529280"/>
            <a:ext cx="788276" cy="461665"/>
          </a:xfrm>
          <a:prstGeom prst="rect">
            <a:avLst/>
          </a:prstGeom>
          <a:noFill/>
        </p:spPr>
        <p:txBody>
          <a:bodyPr wrap="square" rtlCol="0">
            <a:spAutoFit/>
          </a:bodyPr>
          <a:lstStyle/>
          <a:p>
            <a:pPr algn="ctr"/>
            <a:r>
              <a:rPr lang="en-US" sz="2400" b="1" dirty="0">
                <a:solidFill>
                  <a:srgbClr val="FF0000"/>
                </a:solidFill>
              </a:rPr>
              <a:t>3</a:t>
            </a:r>
          </a:p>
        </p:txBody>
      </p:sp>
      <p:sp>
        <p:nvSpPr>
          <p:cNvPr id="6" name="5-Point Star 5"/>
          <p:cNvSpPr/>
          <p:nvPr/>
        </p:nvSpPr>
        <p:spPr>
          <a:xfrm>
            <a:off x="6700341" y="2428671"/>
            <a:ext cx="457200" cy="37837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263167" y="2356208"/>
            <a:ext cx="788276"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7" name="5-Point Star 6"/>
          <p:cNvSpPr/>
          <p:nvPr/>
        </p:nvSpPr>
        <p:spPr>
          <a:xfrm>
            <a:off x="6219492" y="3080842"/>
            <a:ext cx="457200" cy="37837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263167" y="3039195"/>
            <a:ext cx="788276"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8" name="5-Point Star 7"/>
          <p:cNvSpPr/>
          <p:nvPr/>
        </p:nvSpPr>
        <p:spPr>
          <a:xfrm>
            <a:off x="6700341" y="3641159"/>
            <a:ext cx="457200" cy="37837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263167" y="3641159"/>
            <a:ext cx="788276" cy="461665"/>
          </a:xfrm>
          <a:prstGeom prst="rect">
            <a:avLst/>
          </a:prstGeom>
          <a:noFill/>
        </p:spPr>
        <p:txBody>
          <a:bodyPr wrap="square" rtlCol="0">
            <a:spAutoFit/>
          </a:bodyPr>
          <a:lstStyle/>
          <a:p>
            <a:pPr algn="ctr"/>
            <a:r>
              <a:rPr lang="en-US" sz="2400" b="1" dirty="0">
                <a:solidFill>
                  <a:srgbClr val="FF0000"/>
                </a:solidFill>
              </a:rPr>
              <a:t>2</a:t>
            </a:r>
          </a:p>
        </p:txBody>
      </p:sp>
      <p:sp>
        <p:nvSpPr>
          <p:cNvPr id="9" name="5-Point Star 8"/>
          <p:cNvSpPr/>
          <p:nvPr/>
        </p:nvSpPr>
        <p:spPr>
          <a:xfrm>
            <a:off x="6700341" y="4117911"/>
            <a:ext cx="457200" cy="37837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263167" y="4113451"/>
            <a:ext cx="788276" cy="461665"/>
          </a:xfrm>
          <a:prstGeom prst="rect">
            <a:avLst/>
          </a:prstGeom>
          <a:noFill/>
        </p:spPr>
        <p:txBody>
          <a:bodyPr wrap="square" rtlCol="0">
            <a:spAutoFit/>
          </a:bodyPr>
          <a:lstStyle/>
          <a:p>
            <a:pPr algn="ctr"/>
            <a:r>
              <a:rPr lang="en-US" sz="2400" b="1" dirty="0">
                <a:solidFill>
                  <a:srgbClr val="FF0000"/>
                </a:solidFill>
              </a:rPr>
              <a:t>2</a:t>
            </a:r>
          </a:p>
        </p:txBody>
      </p:sp>
      <p:sp>
        <p:nvSpPr>
          <p:cNvPr id="4" name="TextBox 3"/>
          <p:cNvSpPr txBox="1"/>
          <p:nvPr/>
        </p:nvSpPr>
        <p:spPr>
          <a:xfrm>
            <a:off x="8302564" y="4449459"/>
            <a:ext cx="788276" cy="369332"/>
          </a:xfrm>
          <a:prstGeom prst="rect">
            <a:avLst/>
          </a:prstGeom>
          <a:noFill/>
        </p:spPr>
        <p:txBody>
          <a:bodyPr wrap="square" rtlCol="0">
            <a:spAutoFit/>
          </a:bodyPr>
          <a:lstStyle/>
          <a:p>
            <a:pPr algn="ctr"/>
            <a:r>
              <a:rPr lang="en-US" b="1" dirty="0" smtClean="0">
                <a:solidFill>
                  <a:srgbClr val="FF0000"/>
                </a:solidFill>
              </a:rPr>
              <a:t>10</a:t>
            </a:r>
            <a:endParaRPr lang="en-US" b="1" dirty="0">
              <a:solidFill>
                <a:srgbClr val="FF0000"/>
              </a:solidFill>
            </a:endParaRPr>
          </a:p>
        </p:txBody>
      </p:sp>
      <p:sp>
        <p:nvSpPr>
          <p:cNvPr id="11" name="Rectangle 10"/>
          <p:cNvSpPr/>
          <p:nvPr/>
        </p:nvSpPr>
        <p:spPr>
          <a:xfrm>
            <a:off x="3073653" y="5092088"/>
            <a:ext cx="2917244" cy="2522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43664" y="5586192"/>
            <a:ext cx="2039005" cy="400110"/>
          </a:xfrm>
          <a:prstGeom prst="rect">
            <a:avLst/>
          </a:prstGeom>
          <a:noFill/>
          <a:ln w="57150">
            <a:noFill/>
          </a:ln>
        </p:spPr>
        <p:txBody>
          <a:bodyPr wrap="square" rtlCol="0">
            <a:spAutoFit/>
          </a:bodyPr>
          <a:lstStyle/>
          <a:p>
            <a:pPr algn="ctr"/>
            <a:r>
              <a:rPr lang="en-US" sz="2000" b="1" dirty="0" smtClean="0">
                <a:solidFill>
                  <a:srgbClr val="FF0000"/>
                </a:solidFill>
              </a:rPr>
              <a:t>Proficient </a:t>
            </a:r>
          </a:p>
        </p:txBody>
      </p:sp>
    </p:spTree>
    <p:extLst>
      <p:ext uri="{BB962C8B-B14F-4D97-AF65-F5344CB8AC3E}">
        <p14:creationId xmlns:p14="http://schemas.microsoft.com/office/powerpoint/2010/main" val="352892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6" grpId="0" animBg="1"/>
      <p:bldP spid="16" grpId="0"/>
      <p:bldP spid="7" grpId="0" animBg="1"/>
      <p:bldP spid="17" grpId="0"/>
      <p:bldP spid="8" grpId="0" animBg="1"/>
      <p:bldP spid="18" grpId="0"/>
      <p:bldP spid="9" grpId="0" animBg="1"/>
      <p:bldP spid="19" grpId="0"/>
      <p:bldP spid="4" grpId="0"/>
      <p:bldP spid="11" grpId="0" animBg="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362" y="1719071"/>
            <a:ext cx="9143999" cy="4407408"/>
          </a:xfrm>
        </p:spPr>
        <p:txBody>
          <a:bodyPr/>
          <a:lstStyle/>
          <a:p>
            <a:r>
              <a:rPr lang="en-US" sz="2200" dirty="0" smtClean="0"/>
              <a:t>First, determine each Standard’s contribution to the overall professional practice rating by using the following formula: </a:t>
            </a:r>
          </a:p>
          <a:p>
            <a:pPr marL="45720" indent="0">
              <a:buNone/>
            </a:pPr>
            <a:endParaRPr lang="en-US" sz="1100" dirty="0" smtClean="0"/>
          </a:p>
          <a:p>
            <a:pPr marL="45720" indent="0" algn="ctr" fontAlgn="ctr">
              <a:buNone/>
            </a:pPr>
            <a:r>
              <a:rPr lang="en-US" sz="2400" u="sng" dirty="0"/>
              <a:t>(Total Pts. Earned for Std.)  X  (Std. Weight  X  No. of Stds.)</a:t>
            </a:r>
            <a:endParaRPr lang="en-US" sz="2400" dirty="0"/>
          </a:p>
          <a:p>
            <a:pPr marL="45720" indent="0" algn="ctr" fontAlgn="ctr">
              <a:buNone/>
            </a:pPr>
            <a:r>
              <a:rPr lang="en-US" sz="2400" dirty="0"/>
              <a:t>(Number of Elements Associated with Standard</a:t>
            </a:r>
            <a:r>
              <a:rPr lang="en-US" sz="2400" dirty="0" smtClean="0"/>
              <a:t>)</a:t>
            </a:r>
          </a:p>
          <a:p>
            <a:pPr marL="45720" indent="0" algn="ctr" fontAlgn="ctr">
              <a:buNone/>
            </a:pPr>
            <a:endParaRPr lang="en-US" sz="2400" dirty="0"/>
          </a:p>
          <a:p>
            <a:pPr marL="45720" indent="0" algn="ctr" fontAlgn="ctr">
              <a:buNone/>
            </a:pPr>
            <a:endParaRPr lang="en-US" sz="2400" dirty="0" smtClean="0"/>
          </a:p>
          <a:p>
            <a:pPr marL="45720" indent="0" algn="ctr" fontAlgn="ctr">
              <a:buNone/>
            </a:pPr>
            <a:endParaRPr lang="en-US" sz="2400" dirty="0"/>
          </a:p>
          <a:p>
            <a:pPr marL="45720" indent="0" algn="ctr" fontAlgn="ctr">
              <a:buNone/>
            </a:pPr>
            <a:endParaRPr lang="en-US" sz="2400" dirty="0" smtClean="0"/>
          </a:p>
          <a:p>
            <a:pPr marL="45720" indent="0" algn="ctr" fontAlgn="ctr">
              <a:buNone/>
            </a:pPr>
            <a:endParaRPr lang="en-US" sz="2400" dirty="0"/>
          </a:p>
          <a:p>
            <a:pPr marL="45720" indent="0">
              <a:buNone/>
            </a:pPr>
            <a:endParaRPr lang="en-US" dirty="0"/>
          </a:p>
        </p:txBody>
      </p:sp>
      <p:sp>
        <p:nvSpPr>
          <p:cNvPr id="3" name="Title 2"/>
          <p:cNvSpPr>
            <a:spLocks noGrp="1"/>
          </p:cNvSpPr>
          <p:nvPr>
            <p:ph type="title"/>
          </p:nvPr>
        </p:nvSpPr>
        <p:spPr>
          <a:xfrm>
            <a:off x="381000" y="277017"/>
            <a:ext cx="8381260" cy="1054394"/>
          </a:xfrm>
        </p:spPr>
        <p:txBody>
          <a:bodyPr/>
          <a:lstStyle/>
          <a:p>
            <a:r>
              <a:rPr lang="en-US" sz="4000" dirty="0" smtClean="0">
                <a:latin typeface="Palatino Linotype" panose="02040502050505030304" pitchFamily="18" charset="0"/>
              </a:rPr>
              <a:t>Determining Overall Professional Practice Rating </a:t>
            </a:r>
            <a:endParaRPr lang="en-US" sz="4000" dirty="0">
              <a:latin typeface="Palatino Linotype" panose="02040502050505030304" pitchFamily="18" charset="0"/>
            </a:endParaRPr>
          </a:p>
        </p:txBody>
      </p:sp>
      <p:sp>
        <p:nvSpPr>
          <p:cNvPr id="5" name="TextBox 4"/>
          <p:cNvSpPr txBox="1"/>
          <p:nvPr/>
        </p:nvSpPr>
        <p:spPr>
          <a:xfrm>
            <a:off x="5935714" y="4326384"/>
            <a:ext cx="906518" cy="523220"/>
          </a:xfrm>
          <a:prstGeom prst="rect">
            <a:avLst/>
          </a:prstGeom>
          <a:noFill/>
        </p:spPr>
        <p:txBody>
          <a:bodyPr wrap="square" rtlCol="0">
            <a:spAutoFit/>
          </a:bodyPr>
          <a:lstStyle/>
          <a:p>
            <a:r>
              <a:rPr lang="en-US" sz="2800" dirty="0" smtClean="0">
                <a:solidFill>
                  <a:schemeClr val="tx2"/>
                </a:solidFill>
              </a:rPr>
              <a:t>= 2</a:t>
            </a:r>
            <a:endParaRPr lang="en-US" sz="2800" dirty="0">
              <a:solidFill>
                <a:schemeClr val="tx2"/>
              </a:solidFill>
            </a:endParaRPr>
          </a:p>
        </p:txBody>
      </p:sp>
      <p:sp>
        <p:nvSpPr>
          <p:cNvPr id="6" name="TextBox 5"/>
          <p:cNvSpPr txBox="1"/>
          <p:nvPr/>
        </p:nvSpPr>
        <p:spPr>
          <a:xfrm>
            <a:off x="3237185" y="3800787"/>
            <a:ext cx="2669629" cy="1840504"/>
          </a:xfrm>
          <a:prstGeom prst="rect">
            <a:avLst/>
          </a:prstGeom>
          <a:noFill/>
        </p:spPr>
        <p:txBody>
          <a:bodyPr wrap="square" rtlCol="0">
            <a:spAutoFit/>
          </a:bodyPr>
          <a:lstStyle/>
          <a:p>
            <a:pPr marL="45720" lvl="0" algn="ctr" fontAlgn="ctr">
              <a:spcBef>
                <a:spcPct val="20000"/>
              </a:spcBef>
              <a:buClr>
                <a:srgbClr val="95B6D2"/>
              </a:buClr>
              <a:buSzPct val="110000"/>
            </a:pPr>
            <a:r>
              <a:rPr lang="en-US" sz="2400" i="1" spc="150" dirty="0" smtClean="0">
                <a:solidFill>
                  <a:srgbClr val="785F55"/>
                </a:solidFill>
              </a:rPr>
              <a:t>Example</a:t>
            </a:r>
            <a:r>
              <a:rPr lang="en-US" sz="2400" i="1" spc="150" dirty="0">
                <a:solidFill>
                  <a:srgbClr val="785F55"/>
                </a:solidFill>
              </a:rPr>
              <a:t>: </a:t>
            </a:r>
          </a:p>
          <a:p>
            <a:pPr marL="45720" lvl="0" algn="ctr" fontAlgn="ctr">
              <a:spcBef>
                <a:spcPct val="20000"/>
              </a:spcBef>
              <a:buClr>
                <a:srgbClr val="95B6D2"/>
              </a:buClr>
              <a:buSzPct val="110000"/>
            </a:pPr>
            <a:r>
              <a:rPr lang="en-US" sz="2400" u="sng" spc="150" dirty="0">
                <a:solidFill>
                  <a:srgbClr val="785F55"/>
                </a:solidFill>
              </a:rPr>
              <a:t>10  X  (.20  X  5)</a:t>
            </a:r>
            <a:r>
              <a:rPr lang="en-US" sz="2400" spc="150" dirty="0">
                <a:solidFill>
                  <a:srgbClr val="785F55"/>
                </a:solidFill>
              </a:rPr>
              <a:t> </a:t>
            </a:r>
            <a:endParaRPr lang="en-US" sz="2400" u="sng" spc="150" dirty="0">
              <a:solidFill>
                <a:srgbClr val="785F55"/>
              </a:solidFill>
            </a:endParaRPr>
          </a:p>
          <a:p>
            <a:pPr marL="45720" lvl="0" algn="ctr" fontAlgn="ctr">
              <a:spcBef>
                <a:spcPct val="20000"/>
              </a:spcBef>
              <a:buClr>
                <a:srgbClr val="95B6D2"/>
              </a:buClr>
              <a:buSzPct val="110000"/>
            </a:pPr>
            <a:r>
              <a:rPr lang="en-US" sz="2400" spc="150" dirty="0">
                <a:solidFill>
                  <a:srgbClr val="785F55"/>
                </a:solidFill>
              </a:rPr>
              <a:t>5</a:t>
            </a:r>
          </a:p>
          <a:p>
            <a:r>
              <a:rPr lang="en-US" sz="2800" dirty="0" smtClean="0">
                <a:solidFill>
                  <a:schemeClr val="tx2"/>
                </a:solidFill>
              </a:rPr>
              <a:t> </a:t>
            </a:r>
            <a:endParaRPr lang="en-US" sz="2800" dirty="0">
              <a:solidFill>
                <a:schemeClr val="tx2"/>
              </a:solidFill>
            </a:endParaRPr>
          </a:p>
        </p:txBody>
      </p:sp>
      <p:sp>
        <p:nvSpPr>
          <p:cNvPr id="7" name="TextBox 6"/>
          <p:cNvSpPr txBox="1"/>
          <p:nvPr/>
        </p:nvSpPr>
        <p:spPr>
          <a:xfrm>
            <a:off x="381000" y="5299443"/>
            <a:ext cx="8510751" cy="1107996"/>
          </a:xfrm>
          <a:prstGeom prst="rect">
            <a:avLst/>
          </a:prstGeom>
          <a:noFill/>
        </p:spPr>
        <p:txBody>
          <a:bodyPr wrap="square" rtlCol="0">
            <a:spAutoFit/>
          </a:bodyPr>
          <a:lstStyle/>
          <a:p>
            <a:pPr marL="274320" lvl="0" indent="-228600" fontAlgn="ctr">
              <a:spcBef>
                <a:spcPct val="20000"/>
              </a:spcBef>
              <a:buClr>
                <a:srgbClr val="95B6D2"/>
              </a:buClr>
              <a:buSzPct val="110000"/>
              <a:buFont typeface="Wingdings" charset="2"/>
              <a:buChar char="§"/>
            </a:pPr>
            <a:r>
              <a:rPr lang="en-US" sz="2200" spc="150" dirty="0">
                <a:solidFill>
                  <a:srgbClr val="785F55"/>
                </a:solidFill>
              </a:rPr>
              <a:t>Once you’ve completed this step for every Standard, you are then able to determine the overall professional practice rating.  </a:t>
            </a:r>
          </a:p>
        </p:txBody>
      </p:sp>
    </p:spTree>
    <p:extLst>
      <p:ext uri="{BB962C8B-B14F-4D97-AF65-F5344CB8AC3E}">
        <p14:creationId xmlns:p14="http://schemas.microsoft.com/office/powerpoint/2010/main" val="37440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0" y="182421"/>
            <a:ext cx="9144000" cy="1054394"/>
          </a:xfrm>
        </p:spPr>
        <p:txBody>
          <a:bodyPr/>
          <a:lstStyle/>
          <a:p>
            <a:r>
              <a:rPr lang="en-US" sz="4000" dirty="0" smtClean="0">
                <a:latin typeface="Palatino Linotype" panose="02040502050505030304" pitchFamily="18" charset="0"/>
              </a:rPr>
              <a:t>Determining </a:t>
            </a:r>
            <a:r>
              <a:rPr lang="en-US" sz="4000" dirty="0">
                <a:latin typeface="Palatino Linotype" panose="02040502050505030304" pitchFamily="18" charset="0"/>
              </a:rPr>
              <a:t>Overall Professional Practice Rating </a:t>
            </a:r>
          </a:p>
        </p:txBody>
      </p:sp>
      <p:sp>
        <p:nvSpPr>
          <p:cNvPr id="4" name="Footer Placeholder 3"/>
          <p:cNvSpPr>
            <a:spLocks noGrp="1"/>
          </p:cNvSpPr>
          <p:nvPr>
            <p:ph type="ftr" sz="quarter" idx="3"/>
          </p:nvPr>
        </p:nvSpPr>
        <p:spPr/>
        <p:txBody>
          <a:bodyPr/>
          <a:lstStyle/>
          <a:p>
            <a:endParaRPr lang="en-US" dirty="0" smtClean="0"/>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2005" t="22909" r="11680" b="9860"/>
          <a:stretch/>
        </p:blipFill>
        <p:spPr bwMode="auto">
          <a:xfrm>
            <a:off x="1551590" y="1450428"/>
            <a:ext cx="6040821" cy="540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706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Bridging Requirement 1 (Art of Evaluation) and Requirement 2 (Science of Evaluation)</a:t>
            </a:r>
          </a:p>
          <a:p>
            <a:pPr lvl="1"/>
            <a:r>
              <a:rPr lang="en-US" dirty="0" smtClean="0"/>
              <a:t>Simulation Activity</a:t>
            </a:r>
          </a:p>
          <a:p>
            <a:pPr lvl="2"/>
            <a:r>
              <a:rPr lang="en-US" dirty="0" smtClean="0"/>
              <a:t>Use a “scored” evaluation rubric to determine:</a:t>
            </a:r>
          </a:p>
          <a:p>
            <a:pPr lvl="3"/>
            <a:r>
              <a:rPr lang="en-US" dirty="0" smtClean="0"/>
              <a:t>Areas of strength and need</a:t>
            </a:r>
          </a:p>
          <a:p>
            <a:pPr lvl="3"/>
            <a:r>
              <a:rPr lang="en-US" dirty="0" smtClean="0"/>
              <a:t>Possible goals</a:t>
            </a:r>
          </a:p>
          <a:p>
            <a:pPr lvl="3"/>
            <a:r>
              <a:rPr lang="en-US" dirty="0" smtClean="0"/>
              <a:t>Coaching Conversation</a:t>
            </a:r>
          </a:p>
          <a:p>
            <a:pPr marL="914400" lvl="3" indent="0">
              <a:buNone/>
            </a:pPr>
            <a:endParaRPr lang="en-US" dirty="0" smtClean="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Making Sense of the Evaluation</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2507727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latin typeface="Palatino Linotype" pitchFamily="18" charset="0"/>
              </a:rPr>
              <a:t>Simulation Activity</a:t>
            </a:r>
          </a:p>
        </p:txBody>
      </p:sp>
      <p:sp>
        <p:nvSpPr>
          <p:cNvPr id="57347" name="Content Placeholder 2"/>
          <p:cNvSpPr>
            <a:spLocks noGrp="1"/>
          </p:cNvSpPr>
          <p:nvPr>
            <p:ph idx="1"/>
          </p:nvPr>
        </p:nvSpPr>
        <p:spPr bwMode="auto">
          <a:xfrm>
            <a:off x="457200" y="1818290"/>
            <a:ext cx="8229600" cy="4648200"/>
          </a:xfrm>
          <a:extLst/>
        </p:spPr>
        <p:txBody>
          <a:bodyPr vert="horz" wrap="square" lIns="91440" tIns="45720" rIns="91440" bIns="45720" numCol="1" anchor="t" anchorCtr="0" compatLnSpc="1">
            <a:prstTxWarp prst="textNoShape">
              <a:avLst/>
            </a:prstTxWarp>
          </a:bodyPr>
          <a:lstStyle/>
          <a:p>
            <a:pPr marL="0" indent="0" eaLnBrk="1" hangingPunct="1">
              <a:buFontTx/>
              <a:buNone/>
              <a:defRPr/>
            </a:pPr>
            <a:r>
              <a:rPr lang="en-US" sz="3200" dirty="0" smtClean="0"/>
              <a:t>Group Activity </a:t>
            </a:r>
          </a:p>
          <a:p>
            <a:pPr eaLnBrk="1" hangingPunct="1">
              <a:defRPr/>
            </a:pPr>
            <a:r>
              <a:rPr lang="en-US" sz="3200" dirty="0" smtClean="0"/>
              <a:t>Sample Rubrics (filled out by trained evaluators)</a:t>
            </a:r>
          </a:p>
          <a:p>
            <a:pPr lvl="1" eaLnBrk="1" hangingPunct="1">
              <a:defRPr/>
            </a:pPr>
            <a:r>
              <a:rPr lang="en-US" sz="2400" dirty="0" smtClean="0"/>
              <a:t>Score the entire rubric</a:t>
            </a:r>
          </a:p>
          <a:p>
            <a:pPr lvl="2" eaLnBrk="1" hangingPunct="1">
              <a:defRPr/>
            </a:pPr>
            <a:r>
              <a:rPr lang="en-US" sz="2800" dirty="0" smtClean="0"/>
              <a:t>Elements</a:t>
            </a:r>
          </a:p>
          <a:p>
            <a:pPr lvl="2" eaLnBrk="1" hangingPunct="1">
              <a:defRPr/>
            </a:pPr>
            <a:r>
              <a:rPr lang="en-US" sz="2800" dirty="0" smtClean="0"/>
              <a:t>Standards</a:t>
            </a:r>
          </a:p>
          <a:p>
            <a:pPr lvl="2" eaLnBrk="1" hangingPunct="1">
              <a:defRPr/>
            </a:pPr>
            <a:r>
              <a:rPr lang="en-US" sz="2800" dirty="0" smtClean="0"/>
              <a:t>Overall rating</a:t>
            </a:r>
            <a:endParaRPr lang="en-US" sz="2000" dirty="0" smtClean="0"/>
          </a:p>
          <a:p>
            <a:pPr eaLnBrk="1" hangingPunct="1">
              <a:defRPr/>
            </a:pPr>
            <a:endParaRPr lang="en-US" dirty="0" smtClean="0"/>
          </a:p>
        </p:txBody>
      </p:sp>
      <p:pic>
        <p:nvPicPr>
          <p:cNvPr id="665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027" y="3208280"/>
            <a:ext cx="33115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8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478" y="218364"/>
            <a:ext cx="9007522" cy="1191877"/>
          </a:xfrm>
        </p:spPr>
        <p:txBody>
          <a:bodyPr/>
          <a:lstStyle/>
          <a:p>
            <a:r>
              <a:rPr lang="en-US" sz="2800" dirty="0" smtClean="0">
                <a:latin typeface="Palatino Linotype" panose="02040502050505030304" pitchFamily="18" charset="0"/>
              </a:rPr>
              <a:t>What are the steps to become an Approved </a:t>
            </a:r>
            <a:r>
              <a:rPr lang="en-US" sz="2800" dirty="0">
                <a:latin typeface="Palatino Linotype" panose="02040502050505030304" pitchFamily="18" charset="0"/>
              </a:rPr>
              <a:t>State Model Educator </a:t>
            </a:r>
            <a:r>
              <a:rPr lang="en-US" sz="2800" dirty="0" smtClean="0">
                <a:latin typeface="Palatino Linotype" panose="02040502050505030304" pitchFamily="18" charset="0"/>
              </a:rPr>
              <a:t>Evaluator </a:t>
            </a:r>
            <a:r>
              <a:rPr lang="en-US" sz="2800" dirty="0">
                <a:latin typeface="Palatino Linotype" panose="02040502050505030304" pitchFamily="18" charset="0"/>
              </a:rPr>
              <a:t>Training </a:t>
            </a:r>
            <a:r>
              <a:rPr lang="en-US" sz="2800" dirty="0" smtClean="0">
                <a:latin typeface="Palatino Linotype" panose="02040502050505030304" pitchFamily="18" charset="0"/>
              </a:rPr>
              <a:t>Provider?</a:t>
            </a:r>
            <a:endParaRPr lang="en-US" sz="28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graphicFrame>
        <p:nvGraphicFramePr>
          <p:cNvPr id="7" name="Diagram 6"/>
          <p:cNvGraphicFramePr/>
          <p:nvPr>
            <p:extLst>
              <p:ext uri="{D42A27DB-BD31-4B8C-83A1-F6EECF244321}">
                <p14:modId xmlns:p14="http://schemas.microsoft.com/office/powerpoint/2010/main" val="3674044892"/>
              </p:ext>
            </p:extLst>
          </p:nvPr>
        </p:nvGraphicFramePr>
        <p:xfrm>
          <a:off x="381000" y="1524000"/>
          <a:ext cx="8534400"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409701" y="2914650"/>
            <a:ext cx="4419599"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2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0" y="233846"/>
            <a:ext cx="8610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latin typeface="Palatino Linotype" pitchFamily="18" charset="0"/>
              </a:rPr>
              <a:t>Focusing on Continuous Improvement</a:t>
            </a:r>
          </a:p>
        </p:txBody>
      </p:sp>
      <p:sp>
        <p:nvSpPr>
          <p:cNvPr id="67587" name="Content Placeholder 2"/>
          <p:cNvSpPr>
            <a:spLocks noGrp="1"/>
          </p:cNvSpPr>
          <p:nvPr>
            <p:ph idx="1"/>
          </p:nvPr>
        </p:nvSpPr>
        <p:spPr bwMode="auto">
          <a:xfrm>
            <a:off x="457200" y="1828800"/>
            <a:ext cx="8229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US" sz="2800" dirty="0" smtClean="0"/>
              <a:t>Look for areas of focus for goal setting.</a:t>
            </a:r>
          </a:p>
          <a:p>
            <a:pPr lvl="2" eaLnBrk="1" hangingPunct="1"/>
            <a:r>
              <a:rPr lang="en-US" sz="2400" dirty="0" smtClean="0"/>
              <a:t>Record a goal(s) on your simulation</a:t>
            </a:r>
          </a:p>
          <a:p>
            <a:pPr lvl="2" eaLnBrk="1" hangingPunct="1"/>
            <a:r>
              <a:rPr lang="en-US" sz="2400" dirty="0" smtClean="0"/>
              <a:t>What feedback would you give to support your claim?</a:t>
            </a:r>
          </a:p>
          <a:p>
            <a:pPr lvl="2" eaLnBrk="1" hangingPunct="1"/>
            <a:endParaRPr lang="en-US" sz="1050" dirty="0" smtClean="0"/>
          </a:p>
          <a:p>
            <a:pPr lvl="1" eaLnBrk="1" hangingPunct="1"/>
            <a:r>
              <a:rPr lang="en-US" sz="2800" dirty="0" smtClean="0"/>
              <a:t>If this were a mid-year review, what additional artifacts would you look for to support evidence of the goal(s) set?</a:t>
            </a:r>
          </a:p>
          <a:p>
            <a:pPr lvl="2" eaLnBrk="1" hangingPunct="1"/>
            <a:r>
              <a:rPr lang="en-US" sz="2400" dirty="0" smtClean="0"/>
              <a:t>Be prepared to share your thinking.</a:t>
            </a:r>
          </a:p>
        </p:txBody>
      </p:sp>
      <p:pic>
        <p:nvPicPr>
          <p:cNvPr id="67588" name="Picture 4" descr="C:\Users\pare_d\AppData\Local\Microsoft\Windows\Temporary Internet Files\Content.IE5\HNF517NO\MC900325238[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14363" y="4516817"/>
            <a:ext cx="181927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638800"/>
            <a:ext cx="120567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8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Palatino Linotype" panose="02040502050505030304" pitchFamily="18" charset="0"/>
              </a:rPr>
              <a:t>Inter-rater Agreement Systems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4994619"/>
              </p:ext>
            </p:extLst>
          </p:nvPr>
        </p:nvGraphicFramePr>
        <p:xfrm>
          <a:off x="381000" y="1410242"/>
          <a:ext cx="8407400" cy="544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13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Gallery Walk Activity</a:t>
            </a:r>
          </a:p>
          <a:p>
            <a:pPr lvl="1"/>
            <a:r>
              <a:rPr lang="en-US" sz="2000" dirty="0" smtClean="0"/>
              <a:t>Charts list each of the elements</a:t>
            </a:r>
          </a:p>
          <a:p>
            <a:pPr lvl="1"/>
            <a:r>
              <a:rPr lang="en-US" sz="2000" dirty="0" smtClean="0"/>
              <a:t>Participants are asked to read each element and provide an example of:</a:t>
            </a:r>
          </a:p>
          <a:p>
            <a:pPr lvl="2"/>
            <a:r>
              <a:rPr lang="en-US" sz="1800" dirty="0" smtClean="0"/>
              <a:t>What someone might do to make the element come alive</a:t>
            </a:r>
          </a:p>
          <a:p>
            <a:pPr lvl="2"/>
            <a:r>
              <a:rPr lang="en-US" sz="1800" dirty="0" smtClean="0"/>
              <a:t>What the result of that action is on students and staff, or artifacts that could be used as evidence of the practice</a:t>
            </a:r>
          </a:p>
          <a:p>
            <a:pPr lvl="1"/>
            <a:r>
              <a:rPr lang="en-US" sz="2000" dirty="0" smtClean="0"/>
              <a:t>Participants are asked to read the responses and look for:</a:t>
            </a:r>
          </a:p>
          <a:p>
            <a:pPr lvl="2"/>
            <a:r>
              <a:rPr lang="en-US" sz="1800" dirty="0"/>
              <a:t>C</a:t>
            </a:r>
            <a:r>
              <a:rPr lang="en-US" sz="1800" dirty="0" smtClean="0"/>
              <a:t>ommonalities among standards</a:t>
            </a:r>
          </a:p>
          <a:p>
            <a:pPr lvl="2"/>
            <a:r>
              <a:rPr lang="en-US" sz="1800" dirty="0" smtClean="0"/>
              <a:t>Areas in which they will need to develop a deeper understanding</a:t>
            </a:r>
          </a:p>
          <a:p>
            <a:pPr lvl="1"/>
            <a:r>
              <a:rPr lang="en-US" sz="2000" dirty="0" smtClean="0"/>
              <a:t>Take-away</a:t>
            </a:r>
          </a:p>
          <a:p>
            <a:pPr lvl="2"/>
            <a:r>
              <a:rPr lang="en-US" sz="1800" dirty="0"/>
              <a:t>Build a common understanding of professional practices </a:t>
            </a:r>
          </a:p>
          <a:p>
            <a:pPr lvl="2"/>
            <a:r>
              <a:rPr lang="en-US" sz="1800" dirty="0" smtClean="0"/>
              <a:t>List of look fors</a:t>
            </a:r>
          </a:p>
          <a:p>
            <a:pPr lvl="2"/>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Understanding the Elements</a:t>
            </a:r>
            <a:endParaRPr lang="en-US" sz="4000" dirty="0">
              <a:latin typeface="Palatino Linotype" panose="02040502050505030304" pitchFamily="18" charset="0"/>
            </a:endParaRPr>
          </a:p>
        </p:txBody>
      </p:sp>
      <p:pic>
        <p:nvPicPr>
          <p:cNvPr id="5" name="Picture 3" descr="C:\Users\pare_d\AppData\Local\Microsoft\Windows\Temporary Internet Files\Content.IE5\SYMW849F\MC900441285[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pic>
        <p:nvPicPr>
          <p:cNvPr id="7"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512" y="5823404"/>
            <a:ext cx="120567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4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The Big Picture</a:t>
            </a:r>
            <a:endParaRPr lang="en-US" dirty="0" smtClean="0"/>
          </a:p>
          <a:p>
            <a:r>
              <a:rPr lang="en-US" dirty="0" smtClean="0"/>
              <a:t>Rules: 5.01 (G) </a:t>
            </a:r>
            <a:r>
              <a:rPr lang="en-US" b="0" dirty="0" smtClean="0"/>
              <a:t>A description of the process that the School District or BOCES used for </a:t>
            </a:r>
            <a:r>
              <a:rPr lang="en-US" i="1" u="sng" dirty="0" smtClean="0"/>
              <a:t>validating the evaluation methods</a:t>
            </a:r>
            <a:r>
              <a:rPr lang="en-US" b="0" dirty="0" smtClean="0"/>
              <a:t> selected by the School District or BOCES.  Such process shall address:</a:t>
            </a:r>
          </a:p>
          <a:p>
            <a:pPr lvl="1"/>
            <a:r>
              <a:rPr lang="en-US" dirty="0" smtClean="0"/>
              <a:t>5.01 (G) 1  consistency among the multiple measures used for evaluations</a:t>
            </a:r>
          </a:p>
          <a:p>
            <a:pPr lvl="1"/>
            <a:r>
              <a:rPr lang="en-US" dirty="0" smtClean="0"/>
              <a:t>5.01 (G) 2	inter-rater reliability when the measures are applied by different evaluators; and</a:t>
            </a:r>
          </a:p>
          <a:p>
            <a:pPr lvl="1"/>
            <a:r>
              <a:rPr lang="en-US" dirty="0" smtClean="0"/>
              <a:t>5.01 (G) 3	consistency of data used to evaluate performance (i.e., observation, surveys, Measures of Student Academic Growth) and the Performance Evaluation Ratings that are assigned.</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Inter-rater Agreement</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43</a:t>
            </a:fld>
            <a:endParaRPr lang="en-US" dirty="0" smtClean="0"/>
          </a:p>
        </p:txBody>
      </p:sp>
    </p:spTree>
    <p:extLst>
      <p:ext uri="{BB962C8B-B14F-4D97-AF65-F5344CB8AC3E}">
        <p14:creationId xmlns:p14="http://schemas.microsoft.com/office/powerpoint/2010/main" val="241569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0" autoRev="1" fill="remove"/>
                                        <p:tgtEl>
                                          <p:spTgt spid="2">
                                            <p:txEl>
                                              <p:pRg st="3" end="3"/>
                                            </p:txEl>
                                          </p:spTgt>
                                        </p:tgtEl>
                                        <p:attrNameLst>
                                          <p:attrName>style.color</p:attrName>
                                        </p:attrNameLst>
                                      </p:cBhvr>
                                      <p:to>
                                        <a:schemeClr val="bg1"/>
                                      </p:to>
                                    </p:animClr>
                                    <p:animClr clrSpc="rgb" dir="cw">
                                      <p:cBhvr>
                                        <p:cTn id="7" dur="2500" autoRev="1" fill="remove"/>
                                        <p:tgtEl>
                                          <p:spTgt spid="2">
                                            <p:txEl>
                                              <p:pRg st="3" end="3"/>
                                            </p:txEl>
                                          </p:spTgt>
                                        </p:tgtEl>
                                        <p:attrNameLst>
                                          <p:attrName>fillcolor</p:attrName>
                                        </p:attrNameLst>
                                      </p:cBhvr>
                                      <p:to>
                                        <a:schemeClr val="bg1"/>
                                      </p:to>
                                    </p:animClr>
                                    <p:set>
                                      <p:cBhvr>
                                        <p:cTn id="8" dur="2500" autoRev="1" fill="remove"/>
                                        <p:tgtEl>
                                          <p:spTgt spid="2">
                                            <p:txEl>
                                              <p:pRg st="3" end="3"/>
                                            </p:txEl>
                                          </p:spTgt>
                                        </p:tgtEl>
                                        <p:attrNameLst>
                                          <p:attrName>fill.type</p:attrName>
                                        </p:attrNameLst>
                                      </p:cBhvr>
                                      <p:to>
                                        <p:strVal val="solid"/>
                                      </p:to>
                                    </p:set>
                                    <p:set>
                                      <p:cBhvr>
                                        <p:cTn id="9" dur="2500" autoRev="1" fill="remove"/>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Palatino Linotype" panose="02040502050505030304" pitchFamily="18" charset="0"/>
              </a:rPr>
              <a:t>IRR vs. IRA</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sp>
        <p:nvSpPr>
          <p:cNvPr id="5" name="Content Placeholder 4"/>
          <p:cNvSpPr txBox="1">
            <a:spLocks/>
          </p:cNvSpPr>
          <p:nvPr/>
        </p:nvSpPr>
        <p:spPr>
          <a:xfrm>
            <a:off x="391159" y="1719072"/>
            <a:ext cx="4038600"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chemeClr val="accent6">
                    <a:lumMod val="50000"/>
                  </a:schemeClr>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chemeClr val="accent6">
                    <a:lumMod val="50000"/>
                  </a:schemeClr>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chemeClr val="accent6">
                    <a:lumMod val="50000"/>
                  </a:schemeClr>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chemeClr val="accent6">
                    <a:lumMod val="50000"/>
                  </a:schemeClr>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Inter-rater Reliability (IRR)</a:t>
            </a:r>
          </a:p>
          <a:p>
            <a:pPr lvl="1"/>
            <a:r>
              <a:rPr lang="en-US" dirty="0" smtClean="0"/>
              <a:t>A measure of consistency between evaluators</a:t>
            </a:r>
          </a:p>
          <a:p>
            <a:pPr lvl="2"/>
            <a:r>
              <a:rPr lang="en-US" dirty="0" smtClean="0"/>
              <a:t>In regard to the ordering or relative standing of performance ratings</a:t>
            </a:r>
            <a:endParaRPr lang="en-US" dirty="0"/>
          </a:p>
        </p:txBody>
      </p:sp>
      <p:sp>
        <p:nvSpPr>
          <p:cNvPr id="6" name="Content Placeholder 5"/>
          <p:cNvSpPr txBox="1">
            <a:spLocks/>
          </p:cNvSpPr>
          <p:nvPr/>
        </p:nvSpPr>
        <p:spPr>
          <a:xfrm>
            <a:off x="4288221" y="1719072"/>
            <a:ext cx="4855779"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Inter-rater Agreement (IRA)</a:t>
            </a:r>
          </a:p>
          <a:p>
            <a:pPr lvl="1"/>
            <a:r>
              <a:rPr lang="en-US" dirty="0" smtClean="0"/>
              <a:t>A measure of consistency between evaluators</a:t>
            </a:r>
          </a:p>
          <a:p>
            <a:pPr lvl="2"/>
            <a:r>
              <a:rPr lang="en-US" dirty="0" smtClean="0"/>
              <a:t>In regard to the </a:t>
            </a:r>
            <a:r>
              <a:rPr lang="en-US" i="1" dirty="0" smtClean="0"/>
              <a:t>absolute value</a:t>
            </a:r>
            <a:r>
              <a:rPr lang="en-US" dirty="0" smtClean="0"/>
              <a:t> of ratings</a:t>
            </a:r>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t="22891" b="19277"/>
          <a:stretch/>
        </p:blipFill>
        <p:spPr bwMode="auto">
          <a:xfrm>
            <a:off x="3301562" y="4256690"/>
            <a:ext cx="2540877" cy="1869790"/>
          </a:xfrm>
          <a:prstGeom prst="rect">
            <a:avLst/>
          </a:prstGeom>
          <a:ln>
            <a:noFill/>
          </a:ln>
          <a:effectLst>
            <a:softEdge rad="381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9259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99577666"/>
              </p:ext>
            </p:extLst>
          </p:nvPr>
        </p:nvGraphicFramePr>
        <p:xfrm>
          <a:off x="381000" y="2519363"/>
          <a:ext cx="8407400" cy="2961640"/>
        </p:xfrm>
        <a:graphic>
          <a:graphicData uri="http://schemas.openxmlformats.org/drawingml/2006/table">
            <a:tbl>
              <a:tblPr firstRow="1" bandRow="1">
                <a:tableStyleId>{5C22544A-7EE6-4342-B048-85BDC9FD1C3A}</a:tableStyleId>
              </a:tblPr>
              <a:tblGrid>
                <a:gridCol w="1681480"/>
                <a:gridCol w="1681480"/>
                <a:gridCol w="1681480"/>
                <a:gridCol w="1681480"/>
                <a:gridCol w="1681480"/>
              </a:tblGrid>
              <a:tr h="370840">
                <a:tc>
                  <a:txBody>
                    <a:bodyPr/>
                    <a:lstStyle/>
                    <a:p>
                      <a:endParaRPr lang="en-US" dirty="0"/>
                    </a:p>
                  </a:txBody>
                  <a:tcPr/>
                </a:tc>
                <a:tc gridSpan="2">
                  <a:txBody>
                    <a:bodyPr/>
                    <a:lstStyle/>
                    <a:p>
                      <a:r>
                        <a:rPr lang="en-US" dirty="0" smtClean="0"/>
                        <a:t>Low Agreement, High Reliability</a:t>
                      </a:r>
                      <a:endParaRPr lang="en-US" dirty="0"/>
                    </a:p>
                  </a:txBody>
                  <a:tcPr/>
                </a:tc>
                <a:tc hMerge="1">
                  <a:txBody>
                    <a:bodyPr/>
                    <a:lstStyle/>
                    <a:p>
                      <a:endParaRPr lang="en-US" dirty="0"/>
                    </a:p>
                  </a:txBody>
                  <a:tcPr/>
                </a:tc>
                <a:tc gridSpan="2">
                  <a:txBody>
                    <a:bodyPr/>
                    <a:lstStyle/>
                    <a:p>
                      <a:r>
                        <a:rPr lang="en-US" dirty="0" smtClean="0"/>
                        <a:t>High Agreement,</a:t>
                      </a:r>
                      <a:r>
                        <a:rPr lang="en-US" baseline="0" dirty="0" smtClean="0"/>
                        <a:t> High Reliability</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Rater 1</a:t>
                      </a:r>
                      <a:endParaRPr lang="en-US" dirty="0"/>
                    </a:p>
                  </a:txBody>
                  <a:tcPr/>
                </a:tc>
                <a:tc>
                  <a:txBody>
                    <a:bodyPr/>
                    <a:lstStyle/>
                    <a:p>
                      <a:r>
                        <a:rPr lang="en-US" dirty="0" smtClean="0"/>
                        <a:t>Rater 2</a:t>
                      </a:r>
                      <a:endParaRPr lang="en-US" dirty="0"/>
                    </a:p>
                  </a:txBody>
                  <a:tcPr/>
                </a:tc>
                <a:tc>
                  <a:txBody>
                    <a:bodyPr/>
                    <a:lstStyle/>
                    <a:p>
                      <a:r>
                        <a:rPr lang="en-US" dirty="0" smtClean="0"/>
                        <a:t>Rater 3</a:t>
                      </a:r>
                      <a:endParaRPr lang="en-US" dirty="0"/>
                    </a:p>
                  </a:txBody>
                  <a:tcPr/>
                </a:tc>
                <a:tc>
                  <a:txBody>
                    <a:bodyPr/>
                    <a:lstStyle/>
                    <a:p>
                      <a:r>
                        <a:rPr lang="en-US" dirty="0" smtClean="0"/>
                        <a:t>Rater 4</a:t>
                      </a:r>
                      <a:endParaRPr lang="en-US" dirty="0"/>
                    </a:p>
                  </a:txBody>
                  <a:tcPr/>
                </a:tc>
              </a:tr>
              <a:tr h="370840">
                <a:tc>
                  <a:txBody>
                    <a:bodyPr/>
                    <a:lstStyle/>
                    <a:p>
                      <a:r>
                        <a:rPr lang="en-US" dirty="0" smtClean="0"/>
                        <a:t>Teacher A</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Teacher B</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r h="370840">
                <a:tc>
                  <a:txBody>
                    <a:bodyPr/>
                    <a:lstStyle/>
                    <a:p>
                      <a:r>
                        <a:rPr lang="en-US" dirty="0" smtClean="0"/>
                        <a:t>Teacher C</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360362">
                <a:tc>
                  <a:txBody>
                    <a:bodyPr/>
                    <a:lstStyle/>
                    <a:p>
                      <a:r>
                        <a:rPr lang="en-US" dirty="0" smtClean="0"/>
                        <a:t>Teacher D</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4</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4</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4</a:t>
                      </a:r>
                      <a:endParaRPr lang="en-US" dirty="0"/>
                    </a:p>
                  </a:txBody>
                  <a:tcPr>
                    <a:lnB w="12700" cap="flat" cmpd="sng" algn="ctr">
                      <a:solidFill>
                        <a:schemeClr val="tx1"/>
                      </a:solidFill>
                      <a:prstDash val="solid"/>
                      <a:round/>
                      <a:headEnd type="none" w="med" len="med"/>
                      <a:tailEnd type="none" w="med" len="med"/>
                    </a:lnB>
                  </a:tcPr>
                </a:tc>
              </a:tr>
              <a:tr h="370840">
                <a:tc>
                  <a:txBody>
                    <a:bodyPr/>
                    <a:lstStyle/>
                    <a:p>
                      <a:r>
                        <a:rPr lang="en-US" dirty="0" smtClean="0"/>
                        <a:t>Agreement</a:t>
                      </a:r>
                      <a:endParaRPr lang="en-US" dirty="0"/>
                    </a:p>
                  </a:txBody>
                  <a:tcPr>
                    <a:lnT w="12700" cap="flat" cmpd="sng" algn="ctr">
                      <a:solidFill>
                        <a:schemeClr val="tx1"/>
                      </a:solidFill>
                      <a:prstDash val="solid"/>
                      <a:round/>
                      <a:headEnd type="none" w="med" len="med"/>
                      <a:tailEnd type="none" w="med" len="med"/>
                    </a:lnT>
                  </a:tcPr>
                </a:tc>
                <a:tc gridSpan="2">
                  <a:txBody>
                    <a:bodyPr/>
                    <a:lstStyle/>
                    <a:p>
                      <a:pPr algn="ctr"/>
                      <a:r>
                        <a:rPr lang="en-US" dirty="0" smtClean="0"/>
                        <a:t>0.0</a:t>
                      </a:r>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pPr algn="ctr"/>
                      <a:r>
                        <a:rPr lang="en-US" dirty="0" smtClean="0"/>
                        <a:t>1.0</a:t>
                      </a:r>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r>
              <a:tr h="370840">
                <a:tc>
                  <a:txBody>
                    <a:bodyPr/>
                    <a:lstStyle/>
                    <a:p>
                      <a:r>
                        <a:rPr lang="en-US" dirty="0" smtClean="0"/>
                        <a:t>Reliability</a:t>
                      </a:r>
                      <a:endParaRPr lang="en-US" dirty="0"/>
                    </a:p>
                  </a:txBody>
                  <a:tcPr/>
                </a:tc>
                <a:tc gridSpan="2">
                  <a:txBody>
                    <a:bodyPr/>
                    <a:lstStyle/>
                    <a:p>
                      <a:pPr algn="ctr"/>
                      <a:r>
                        <a:rPr lang="en-US" dirty="0" smtClean="0"/>
                        <a:t>1.0</a:t>
                      </a:r>
                      <a:endParaRPr lang="en-US" dirty="0"/>
                    </a:p>
                  </a:txBody>
                  <a:tcPr/>
                </a:tc>
                <a:tc hMerge="1">
                  <a:txBody>
                    <a:bodyPr/>
                    <a:lstStyle/>
                    <a:p>
                      <a:endParaRPr lang="en-US" dirty="0"/>
                    </a:p>
                  </a:txBody>
                  <a:tcPr/>
                </a:tc>
                <a:tc gridSpan="2">
                  <a:txBody>
                    <a:bodyPr/>
                    <a:lstStyle/>
                    <a:p>
                      <a:pPr algn="ctr"/>
                      <a:r>
                        <a:rPr lang="en-US" dirty="0" smtClean="0"/>
                        <a:t>1.0</a:t>
                      </a:r>
                      <a:endParaRPr lang="en-US" dirty="0"/>
                    </a:p>
                  </a:txBody>
                  <a:tcPr/>
                </a:tc>
                <a:tc hMerge="1">
                  <a:txBody>
                    <a:bodyPr/>
                    <a:lstStyle/>
                    <a:p>
                      <a:endParaRPr lang="en-US" dirty="0"/>
                    </a:p>
                  </a:txBody>
                  <a:tcPr/>
                </a:tc>
              </a:tr>
            </a:tbl>
          </a:graphicData>
        </a:graphic>
      </p:graphicFrame>
      <p:sp>
        <p:nvSpPr>
          <p:cNvPr id="2" name="Title 1"/>
          <p:cNvSpPr>
            <a:spLocks noGrp="1"/>
          </p:cNvSpPr>
          <p:nvPr>
            <p:ph type="title"/>
          </p:nvPr>
        </p:nvSpPr>
        <p:spPr/>
        <p:txBody>
          <a:bodyPr/>
          <a:lstStyle/>
          <a:p>
            <a:r>
              <a:rPr lang="en-US" sz="4000" dirty="0" smtClean="0">
                <a:latin typeface="Palatino Linotype" panose="02040502050505030304" pitchFamily="18" charset="0"/>
              </a:rPr>
              <a:t>Example of the Difference Between Reliability &amp;Agreement</a:t>
            </a:r>
            <a:endParaRPr lang="en-US" sz="40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45</a:t>
            </a:fld>
            <a:endParaRPr lang="en-US" dirty="0" smtClean="0"/>
          </a:p>
        </p:txBody>
      </p:sp>
    </p:spTree>
    <p:extLst>
      <p:ext uri="{BB962C8B-B14F-4D97-AF65-F5344CB8AC3E}">
        <p14:creationId xmlns:p14="http://schemas.microsoft.com/office/powerpoint/2010/main" val="381354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i="1" dirty="0"/>
              <a:t>Inter-rater agreement </a:t>
            </a:r>
            <a:r>
              <a:rPr lang="en-US" b="0" dirty="0"/>
              <a:t>is based on a “criterion-referenced” interpretation of the ratings</a:t>
            </a:r>
            <a:r>
              <a:rPr lang="en-US" b="0" dirty="0" smtClean="0"/>
              <a:t>.</a:t>
            </a:r>
            <a:endParaRPr lang="en-US" b="0" dirty="0"/>
          </a:p>
          <a:p>
            <a:r>
              <a:rPr lang="en-US" b="0" dirty="0" smtClean="0"/>
              <a:t>It </a:t>
            </a:r>
            <a:r>
              <a:rPr lang="en-US" b="0" dirty="0"/>
              <a:t>is a measure of consistency between how frequently evaluators assign the same rating or an adjacent rating to an identical observable situation</a:t>
            </a:r>
            <a:r>
              <a:rPr lang="en-US" b="0" dirty="0" smtClean="0"/>
              <a:t>.</a:t>
            </a:r>
          </a:p>
          <a:p>
            <a:pPr marL="91440" indent="0">
              <a:buNone/>
            </a:pPr>
            <a:endParaRPr lang="en-US" b="0" dirty="0"/>
          </a:p>
          <a:p>
            <a:r>
              <a:rPr lang="en-US" b="0" dirty="0"/>
              <a:t>Evaluation ratings with better </a:t>
            </a:r>
            <a:r>
              <a:rPr lang="en-US" b="0" i="1" dirty="0"/>
              <a:t>inter-rater agreement </a:t>
            </a:r>
            <a:r>
              <a:rPr lang="en-US" b="0" dirty="0"/>
              <a:t>are more likely to be a credible source of performance feedback and basis for professional development planning because they are more likely to reflect true strengths and weaknesses rather than a rater’s opinion on a good educator practice.</a:t>
            </a:r>
          </a:p>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Inter-rater Agreement</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39552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Background</a:t>
            </a:r>
          </a:p>
          <a:p>
            <a:pPr lvl="1"/>
            <a:r>
              <a:rPr lang="en-US" dirty="0" smtClean="0"/>
              <a:t>Administrators, district and teacher leaders</a:t>
            </a:r>
          </a:p>
          <a:p>
            <a:pPr lvl="2"/>
            <a:r>
              <a:rPr lang="en-US" dirty="0" smtClean="0"/>
              <a:t>Experienced with the State Model System and rubric</a:t>
            </a:r>
          </a:p>
          <a:p>
            <a:pPr lvl="2"/>
            <a:r>
              <a:rPr lang="en-US" dirty="0" smtClean="0"/>
              <a:t>Varied experience in content and grade level</a:t>
            </a:r>
          </a:p>
          <a:p>
            <a:pPr lvl="2"/>
            <a:endParaRPr lang="en-US" dirty="0"/>
          </a:p>
          <a:p>
            <a:pPr lvl="1"/>
            <a:r>
              <a:rPr lang="en-US" dirty="0" smtClean="0"/>
              <a:t>Summer Training</a:t>
            </a:r>
          </a:p>
          <a:p>
            <a:pPr lvl="2"/>
            <a:r>
              <a:rPr lang="en-US" b="1" dirty="0" smtClean="0"/>
              <a:t>Purpose:  </a:t>
            </a:r>
            <a:r>
              <a:rPr lang="en-US" dirty="0" smtClean="0"/>
              <a:t>To come to consensus on high quality, explicit evidence at the </a:t>
            </a:r>
            <a:r>
              <a:rPr lang="en-US" i="1" dirty="0" smtClean="0"/>
              <a:t>professional practice level</a:t>
            </a:r>
            <a:endParaRPr lang="en-US" i="1"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Master Scoring</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47</a:t>
            </a:fld>
            <a:endParaRPr lang="en-US" dirty="0" smtClean="0"/>
          </a:p>
        </p:txBody>
      </p:sp>
    </p:spTree>
    <p:extLst>
      <p:ext uri="{BB962C8B-B14F-4D97-AF65-F5344CB8AC3E}">
        <p14:creationId xmlns:p14="http://schemas.microsoft.com/office/powerpoint/2010/main" val="423062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dirty="0" smtClean="0"/>
              <a:t>How do we define evidence?</a:t>
            </a:r>
          </a:p>
          <a:p>
            <a:r>
              <a:rPr lang="en-US" dirty="0" smtClean="0"/>
              <a:t>A </a:t>
            </a:r>
            <a:r>
              <a:rPr lang="en-US" dirty="0"/>
              <a:t>practice specifically linked to the video</a:t>
            </a:r>
          </a:p>
          <a:p>
            <a:pPr lvl="1"/>
            <a:r>
              <a:rPr lang="en-US" sz="2400" b="1" dirty="0"/>
              <a:t>Std. 1.c15 </a:t>
            </a:r>
            <a:r>
              <a:rPr lang="en-US" sz="2400" dirty="0"/>
              <a:t>– The teacher establishes an effective mathematics environment by requiring students to explain their solutions.</a:t>
            </a:r>
          </a:p>
          <a:p>
            <a:pPr lvl="2"/>
            <a:r>
              <a:rPr lang="en-US" b="1" dirty="0"/>
              <a:t>Video evidence </a:t>
            </a:r>
            <a:r>
              <a:rPr lang="en-US" dirty="0"/>
              <a:t>– </a:t>
            </a:r>
            <a:r>
              <a:rPr lang="en-US" i="1" dirty="0"/>
              <a:t>Students were directed by teacher to work together to come up with a plan to solve the problem, individually write down their answer on their white board. The table captain was then asked to share out their answer to see if the group agreed</a:t>
            </a:r>
            <a:r>
              <a:rPr lang="en-US" i="1" dirty="0" smtClean="0"/>
              <a:t>.</a:t>
            </a:r>
            <a:endParaRPr lang="en-US" sz="3200" dirty="0" smtClean="0"/>
          </a:p>
          <a:p>
            <a:r>
              <a:rPr lang="en-US" dirty="0" smtClean="0"/>
              <a:t>A </a:t>
            </a:r>
            <a:r>
              <a:rPr lang="en-US" dirty="0"/>
              <a:t>specific component of a lesson plan</a:t>
            </a:r>
          </a:p>
          <a:p>
            <a:pPr lvl="1"/>
            <a:r>
              <a:rPr lang="en-US" sz="2000" b="1" dirty="0"/>
              <a:t>Std. 1a.1 </a:t>
            </a:r>
            <a:r>
              <a:rPr lang="en-US" sz="2000" dirty="0"/>
              <a:t>– The teacher uses lesson plans that reflect daily review and revision.</a:t>
            </a:r>
          </a:p>
          <a:p>
            <a:pPr lvl="2"/>
            <a:r>
              <a:rPr lang="en-US" sz="1800" b="1" dirty="0"/>
              <a:t>Lesson Plan evidence</a:t>
            </a:r>
            <a:r>
              <a:rPr lang="en-US" sz="1800" dirty="0"/>
              <a:t> – Lesson Plan includes “Solve and Share” for CCSS review; Part 1, Re-teaching Worksheet 13-2</a:t>
            </a:r>
          </a:p>
          <a:p>
            <a:endParaRPr lang="en-US" dirty="0" smtClean="0"/>
          </a:p>
        </p:txBody>
      </p:sp>
      <p:sp>
        <p:nvSpPr>
          <p:cNvPr id="3" name="Title 2"/>
          <p:cNvSpPr>
            <a:spLocks noGrp="1"/>
          </p:cNvSpPr>
          <p:nvPr>
            <p:ph type="title"/>
          </p:nvPr>
        </p:nvSpPr>
        <p:spPr/>
        <p:txBody>
          <a:bodyPr/>
          <a:lstStyle/>
          <a:p>
            <a:r>
              <a:rPr lang="en-US" sz="4000" dirty="0" smtClean="0">
                <a:latin typeface="Palatino Linotype" pitchFamily="18" charset="0"/>
              </a:rPr>
              <a:t>Digging Into the Work</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pic>
        <p:nvPicPr>
          <p:cNvPr id="3074" name="Picture 2" descr="C:\Users\pare_d\AppData\Local\Microsoft\Windows\Temporary Internet Files\Content.IE5\I2UM80N9\MC900338408[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88935" y="67292"/>
            <a:ext cx="1174090" cy="18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2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23821"/>
            <a:ext cx="8407893" cy="4407408"/>
          </a:xfrm>
        </p:spPr>
        <p:txBody>
          <a:bodyPr/>
          <a:lstStyle/>
          <a:p>
            <a:pPr marL="45720" indent="0">
              <a:buNone/>
            </a:pPr>
            <a:r>
              <a:rPr lang="en-US" sz="2800" dirty="0" smtClean="0"/>
              <a:t>How do we define evidence?</a:t>
            </a:r>
          </a:p>
          <a:p>
            <a:r>
              <a:rPr lang="en-US" dirty="0"/>
              <a:t>It is factual; does not include qualifiers or bias words</a:t>
            </a:r>
          </a:p>
          <a:p>
            <a:pPr lvl="1"/>
            <a:r>
              <a:rPr lang="en-US" sz="2000" b="1" dirty="0"/>
              <a:t>Std. 1.b12 </a:t>
            </a:r>
            <a:r>
              <a:rPr lang="en-US" sz="2000" dirty="0"/>
              <a:t>– The teacher integrates literacy skills into lessons, including listening skills.</a:t>
            </a:r>
          </a:p>
          <a:p>
            <a:pPr lvl="2"/>
            <a:r>
              <a:rPr lang="en-US" sz="1800" b="1" dirty="0"/>
              <a:t>Qualified</a:t>
            </a:r>
            <a:r>
              <a:rPr lang="en-US" sz="1800" dirty="0"/>
              <a:t> – This lesson is </a:t>
            </a:r>
            <a:r>
              <a:rPr lang="en-US" sz="1800" dirty="0">
                <a:solidFill>
                  <a:srgbClr val="FF0000"/>
                </a:solidFill>
              </a:rPr>
              <a:t>very</a:t>
            </a:r>
            <a:r>
              <a:rPr lang="en-US" sz="1800" dirty="0"/>
              <a:t> structured…</a:t>
            </a:r>
          </a:p>
          <a:p>
            <a:pPr lvl="2"/>
            <a:r>
              <a:rPr lang="en-US" sz="1800" b="1" dirty="0"/>
              <a:t>Biased</a:t>
            </a:r>
            <a:r>
              <a:rPr lang="en-US" sz="1800" dirty="0"/>
              <a:t> – Humor used in the classroom is </a:t>
            </a:r>
            <a:r>
              <a:rPr lang="en-US" sz="1800" dirty="0">
                <a:solidFill>
                  <a:srgbClr val="FF0000"/>
                </a:solidFill>
              </a:rPr>
              <a:t>effective </a:t>
            </a:r>
            <a:r>
              <a:rPr lang="en-US" sz="1800" dirty="0"/>
              <a:t>in keeping students on task</a:t>
            </a:r>
            <a:r>
              <a:rPr lang="en-US" sz="1800" dirty="0" smtClean="0"/>
              <a:t>.</a:t>
            </a:r>
            <a:endParaRPr lang="en-US" sz="3200" dirty="0" smtClean="0"/>
          </a:p>
          <a:p>
            <a:r>
              <a:rPr lang="en-US" dirty="0" smtClean="0"/>
              <a:t>It does not include any practice that requires the observer to infer</a:t>
            </a:r>
          </a:p>
          <a:p>
            <a:pPr lvl="1"/>
            <a:r>
              <a:rPr lang="en-US" sz="2000" b="1" dirty="0"/>
              <a:t>Std. 2.f1 </a:t>
            </a:r>
            <a:r>
              <a:rPr lang="en-US" sz="2000" b="1" dirty="0" smtClean="0"/>
              <a:t>– </a:t>
            </a:r>
            <a:r>
              <a:rPr lang="en-US" sz="2000" dirty="0" smtClean="0"/>
              <a:t>The teacher provides </a:t>
            </a:r>
            <a:r>
              <a:rPr lang="en-US" sz="2000" dirty="0"/>
              <a:t>clear expectations to guide student classroom behavior</a:t>
            </a:r>
            <a:r>
              <a:rPr lang="en-US" sz="2000" dirty="0" smtClean="0"/>
              <a:t>.</a:t>
            </a:r>
          </a:p>
          <a:p>
            <a:pPr lvl="2"/>
            <a:r>
              <a:rPr lang="en-US" sz="1800" dirty="0" smtClean="0"/>
              <a:t>Even if the classroom is well-managed, there may not be an example of the expectations the teacher set in the video.  In this case, it makes sense to ask the teacher how he/she set expectations for classroom behavior.</a:t>
            </a:r>
            <a:endParaRPr lang="en-US" sz="1800" dirty="0"/>
          </a:p>
          <a:p>
            <a:pPr lvl="1"/>
            <a:endParaRPr lang="en-US" sz="1600" b="1" dirty="0" smtClean="0"/>
          </a:p>
        </p:txBody>
      </p:sp>
      <p:sp>
        <p:nvSpPr>
          <p:cNvPr id="3" name="Title 2"/>
          <p:cNvSpPr>
            <a:spLocks noGrp="1"/>
          </p:cNvSpPr>
          <p:nvPr>
            <p:ph type="title"/>
          </p:nvPr>
        </p:nvSpPr>
        <p:spPr/>
        <p:txBody>
          <a:bodyPr/>
          <a:lstStyle/>
          <a:p>
            <a:r>
              <a:rPr lang="en-US" sz="4000" dirty="0" smtClean="0">
                <a:latin typeface="Palatino Linotype" pitchFamily="18" charset="0"/>
              </a:rPr>
              <a:t>Digging Into the Work</a:t>
            </a:r>
            <a:endParaRPr lang="en-US" sz="4000" dirty="0">
              <a:latin typeface="Palatino Linotype" pitchFamily="18" charset="0"/>
            </a:endParaRPr>
          </a:p>
        </p:txBody>
      </p:sp>
      <p:pic>
        <p:nvPicPr>
          <p:cNvPr id="3074" name="Picture 2" descr="C:\Users\pare_d\AppData\Local\Microsoft\Windows\Temporary Internet Files\Content.IE5\I2UM80N9\MC900338408[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88935" y="67292"/>
            <a:ext cx="1174090" cy="18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8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46474"/>
          </a:xfrm>
        </p:spPr>
        <p:txBody>
          <a:bodyPr/>
          <a:lstStyle/>
          <a:p>
            <a:r>
              <a:rPr lang="en-US" dirty="0" smtClean="0"/>
              <a:t>Components</a:t>
            </a:r>
          </a:p>
          <a:p>
            <a:pPr lvl="1"/>
            <a:r>
              <a:rPr lang="en-US" dirty="0" smtClean="0"/>
              <a:t>Requirement 1 – the “art” of evaluation</a:t>
            </a:r>
          </a:p>
          <a:p>
            <a:pPr lvl="2"/>
            <a:r>
              <a:rPr lang="en-US" dirty="0" smtClean="0"/>
              <a:t>Foundation evaluator skills (observation, feedback, etc.)</a:t>
            </a:r>
          </a:p>
          <a:p>
            <a:pPr lvl="1"/>
            <a:r>
              <a:rPr lang="en-US" dirty="0" smtClean="0"/>
              <a:t>Requirement 2 – the “science” of evaluation</a:t>
            </a:r>
          </a:p>
          <a:p>
            <a:pPr lvl="2"/>
            <a:r>
              <a:rPr lang="en-US" dirty="0" smtClean="0"/>
              <a:t>Technical aspects of state model system and tools</a:t>
            </a:r>
          </a:p>
          <a:p>
            <a:r>
              <a:rPr lang="en-US" dirty="0" smtClean="0"/>
              <a:t>Participants</a:t>
            </a:r>
          </a:p>
          <a:p>
            <a:pPr lvl="1"/>
            <a:r>
              <a:rPr lang="en-US" dirty="0" smtClean="0"/>
              <a:t>Your training can be to qualify designees who don’t have a principal's or administrator’s license and they will be evaluating teachers, principals, or specialized service professionals</a:t>
            </a:r>
          </a:p>
          <a:p>
            <a:pPr lvl="1"/>
            <a:r>
              <a:rPr lang="en-US" dirty="0" smtClean="0"/>
              <a:t>Your training may also be provided to licensed evaluators who are new to the state model system or would like to deepen their expertise on either requirement 1 or requirement 2 components</a:t>
            </a:r>
            <a:endParaRPr lang="en-US" dirty="0"/>
          </a:p>
          <a:p>
            <a:r>
              <a:rPr lang="en-US" dirty="0" smtClean="0"/>
              <a:t> </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What does it mean to be an Approved Training Provider?</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spTree>
    <p:extLst>
      <p:ext uri="{BB962C8B-B14F-4D97-AF65-F5344CB8AC3E}">
        <p14:creationId xmlns:p14="http://schemas.microsoft.com/office/powerpoint/2010/main" val="10121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questions do you have about:</a:t>
            </a:r>
          </a:p>
          <a:p>
            <a:pPr lvl="1"/>
            <a:r>
              <a:rPr lang="en-US" dirty="0" smtClean="0"/>
              <a:t>Today’s content</a:t>
            </a:r>
          </a:p>
          <a:p>
            <a:pPr lvl="1"/>
            <a:r>
              <a:rPr lang="en-US" dirty="0" smtClean="0"/>
              <a:t>The requirements for designation as a State Model Educator Evaluation Training Provider</a:t>
            </a:r>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Questions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50</a:t>
            </a:fld>
            <a:endParaRPr lang="en-US" dirty="0" smtClean="0"/>
          </a:p>
        </p:txBody>
      </p:sp>
      <p:pic>
        <p:nvPicPr>
          <p:cNvPr id="5122" name="Picture 2" descr="C:\Users\pare_d\AppData\Local\Microsoft\Windows\Temporary Internet Files\Content.IE5\MU3VKI0M\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277" y="3133725"/>
            <a:ext cx="2733446" cy="273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78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4" y="1719071"/>
            <a:ext cx="8407893" cy="4407408"/>
          </a:xfrm>
        </p:spPr>
        <p:txBody>
          <a:bodyPr/>
          <a:lstStyle/>
          <a:p>
            <a:r>
              <a:rPr lang="en-US" dirty="0" smtClean="0"/>
              <a:t>What resources will you need to fulfill Requirement 2 – The “science” of evaluation?</a:t>
            </a:r>
            <a:endParaRPr lang="en-US" dirty="0"/>
          </a:p>
          <a:p>
            <a:pPr lvl="1"/>
            <a:r>
              <a:rPr lang="en-US" dirty="0" smtClean="0"/>
              <a:t>Use your Planning Guide to assign topics to the people at your table.</a:t>
            </a:r>
          </a:p>
          <a:p>
            <a:pPr lvl="1"/>
            <a:r>
              <a:rPr lang="en-US" dirty="0" smtClean="0"/>
              <a:t>Each person will be responsible for reviewing their topic(s) using the EE Website Resources page to find resources and content for the 8 topics explored today.</a:t>
            </a:r>
          </a:p>
          <a:p>
            <a:pPr lvl="2"/>
            <a:r>
              <a:rPr lang="en-US" dirty="0" smtClean="0"/>
              <a:t>Record the resources found on your Planning Guide</a:t>
            </a:r>
          </a:p>
          <a:p>
            <a:pPr lvl="2"/>
            <a:r>
              <a:rPr lang="en-US" dirty="0" smtClean="0"/>
              <a:t>Be prepared to share with your table group what you found</a:t>
            </a:r>
          </a:p>
          <a:p>
            <a:pPr lvl="3"/>
            <a:r>
              <a:rPr lang="en-US" dirty="0" smtClean="0"/>
              <a:t>Highlight strengths and needs of the resources</a:t>
            </a:r>
            <a:endParaRPr lang="en-US" dirty="0"/>
          </a:p>
          <a:p>
            <a:pPr lvl="1"/>
            <a:r>
              <a:rPr lang="en-US" dirty="0" smtClean="0"/>
              <a:t>Day 2 will begin with time to discuss the resources you have found and answer any questions you have.</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Homework</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51</a:t>
            </a:fld>
            <a:endParaRPr lang="en-US" dirty="0" smtClean="0"/>
          </a:p>
        </p:txBody>
      </p:sp>
    </p:spTree>
    <p:extLst>
      <p:ext uri="{BB962C8B-B14F-4D97-AF65-F5344CB8AC3E}">
        <p14:creationId xmlns:p14="http://schemas.microsoft.com/office/powerpoint/2010/main" val="2711104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Elevate Colorado</a:t>
            </a:r>
          </a:p>
          <a:p>
            <a:pPr lvl="1"/>
            <a:r>
              <a:rPr lang="en-US" dirty="0" smtClean="0"/>
              <a:t>Be sure to have created your account at </a:t>
            </a:r>
            <a:r>
              <a:rPr lang="en-US" dirty="0" smtClean="0">
                <a:hlinkClick r:id="rId3"/>
              </a:rPr>
              <a:t>www.mlpelevate.com</a:t>
            </a:r>
            <a:r>
              <a:rPr lang="en-US" dirty="0" smtClean="0"/>
              <a:t> </a:t>
            </a:r>
          </a:p>
          <a:p>
            <a:pPr lvl="1"/>
            <a:r>
              <a:rPr lang="en-US" dirty="0" smtClean="0"/>
              <a:t>If time, watch the tutorials at the bottom of each page</a:t>
            </a:r>
          </a:p>
          <a:p>
            <a:pPr lvl="1"/>
            <a:endParaRPr lang="en-US" dirty="0"/>
          </a:p>
          <a:p>
            <a:r>
              <a:rPr lang="en-US" dirty="0" smtClean="0"/>
              <a:t>Use the EE Website Resources page to preview sections on:</a:t>
            </a:r>
          </a:p>
          <a:p>
            <a:pPr lvl="1"/>
            <a:r>
              <a:rPr lang="en-US" dirty="0" smtClean="0"/>
              <a:t>Inter-rater Agreement</a:t>
            </a:r>
          </a:p>
          <a:p>
            <a:pPr lvl="2"/>
            <a:r>
              <a:rPr lang="en-US" dirty="0" smtClean="0"/>
              <a:t>Elevate Colorado – bring headphones!</a:t>
            </a:r>
          </a:p>
          <a:p>
            <a:pPr lvl="1"/>
            <a:r>
              <a:rPr lang="en-US" dirty="0" smtClean="0"/>
              <a:t>MSL</a:t>
            </a:r>
          </a:p>
          <a:p>
            <a:pPr lvl="2"/>
            <a:r>
              <a:rPr lang="en-US" dirty="0" smtClean="0"/>
              <a:t>Download the demo Excel file using the link below: </a:t>
            </a:r>
          </a:p>
          <a:p>
            <a:pPr lvl="3"/>
            <a:r>
              <a:rPr lang="en-US" u="sng" dirty="0">
                <a:hlinkClick r:id="rId4"/>
              </a:rPr>
              <a:t>http://www.cde.state.co.us/educatoreffectiveness/smes-teacherexceldemo</a:t>
            </a:r>
            <a:endParaRPr lang="en-US" dirty="0"/>
          </a:p>
          <a:p>
            <a:pPr marL="914400" lvl="3" indent="0">
              <a:buNone/>
            </a:pP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Preview for Day 2</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52</a:t>
            </a:fld>
            <a:endParaRPr lang="en-US" dirty="0" smtClean="0"/>
          </a:p>
        </p:txBody>
      </p:sp>
    </p:spTree>
    <p:extLst>
      <p:ext uri="{BB962C8B-B14F-4D97-AF65-F5344CB8AC3E}">
        <p14:creationId xmlns:p14="http://schemas.microsoft.com/office/powerpoint/2010/main" val="1422184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Colorado Department of </a:t>
            </a:r>
            <a:r>
              <a:rPr lang="en-US" dirty="0" smtClean="0"/>
              <a:t>Education</a:t>
            </a:r>
          </a:p>
          <a:p>
            <a:r>
              <a:rPr lang="en-US" dirty="0" smtClean="0"/>
              <a:t>Winter 2014 </a:t>
            </a:r>
            <a:endParaRPr lang="en-US" dirty="0"/>
          </a:p>
        </p:txBody>
      </p:sp>
      <p:sp>
        <p:nvSpPr>
          <p:cNvPr id="3" name="Title 2"/>
          <p:cNvSpPr>
            <a:spLocks noGrp="1"/>
          </p:cNvSpPr>
          <p:nvPr>
            <p:ph type="title"/>
          </p:nvPr>
        </p:nvSpPr>
        <p:spPr/>
        <p:txBody>
          <a:bodyPr/>
          <a:lstStyle/>
          <a:p>
            <a:r>
              <a:rPr lang="en-US" sz="4000" b="1" dirty="0" smtClean="0">
                <a:solidFill>
                  <a:schemeClr val="accent1">
                    <a:lumMod val="75000"/>
                  </a:schemeClr>
                </a:solidFill>
              </a:rPr>
              <a:t>Approved </a:t>
            </a:r>
            <a:r>
              <a:rPr lang="en-US" sz="4000" b="1" dirty="0">
                <a:solidFill>
                  <a:schemeClr val="accent1">
                    <a:lumMod val="75000"/>
                  </a:schemeClr>
                </a:solidFill>
              </a:rPr>
              <a:t>State Model Educator Evaluator </a:t>
            </a:r>
            <a:r>
              <a:rPr lang="en-US" sz="4000" b="1" dirty="0" smtClean="0">
                <a:solidFill>
                  <a:schemeClr val="accent1">
                    <a:lumMod val="75000"/>
                  </a:schemeClr>
                </a:solidFill>
              </a:rPr>
              <a:t>Training</a:t>
            </a:r>
            <a:br>
              <a:rPr lang="en-US" sz="4000" b="1" dirty="0" smtClean="0">
                <a:solidFill>
                  <a:schemeClr val="accent1">
                    <a:lumMod val="75000"/>
                  </a:schemeClr>
                </a:solidFill>
              </a:rPr>
            </a:br>
            <a:r>
              <a:rPr lang="en-US" sz="3200" b="1" i="1" dirty="0" smtClean="0">
                <a:solidFill>
                  <a:schemeClr val="accent1">
                    <a:lumMod val="75000"/>
                  </a:schemeClr>
                </a:solidFill>
              </a:rPr>
              <a:t>Day 2 </a:t>
            </a:r>
            <a:endParaRPr lang="en-US" sz="4000" dirty="0"/>
          </a:p>
        </p:txBody>
      </p:sp>
      <p:sp>
        <p:nvSpPr>
          <p:cNvPr id="4" name="Text Placeholder 3"/>
          <p:cNvSpPr>
            <a:spLocks noGrp="1"/>
          </p:cNvSpPr>
          <p:nvPr>
            <p:ph type="body" sz="quarter" idx="10"/>
          </p:nvPr>
        </p:nvSpPr>
        <p:spPr/>
        <p:txBody>
          <a:bodyPr/>
          <a:lstStyle/>
          <a:p>
            <a:r>
              <a:rPr lang="en-US" dirty="0" smtClean="0"/>
              <a:t>January/February 2014</a:t>
            </a:r>
            <a:endParaRPr lang="en-US" dirty="0"/>
          </a:p>
        </p:txBody>
      </p:sp>
    </p:spTree>
    <p:extLst>
      <p:ext uri="{BB962C8B-B14F-4D97-AF65-F5344CB8AC3E}">
        <p14:creationId xmlns:p14="http://schemas.microsoft.com/office/powerpoint/2010/main" val="4249534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54</a:t>
            </a:fld>
            <a:endParaRPr lang="en-US" dirty="0" smtClean="0"/>
          </a:p>
        </p:txBody>
      </p:sp>
      <p:sp>
        <p:nvSpPr>
          <p:cNvPr id="2" name="Content Placeholder 1"/>
          <p:cNvSpPr>
            <a:spLocks noGrp="1"/>
          </p:cNvSpPr>
          <p:nvPr>
            <p:ph idx="1"/>
          </p:nvPr>
        </p:nvSpPr>
        <p:spPr>
          <a:xfrm>
            <a:off x="2199640" y="737007"/>
            <a:ext cx="6589252" cy="4969193"/>
          </a:xfrm>
        </p:spPr>
        <p:txBody>
          <a:bodyPr/>
          <a:lstStyle/>
          <a:p>
            <a:pPr marL="365760" lvl="1" indent="0">
              <a:buNone/>
            </a:pPr>
            <a:r>
              <a:rPr lang="en-US" sz="1800" b="1" u="sng" dirty="0" smtClean="0"/>
              <a:t>Day 1 </a:t>
            </a:r>
          </a:p>
          <a:p>
            <a:pPr lvl="1"/>
            <a:r>
              <a:rPr lang="en-US" sz="1800" dirty="0" smtClean="0"/>
              <a:t>Critical Effects of S.B. 10-191 </a:t>
            </a:r>
          </a:p>
          <a:p>
            <a:pPr lvl="1"/>
            <a:r>
              <a:rPr lang="en-US" sz="1800" dirty="0" smtClean="0"/>
              <a:t>Priorities of Implementation</a:t>
            </a:r>
          </a:p>
          <a:p>
            <a:pPr lvl="1"/>
            <a:r>
              <a:rPr lang="en-US" sz="1800" dirty="0"/>
              <a:t>Evaluation Process</a:t>
            </a:r>
          </a:p>
          <a:p>
            <a:pPr lvl="1"/>
            <a:r>
              <a:rPr lang="en-US" sz="1800" dirty="0" smtClean="0"/>
              <a:t>Professional Practice </a:t>
            </a:r>
          </a:p>
          <a:p>
            <a:pPr lvl="2"/>
            <a:r>
              <a:rPr lang="en-US" sz="1600" dirty="0" smtClean="0"/>
              <a:t>Framework, Standards and Elements for:</a:t>
            </a:r>
          </a:p>
          <a:p>
            <a:pPr lvl="3"/>
            <a:r>
              <a:rPr lang="en-US" sz="1400" dirty="0" smtClean="0"/>
              <a:t>Principals</a:t>
            </a:r>
          </a:p>
          <a:p>
            <a:pPr lvl="3"/>
            <a:r>
              <a:rPr lang="en-US" sz="1400" dirty="0" smtClean="0"/>
              <a:t>Teachers</a:t>
            </a:r>
          </a:p>
          <a:p>
            <a:pPr lvl="3"/>
            <a:r>
              <a:rPr lang="en-US" sz="1400" dirty="0" smtClean="0"/>
              <a:t>Specialized Service Professionals</a:t>
            </a:r>
          </a:p>
          <a:p>
            <a:pPr lvl="2"/>
            <a:r>
              <a:rPr lang="en-US" sz="1600" dirty="0" smtClean="0"/>
              <a:t>Structure </a:t>
            </a:r>
            <a:r>
              <a:rPr lang="en-US" sz="1600" dirty="0"/>
              <a:t>and Components of the rubrics</a:t>
            </a:r>
          </a:p>
          <a:p>
            <a:pPr lvl="2"/>
            <a:r>
              <a:rPr lang="en-US" sz="1600" dirty="0"/>
              <a:t>Scoring the rubrics</a:t>
            </a:r>
          </a:p>
          <a:p>
            <a:pPr marL="365760" lvl="1" indent="0">
              <a:buNone/>
            </a:pPr>
            <a:r>
              <a:rPr lang="en-US" sz="1800" b="1" u="sng" dirty="0" smtClean="0"/>
              <a:t>Day 2 </a:t>
            </a:r>
          </a:p>
          <a:p>
            <a:pPr lvl="1"/>
            <a:r>
              <a:rPr lang="en-US" sz="1800" dirty="0" smtClean="0"/>
              <a:t>Homework Review</a:t>
            </a:r>
          </a:p>
          <a:p>
            <a:pPr lvl="1"/>
            <a:r>
              <a:rPr lang="en-US" sz="1800" dirty="0" smtClean="0"/>
              <a:t>Inter-rater Agreement</a:t>
            </a:r>
          </a:p>
          <a:p>
            <a:pPr lvl="2"/>
            <a:r>
              <a:rPr lang="en-US" sz="1600" dirty="0" smtClean="0"/>
              <a:t>Use of Elevate </a:t>
            </a:r>
            <a:r>
              <a:rPr lang="en-US" sz="1600" dirty="0"/>
              <a:t>Colorado to develop inter-rater </a:t>
            </a:r>
            <a:r>
              <a:rPr lang="en-US" sz="1600" dirty="0" smtClean="0"/>
              <a:t>agreement</a:t>
            </a:r>
            <a:endParaRPr lang="en-US" sz="1600" dirty="0"/>
          </a:p>
          <a:p>
            <a:pPr lvl="1"/>
            <a:r>
              <a:rPr lang="en-US" sz="1800" dirty="0" smtClean="0"/>
              <a:t>Measures of Student Learning/Outcomes</a:t>
            </a:r>
            <a:endParaRPr lang="en-US" sz="1800" dirty="0"/>
          </a:p>
          <a:p>
            <a:pPr lvl="1"/>
            <a:r>
              <a:rPr lang="en-US" sz="1800" dirty="0"/>
              <a:t>Determining Final </a:t>
            </a:r>
            <a:r>
              <a:rPr lang="en-US" sz="1800" dirty="0" smtClean="0"/>
              <a:t>Rating</a:t>
            </a:r>
          </a:p>
          <a:p>
            <a:pPr lvl="1"/>
            <a:r>
              <a:rPr lang="en-US" sz="1800" dirty="0" smtClean="0"/>
              <a:t>Next steps in application process</a:t>
            </a:r>
            <a:endParaRPr lang="en-US" sz="1800" dirty="0"/>
          </a:p>
          <a:p>
            <a:pPr lvl="2"/>
            <a:endParaRPr lang="en-US" sz="1600" dirty="0" smtClean="0"/>
          </a:p>
          <a:p>
            <a:pPr lvl="1"/>
            <a:endParaRPr lang="en-US" sz="2000" dirty="0"/>
          </a:p>
        </p:txBody>
      </p:sp>
      <p:sp>
        <p:nvSpPr>
          <p:cNvPr id="7" name="Text Placeholder 6"/>
          <p:cNvSpPr>
            <a:spLocks noGrp="1"/>
          </p:cNvSpPr>
          <p:nvPr>
            <p:ph type="body" idx="10"/>
          </p:nvPr>
        </p:nvSpPr>
        <p:spPr/>
        <p:txBody>
          <a:bodyPr/>
          <a:lstStyle/>
          <a:p>
            <a:r>
              <a:rPr lang="en-US" dirty="0" smtClean="0"/>
              <a:t>Agenda</a:t>
            </a:r>
            <a:endParaRPr lang="en-US" dirty="0"/>
          </a:p>
        </p:txBody>
      </p:sp>
      <p:sp>
        <p:nvSpPr>
          <p:cNvPr id="3" name="Title 2"/>
          <p:cNvSpPr>
            <a:spLocks noGrp="1"/>
          </p:cNvSpPr>
          <p:nvPr>
            <p:ph type="title"/>
          </p:nvPr>
        </p:nvSpPr>
        <p:spPr>
          <a:xfrm>
            <a:off x="57912" y="2454696"/>
            <a:ext cx="1913456" cy="1840230"/>
          </a:xfrm>
        </p:spPr>
        <p:txBody>
          <a:bodyPr/>
          <a:lstStyle/>
          <a:p>
            <a:pPr lvl="1" algn="l" rtl="0">
              <a:spcBef>
                <a:spcPct val="0"/>
              </a:spcBef>
            </a:pPr>
            <a:r>
              <a:rPr lang="en-US" sz="2200" dirty="0">
                <a:solidFill>
                  <a:schemeClr val="bg1"/>
                </a:solidFill>
              </a:rPr>
              <a:t>By the end of </a:t>
            </a:r>
            <a:r>
              <a:rPr lang="en-US" sz="2200" dirty="0" smtClean="0">
                <a:solidFill>
                  <a:schemeClr val="bg1"/>
                </a:solidFill>
              </a:rPr>
              <a:t>these sessions, you will know how to train others on the following:</a:t>
            </a:r>
            <a:r>
              <a:rPr lang="en-US" sz="2200" dirty="0" smtClean="0"/>
              <a:t/>
            </a:r>
            <a:br>
              <a:rPr lang="en-US" sz="2200" dirty="0" smtClean="0"/>
            </a:br>
            <a:endParaRPr lang="en-US" sz="2200" dirty="0"/>
          </a:p>
        </p:txBody>
      </p:sp>
    </p:spTree>
    <p:extLst>
      <p:ext uri="{BB962C8B-B14F-4D97-AF65-F5344CB8AC3E}">
        <p14:creationId xmlns:p14="http://schemas.microsoft.com/office/powerpoint/2010/main" val="377195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Share your homework with your table group</a:t>
            </a:r>
          </a:p>
          <a:p>
            <a:pPr lvl="1"/>
            <a:r>
              <a:rPr lang="en-US" dirty="0" smtClean="0"/>
              <a:t>What resources did you identify on the planning guide for your topic?</a:t>
            </a:r>
          </a:p>
          <a:p>
            <a:pPr lvl="1"/>
            <a:r>
              <a:rPr lang="en-US" dirty="0" smtClean="0"/>
              <a:t>Were there any topics that you have additional resources for?</a:t>
            </a:r>
          </a:p>
          <a:p>
            <a:pPr lvl="1"/>
            <a:r>
              <a:rPr lang="en-US" dirty="0" smtClean="0"/>
              <a:t>Are there any topics that you would like additional support or resources for?</a:t>
            </a:r>
          </a:p>
          <a:p>
            <a:pPr lvl="1"/>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Homework Review</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55</a:t>
            </a:fld>
            <a:endParaRPr lang="en-US" dirty="0" smtClean="0"/>
          </a:p>
        </p:txBody>
      </p:sp>
      <p:pic>
        <p:nvPicPr>
          <p:cNvPr id="5" name="Picture 2" descr="C:\Users\Cabrera_C\AppData\Local\Microsoft\Windows\Temporary Internet Files\Content.IE5\USJNNTZ0\MC900290289[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29342" y="4144680"/>
            <a:ext cx="2324446" cy="198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746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Concept, theory and best practices on supervision and evaluation</a:t>
            </a:r>
          </a:p>
          <a:p>
            <a:r>
              <a:rPr lang="en-US" dirty="0" smtClean="0"/>
              <a:t>Including, but not limited to:</a:t>
            </a:r>
          </a:p>
          <a:p>
            <a:pPr lvl="1"/>
            <a:r>
              <a:rPr lang="en-US" sz="2000" dirty="0" smtClean="0"/>
              <a:t>Foundational evaluator skills</a:t>
            </a:r>
          </a:p>
          <a:p>
            <a:pPr lvl="2"/>
            <a:r>
              <a:rPr lang="en-US" sz="1800" dirty="0" smtClean="0"/>
              <a:t>Understanding teaching and learning styles</a:t>
            </a:r>
          </a:p>
          <a:p>
            <a:pPr lvl="2"/>
            <a:r>
              <a:rPr lang="en-US" sz="1800" dirty="0" smtClean="0"/>
              <a:t>The use of student performance and student assessment</a:t>
            </a:r>
          </a:p>
          <a:p>
            <a:pPr lvl="2"/>
            <a:r>
              <a:rPr lang="en-US" sz="1800" dirty="0" smtClean="0"/>
              <a:t>How to complete data collection and documentation</a:t>
            </a:r>
          </a:p>
          <a:p>
            <a:pPr lvl="2"/>
            <a:r>
              <a:rPr lang="en-US" sz="1800" dirty="0" smtClean="0"/>
              <a:t>Understanding the Colorado Academic standards</a:t>
            </a:r>
          </a:p>
          <a:p>
            <a:pPr lvl="2"/>
            <a:r>
              <a:rPr lang="en-US" sz="1800" dirty="0" smtClean="0"/>
              <a:t>Effectively using evaluation methods</a:t>
            </a:r>
          </a:p>
          <a:p>
            <a:pPr lvl="2"/>
            <a:r>
              <a:rPr lang="en-US" sz="1800" dirty="0" smtClean="0"/>
              <a:t>Engaging in conferencing strategies</a:t>
            </a:r>
          </a:p>
          <a:p>
            <a:pPr lvl="2"/>
            <a:r>
              <a:rPr lang="en-US" sz="1800" dirty="0" smtClean="0"/>
              <a:t>Giving effective feedback</a:t>
            </a:r>
          </a:p>
          <a:p>
            <a:pPr lvl="2"/>
            <a:r>
              <a:rPr lang="en-US" sz="1800" dirty="0" smtClean="0"/>
              <a:t>Creating and delivering written communications</a:t>
            </a:r>
          </a:p>
          <a:p>
            <a:pPr lvl="2"/>
            <a:r>
              <a:rPr lang="en-US" sz="1800" dirty="0" smtClean="0"/>
              <a:t>Building relationships and understanding when and how to use various observation techniques</a:t>
            </a:r>
          </a:p>
          <a:p>
            <a:pPr lvl="2"/>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Expectations for Requirement 1</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56</a:t>
            </a:fld>
            <a:endParaRPr lang="en-US" dirty="0" smtClean="0"/>
          </a:p>
        </p:txBody>
      </p:sp>
    </p:spTree>
    <p:extLst>
      <p:ext uri="{BB962C8B-B14F-4D97-AF65-F5344CB8AC3E}">
        <p14:creationId xmlns:p14="http://schemas.microsoft.com/office/powerpoint/2010/main" val="4016747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Elevate Colorado System Demo</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57</a:t>
            </a:fld>
            <a:endParaRPr lang="en-US" dirty="0" smtClean="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2566"/>
          <a:stretch/>
        </p:blipFill>
        <p:spPr bwMode="auto">
          <a:xfrm>
            <a:off x="319087" y="1356899"/>
            <a:ext cx="8505826" cy="544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6375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24475"/>
            <a:ext cx="8407893" cy="4407408"/>
          </a:xfrm>
        </p:spPr>
        <p:txBody>
          <a:bodyPr/>
          <a:lstStyle/>
          <a:p>
            <a:r>
              <a:rPr lang="en-US" sz="2000" dirty="0" smtClean="0"/>
              <a:t>New Observation/Video Clip</a:t>
            </a:r>
          </a:p>
          <a:p>
            <a:pPr lvl="1"/>
            <a:r>
              <a:rPr lang="en-US" sz="2000" dirty="0" smtClean="0"/>
              <a:t>Play video</a:t>
            </a:r>
          </a:p>
          <a:p>
            <a:pPr lvl="1"/>
            <a:r>
              <a:rPr lang="en-US" sz="2000" dirty="0" smtClean="0"/>
              <a:t>Align evidence</a:t>
            </a:r>
          </a:p>
          <a:p>
            <a:r>
              <a:rPr lang="en-US" sz="2000" dirty="0" smtClean="0"/>
              <a:t>Artifacts</a:t>
            </a:r>
          </a:p>
          <a:p>
            <a:pPr lvl="1"/>
            <a:r>
              <a:rPr lang="en-US" sz="2000" dirty="0" smtClean="0"/>
              <a:t>Lesson plan</a:t>
            </a:r>
          </a:p>
          <a:p>
            <a:pPr lvl="1"/>
            <a:r>
              <a:rPr lang="en-US" sz="2000" dirty="0" smtClean="0"/>
              <a:t>Teacher resources</a:t>
            </a:r>
          </a:p>
          <a:p>
            <a:r>
              <a:rPr lang="en-US" sz="2000" dirty="0" smtClean="0"/>
              <a:t>Unaligned Evidence</a:t>
            </a:r>
          </a:p>
          <a:p>
            <a:pPr lvl="1"/>
            <a:r>
              <a:rPr lang="en-US" sz="2000" dirty="0" smtClean="0"/>
              <a:t>Any evidence not yet tagged to professional practices</a:t>
            </a:r>
          </a:p>
          <a:p>
            <a:pPr lvl="2"/>
            <a:r>
              <a:rPr lang="en-US" sz="1800" dirty="0" smtClean="0"/>
              <a:t>Realign/Edit/Delete</a:t>
            </a:r>
          </a:p>
          <a:p>
            <a:r>
              <a:rPr lang="en-US" sz="2000" dirty="0" smtClean="0"/>
              <a:t>Evidence/Score</a:t>
            </a:r>
          </a:p>
          <a:p>
            <a:pPr lvl="1"/>
            <a:r>
              <a:rPr lang="en-US" sz="2000" dirty="0" smtClean="0"/>
              <a:t>Running record of evidence under each standard</a:t>
            </a:r>
          </a:p>
          <a:p>
            <a:r>
              <a:rPr lang="en-US" sz="2000" dirty="0" smtClean="0"/>
              <a:t>Evidence Comparison</a:t>
            </a:r>
          </a:p>
          <a:p>
            <a:pPr lvl="1"/>
            <a:r>
              <a:rPr lang="en-US" sz="1800" dirty="0" smtClean="0"/>
              <a:t>A </a:t>
            </a:r>
            <a:r>
              <a:rPr lang="en-US" sz="1800" dirty="0" err="1" smtClean="0"/>
              <a:t>pdf</a:t>
            </a:r>
            <a:r>
              <a:rPr lang="en-US" sz="1800" dirty="0" smtClean="0"/>
              <a:t> to compare your evidence to </a:t>
            </a:r>
            <a:r>
              <a:rPr lang="en-US" sz="1800" dirty="0"/>
              <a:t>m</a:t>
            </a:r>
            <a:r>
              <a:rPr lang="en-US" sz="1800" dirty="0" smtClean="0"/>
              <a:t>aster scores</a:t>
            </a:r>
          </a:p>
          <a:p>
            <a:pPr lvl="1"/>
            <a:r>
              <a:rPr lang="en-US" sz="1800" dirty="0" smtClean="0"/>
              <a:t>Feedback on system</a:t>
            </a:r>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Summary of the Elevate Colorado System</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58</a:t>
            </a:fld>
            <a:endParaRPr lang="en-US" dirty="0" smtClean="0"/>
          </a:p>
        </p:txBody>
      </p:sp>
    </p:spTree>
    <p:extLst>
      <p:ext uri="{BB962C8B-B14F-4D97-AF65-F5344CB8AC3E}">
        <p14:creationId xmlns:p14="http://schemas.microsoft.com/office/powerpoint/2010/main" val="3156641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Elevate Colorado Content Demo</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59</a:t>
            </a:fld>
            <a:endParaRPr lang="en-US" dirty="0" smtClean="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2566"/>
          <a:stretch/>
        </p:blipFill>
        <p:spPr bwMode="auto">
          <a:xfrm>
            <a:off x="319087" y="1356899"/>
            <a:ext cx="8505826" cy="544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459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roles and responsibilities do you anticipate your evaluator trainees will have?</a:t>
            </a:r>
          </a:p>
          <a:p>
            <a:pPr marL="822960" lvl="1" indent="-457200">
              <a:buFont typeface="+mj-lt"/>
              <a:buAutoNum type="arabicPeriod"/>
            </a:pPr>
            <a:r>
              <a:rPr lang="en-US" dirty="0" smtClean="0"/>
              <a:t>Observe the professional practices</a:t>
            </a:r>
          </a:p>
          <a:p>
            <a:pPr marL="822960" lvl="1" indent="-457200">
              <a:buFont typeface="+mj-lt"/>
              <a:buAutoNum type="arabicPeriod"/>
            </a:pPr>
            <a:r>
              <a:rPr lang="en-US" dirty="0" smtClean="0"/>
              <a:t>Coach and provide feedback </a:t>
            </a:r>
          </a:p>
          <a:p>
            <a:pPr marL="822960" lvl="1" indent="-457200">
              <a:buFont typeface="+mj-lt"/>
              <a:buAutoNum type="arabicPeriod"/>
            </a:pPr>
            <a:r>
              <a:rPr lang="en-US" dirty="0" smtClean="0"/>
              <a:t>Help set targets and goals on Measures of Student Learning/Outcomes</a:t>
            </a:r>
          </a:p>
          <a:p>
            <a:pPr marL="822960" lvl="1" indent="-457200">
              <a:buFont typeface="+mj-lt"/>
              <a:buAutoNum type="arabicPeriod"/>
            </a:pPr>
            <a:r>
              <a:rPr lang="en-US" dirty="0" smtClean="0"/>
              <a:t>Help districts determine assessments and weights for Measures of Student Learning/Outcomes</a:t>
            </a:r>
          </a:p>
          <a:p>
            <a:pPr marL="822960" lvl="1" indent="-457200">
              <a:buFont typeface="+mj-lt"/>
              <a:buAutoNum type="arabicPeriod"/>
            </a:pPr>
            <a:r>
              <a:rPr lang="en-US" dirty="0" smtClean="0"/>
              <a:t>Sign </a:t>
            </a:r>
            <a:r>
              <a:rPr lang="en-US" dirty="0"/>
              <a:t>off on evaluations</a:t>
            </a:r>
          </a:p>
          <a:p>
            <a:pPr marL="822960" lvl="1" indent="-457200">
              <a:buFont typeface="+mj-lt"/>
              <a:buAutoNum type="arabicPeriod"/>
            </a:pPr>
            <a:r>
              <a:rPr lang="en-US" dirty="0" smtClean="0"/>
              <a:t>Other (give example)</a:t>
            </a:r>
          </a:p>
          <a:p>
            <a:pPr marL="822960" lvl="1" indent="-457200">
              <a:buFont typeface="+mj-lt"/>
              <a:buAutoNum type="arabicPeriod"/>
            </a:pPr>
            <a:r>
              <a:rPr lang="en-US" dirty="0" smtClean="0"/>
              <a:t>I don’t know</a:t>
            </a:r>
            <a:endParaRPr lang="en-US" dirty="0"/>
          </a:p>
        </p:txBody>
      </p:sp>
      <p:sp>
        <p:nvSpPr>
          <p:cNvPr id="3" name="Title 2"/>
          <p:cNvSpPr>
            <a:spLocks noGrp="1"/>
          </p:cNvSpPr>
          <p:nvPr>
            <p:ph type="title"/>
          </p:nvPr>
        </p:nvSpPr>
        <p:spPr>
          <a:xfrm>
            <a:off x="381000" y="301255"/>
            <a:ext cx="8381260" cy="1054394"/>
          </a:xfrm>
        </p:spPr>
        <p:txBody>
          <a:bodyPr/>
          <a:lstStyle/>
          <a:p>
            <a:r>
              <a:rPr lang="en-US" sz="4000" dirty="0" smtClean="0">
                <a:latin typeface="Palatino Linotype" panose="02040502050505030304" pitchFamily="18" charset="0"/>
              </a:rPr>
              <a:t>Evaluator Trainees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pic>
        <p:nvPicPr>
          <p:cNvPr id="307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563092" y="4612720"/>
            <a:ext cx="3225800" cy="2031325"/>
          </a:xfrm>
          <a:prstGeom prst="rect">
            <a:avLst/>
          </a:prstGeom>
          <a:noFill/>
        </p:spPr>
        <p:txBody>
          <a:bodyPr wrap="square" rtlCol="0">
            <a:spAutoFit/>
          </a:bodyPr>
          <a:lstStyle/>
          <a:p>
            <a:r>
              <a:rPr lang="en-US" dirty="0" smtClean="0"/>
              <a:t>If you are:</a:t>
            </a:r>
          </a:p>
          <a:p>
            <a:endParaRPr lang="en-US" dirty="0" smtClean="0"/>
          </a:p>
          <a:p>
            <a:r>
              <a:rPr lang="en-US" b="1" dirty="0" smtClean="0">
                <a:solidFill>
                  <a:srgbClr val="0070C0"/>
                </a:solidFill>
              </a:rPr>
              <a:t>BOCES=Blue dot</a:t>
            </a:r>
          </a:p>
          <a:p>
            <a:endParaRPr lang="en-US" b="1" dirty="0">
              <a:solidFill>
                <a:srgbClr val="008000"/>
              </a:solidFill>
            </a:endParaRPr>
          </a:p>
          <a:p>
            <a:r>
              <a:rPr lang="en-US" b="1" dirty="0" smtClean="0">
                <a:solidFill>
                  <a:srgbClr val="008000"/>
                </a:solidFill>
              </a:rPr>
              <a:t>School/District=Green dot</a:t>
            </a:r>
          </a:p>
          <a:p>
            <a:endParaRPr lang="en-US" dirty="0"/>
          </a:p>
          <a:p>
            <a:r>
              <a:rPr lang="en-US" b="1" dirty="0" smtClean="0">
                <a:solidFill>
                  <a:srgbClr val="FF0000"/>
                </a:solidFill>
              </a:rPr>
              <a:t>Consultant/Other=Red Dot </a:t>
            </a:r>
            <a:endParaRPr lang="en-US" b="1" dirty="0">
              <a:solidFill>
                <a:srgbClr val="FF0000"/>
              </a:solidFill>
            </a:endParaRPr>
          </a:p>
        </p:txBody>
      </p:sp>
    </p:spTree>
    <p:extLst>
      <p:ext uri="{BB962C8B-B14F-4D97-AF65-F5344CB8AC3E}">
        <p14:creationId xmlns:p14="http://schemas.microsoft.com/office/powerpoint/2010/main" val="10823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process did you use to align the evidence?</a:t>
            </a:r>
          </a:p>
          <a:p>
            <a:r>
              <a:rPr lang="en-US" dirty="0" smtClean="0"/>
              <a:t>What will you have to consider in training on evidence collection?</a:t>
            </a:r>
          </a:p>
          <a:p>
            <a:endParaRPr lang="en-US" dirty="0" smtClean="0"/>
          </a:p>
          <a:p>
            <a:endParaRPr lang="en-US" dirty="0"/>
          </a:p>
          <a:p>
            <a:endParaRPr lang="en-US" dirty="0" smtClean="0"/>
          </a:p>
          <a:p>
            <a:endParaRPr lang="en-US" dirty="0"/>
          </a:p>
          <a:p>
            <a:endParaRPr lang="en-US" dirty="0"/>
          </a:p>
          <a:p>
            <a:r>
              <a:rPr lang="en-US" dirty="0" smtClean="0"/>
              <a:t>Use your planning to record your thinking.</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Elevate Colorado Content</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60</a:t>
            </a:fld>
            <a:endParaRPr lang="en-US" dirty="0" smtClean="0"/>
          </a:p>
        </p:txBody>
      </p:sp>
      <p:pic>
        <p:nvPicPr>
          <p:cNvPr id="5" name="Picture 4" descr="C:\Users\Cabrera_C\AppData\Local\Microsoft\Windows\Temporary Internet Files\Content.IE5\VHZJWIZQ\MC900304299[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6331" y="3263464"/>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5846445"/>
            <a:ext cx="120567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1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i="1" dirty="0"/>
              <a:t>For Evaluator Training</a:t>
            </a:r>
            <a:endParaRPr lang="en-US" dirty="0"/>
          </a:p>
          <a:p>
            <a:r>
              <a:rPr lang="en-US" sz="2000" b="0" dirty="0"/>
              <a:t>Assign videos to watch individually or together using the “Facilitated training” </a:t>
            </a:r>
            <a:r>
              <a:rPr lang="en-US" sz="2000" b="0" dirty="0" smtClean="0"/>
              <a:t>feature</a:t>
            </a:r>
            <a:endParaRPr lang="en-US" sz="2000" b="0" dirty="0"/>
          </a:p>
          <a:p>
            <a:r>
              <a:rPr lang="en-US" sz="2000" b="0" dirty="0"/>
              <a:t>Once together, review the results, refer back to evidence in the video, and calibrate based on the master scores. </a:t>
            </a:r>
          </a:p>
          <a:p>
            <a:r>
              <a:rPr lang="en-US" sz="2000" b="0" dirty="0" smtClean="0"/>
              <a:t>Include time for discussion to </a:t>
            </a:r>
            <a:r>
              <a:rPr lang="en-US" sz="2000" b="0" dirty="0"/>
              <a:t>uncover inconsistencies and/or bias in observation as well as support </a:t>
            </a:r>
            <a:r>
              <a:rPr lang="en-US" sz="2000" b="0" dirty="0" smtClean="0"/>
              <a:t>consensus </a:t>
            </a:r>
            <a:r>
              <a:rPr lang="en-US" sz="2000" b="0" dirty="0"/>
              <a:t>on what is high quality implementation of the Teacher Quality Standards. </a:t>
            </a:r>
            <a:endParaRPr lang="en-US" sz="2000" b="0" dirty="0" smtClean="0"/>
          </a:p>
          <a:p>
            <a:r>
              <a:rPr lang="en-US" sz="2000" b="0" dirty="0"/>
              <a:t>Include a metric to determine proficient </a:t>
            </a:r>
            <a:r>
              <a:rPr lang="en-US" sz="2000" b="0" dirty="0" smtClean="0"/>
              <a:t>performance</a:t>
            </a:r>
            <a:endParaRPr lang="en-US" sz="2000" b="0" dirty="0"/>
          </a:p>
          <a:p>
            <a:r>
              <a:rPr lang="en-US" sz="2000" b="0" dirty="0"/>
              <a:t>In addition, these video clips can be used to generate discussion about the type of coaching conversations and support that could be offered to the teacher. </a:t>
            </a:r>
          </a:p>
          <a:p>
            <a:endParaRPr lang="en-US" sz="2000" b="0" dirty="0"/>
          </a:p>
          <a:p>
            <a:pPr marL="45720" indent="0">
              <a:buNone/>
            </a:pPr>
            <a:endParaRPr lang="en-US" dirty="0"/>
          </a:p>
        </p:txBody>
      </p:sp>
      <p:sp>
        <p:nvSpPr>
          <p:cNvPr id="3" name="Title 2"/>
          <p:cNvSpPr>
            <a:spLocks noGrp="1"/>
          </p:cNvSpPr>
          <p:nvPr>
            <p:ph type="title"/>
          </p:nvPr>
        </p:nvSpPr>
        <p:spPr/>
        <p:txBody>
          <a:bodyPr/>
          <a:lstStyle/>
          <a:p>
            <a:r>
              <a:rPr lang="en-US" sz="4000" dirty="0">
                <a:latin typeface="Palatino Linotype" panose="02040502050505030304" pitchFamily="18" charset="0"/>
              </a:rPr>
              <a:t>Ways to Use Elevate Colorado</a:t>
            </a:r>
            <a:endParaRPr lang="en-US" sz="4000" dirty="0"/>
          </a:p>
        </p:txBody>
      </p:sp>
      <p:sp>
        <p:nvSpPr>
          <p:cNvPr id="4" name="Footer Placeholder 3"/>
          <p:cNvSpPr>
            <a:spLocks noGrp="1"/>
          </p:cNvSpPr>
          <p:nvPr>
            <p:ph type="ftr" sz="quarter" idx="3"/>
          </p:nvPr>
        </p:nvSpPr>
        <p:spPr/>
        <p:txBody>
          <a:bodyPr/>
          <a:lstStyle/>
          <a:p>
            <a:fld id="{757A2F4E-5D54-B04B-91BD-7E78EE1FE9FD}" type="slidenum">
              <a:rPr lang="en-US" smtClean="0"/>
              <a:pPr/>
              <a:t>61</a:t>
            </a:fld>
            <a:endParaRPr lang="en-US" dirty="0" smtClean="0"/>
          </a:p>
        </p:txBody>
      </p:sp>
    </p:spTree>
    <p:extLst>
      <p:ext uri="{BB962C8B-B14F-4D97-AF65-F5344CB8AC3E}">
        <p14:creationId xmlns:p14="http://schemas.microsoft.com/office/powerpoint/2010/main" val="27762692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How do you know if you are meeting a level of proficiency in identifying professional practices</a:t>
            </a:r>
            <a:r>
              <a:rPr lang="en-US" dirty="0" smtClean="0"/>
              <a:t>?</a:t>
            </a:r>
          </a:p>
          <a:p>
            <a:r>
              <a:rPr lang="en-US" sz="1800" b="0" dirty="0" smtClean="0"/>
              <a:t>Current research </a:t>
            </a:r>
            <a:r>
              <a:rPr lang="en-US" sz="1800" b="0" dirty="0"/>
              <a:t>indicates that a minimum of </a:t>
            </a:r>
            <a:r>
              <a:rPr lang="en-US" sz="1800" b="0" dirty="0" smtClean="0"/>
              <a:t>75% </a:t>
            </a:r>
            <a:r>
              <a:rPr lang="en-US" sz="1800" b="0" dirty="0"/>
              <a:t>alignment is recommended. As you align evidence at the professional practices level to each video clip, you will be able to compare your response to that of the Master Scorers through the Evidence Comparison tab. </a:t>
            </a:r>
            <a:endParaRPr lang="en-US" sz="1800" b="0" dirty="0" smtClean="0"/>
          </a:p>
          <a:p>
            <a:r>
              <a:rPr lang="en-US" sz="1800" b="0" dirty="0" smtClean="0"/>
              <a:t>Remember </a:t>
            </a:r>
            <a:r>
              <a:rPr lang="en-US" sz="1800" b="0" dirty="0"/>
              <a:t>that Master Scorers sought to include only explicit, quality evidence for each practice. In other words, try not to infer what is happening, but what is visible in teacher and student actions</a:t>
            </a:r>
            <a:r>
              <a:rPr lang="en-US" sz="1800" b="0" dirty="0" smtClean="0"/>
              <a:t>. </a:t>
            </a:r>
          </a:p>
          <a:p>
            <a:r>
              <a:rPr lang="en-US" sz="1800" b="0" dirty="0" smtClean="0"/>
              <a:t>Keep </a:t>
            </a:r>
            <a:r>
              <a:rPr lang="en-US" sz="1800" b="0" dirty="0"/>
              <a:t>in mind that we are not yet using this system to determine an overall professional practice rating. These 10-15 minute video clips would not provide sufficient evidence because of the ongoing nature of evaluation process over a full school year</a:t>
            </a:r>
            <a:r>
              <a:rPr lang="en-US" sz="1800" b="0" dirty="0" smtClean="0"/>
              <a:t>.</a:t>
            </a:r>
            <a:endParaRPr lang="en-US" sz="800" b="0"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Metrics for Calibration</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62</a:t>
            </a:fld>
            <a:endParaRPr lang="en-US" dirty="0" smtClean="0"/>
          </a:p>
        </p:txBody>
      </p:sp>
    </p:spTree>
    <p:extLst>
      <p:ext uri="{BB962C8B-B14F-4D97-AF65-F5344CB8AC3E}">
        <p14:creationId xmlns:p14="http://schemas.microsoft.com/office/powerpoint/2010/main" val="35997688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Inter-rater agreement sections and modules:</a:t>
            </a:r>
          </a:p>
          <a:p>
            <a:r>
              <a:rPr lang="en-US" dirty="0" smtClean="0"/>
              <a:t>Section 1: Understanding the requirements and components of the Colorado State Model Evaluation System</a:t>
            </a:r>
          </a:p>
          <a:p>
            <a:pPr lvl="1"/>
            <a:r>
              <a:rPr lang="en-US" dirty="0" smtClean="0"/>
              <a:t>Module 1:  Introduction to the Colorado State Model Evaluation System</a:t>
            </a:r>
          </a:p>
          <a:p>
            <a:pPr lvl="1"/>
            <a:r>
              <a:rPr lang="en-US" dirty="0" smtClean="0"/>
              <a:t>Module </a:t>
            </a:r>
            <a:r>
              <a:rPr lang="en-US" dirty="0"/>
              <a:t>2: Understanding How to Score the Rubric</a:t>
            </a:r>
          </a:p>
          <a:p>
            <a:pPr lvl="1"/>
            <a:r>
              <a:rPr lang="en-US" dirty="0"/>
              <a:t>Module 3: Applying Best Practices in Using the </a:t>
            </a:r>
            <a:r>
              <a:rPr lang="en-US" dirty="0" smtClean="0"/>
              <a:t>Rubric</a:t>
            </a:r>
          </a:p>
          <a:p>
            <a:pPr lvl="1"/>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Training Modules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63</a:t>
            </a:fld>
            <a:endParaRPr lang="en-US" dirty="0" smtClean="0"/>
          </a:p>
        </p:txBody>
      </p:sp>
    </p:spTree>
    <p:extLst>
      <p:ext uri="{BB962C8B-B14F-4D97-AF65-F5344CB8AC3E}">
        <p14:creationId xmlns:p14="http://schemas.microsoft.com/office/powerpoint/2010/main" val="4260903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Section 2: </a:t>
            </a:r>
            <a:r>
              <a:rPr lang="en-US" dirty="0" smtClean="0"/>
              <a:t>A deeper dive into the Colorado Teacher Quality Standards </a:t>
            </a:r>
          </a:p>
          <a:p>
            <a:pPr lvl="1"/>
            <a:r>
              <a:rPr lang="en-US" dirty="0" smtClean="0"/>
              <a:t>Module: </a:t>
            </a:r>
          </a:p>
          <a:p>
            <a:pPr lvl="2"/>
            <a:r>
              <a:rPr lang="en-US" dirty="0" smtClean="0"/>
              <a:t>Standard I</a:t>
            </a:r>
          </a:p>
          <a:p>
            <a:pPr lvl="2"/>
            <a:r>
              <a:rPr lang="en-US" dirty="0" smtClean="0"/>
              <a:t>Standard II</a:t>
            </a:r>
          </a:p>
          <a:p>
            <a:pPr lvl="2"/>
            <a:r>
              <a:rPr lang="en-US" dirty="0" smtClean="0"/>
              <a:t>Standard III</a:t>
            </a:r>
          </a:p>
          <a:p>
            <a:pPr lvl="2"/>
            <a:r>
              <a:rPr lang="en-US" dirty="0" smtClean="0"/>
              <a:t>Standard IV</a:t>
            </a:r>
          </a:p>
          <a:p>
            <a:pPr lvl="2"/>
            <a:r>
              <a:rPr lang="en-US" dirty="0" smtClean="0"/>
              <a:t>Standard V</a:t>
            </a:r>
          </a:p>
          <a:p>
            <a:pPr lvl="2"/>
            <a:r>
              <a:rPr lang="en-US" dirty="0" smtClean="0"/>
              <a:t>Standard VI (tentative)</a:t>
            </a:r>
          </a:p>
          <a:p>
            <a:pPr lvl="2"/>
            <a:endParaRPr lang="en-US" dirty="0"/>
          </a:p>
          <a:p>
            <a:r>
              <a:rPr lang="en-US" dirty="0"/>
              <a:t>Section 3:  Applying and </a:t>
            </a:r>
            <a:r>
              <a:rPr lang="en-US" dirty="0" smtClean="0"/>
              <a:t>assessing learning </a:t>
            </a:r>
            <a:r>
              <a:rPr lang="en-US" dirty="0"/>
              <a:t>with Elevate Colorado</a:t>
            </a:r>
          </a:p>
          <a:p>
            <a:endParaRPr lang="en-US" dirty="0" smtClean="0"/>
          </a:p>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Training Modules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64</a:t>
            </a:fld>
            <a:endParaRPr lang="en-US" dirty="0" smtClean="0"/>
          </a:p>
        </p:txBody>
      </p:sp>
    </p:spTree>
    <p:extLst>
      <p:ext uri="{BB962C8B-B14F-4D97-AF65-F5344CB8AC3E}">
        <p14:creationId xmlns:p14="http://schemas.microsoft.com/office/powerpoint/2010/main" val="28557871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65</a:t>
            </a:fld>
            <a:endParaRPr lang="en-US" dirty="0" smtClean="0"/>
          </a:p>
        </p:txBody>
      </p:sp>
      <p:sp>
        <p:nvSpPr>
          <p:cNvPr id="5" name="Text Placeholder 4"/>
          <p:cNvSpPr>
            <a:spLocks noGrp="1"/>
          </p:cNvSpPr>
          <p:nvPr>
            <p:ph type="body" sz="half" idx="2"/>
          </p:nvPr>
        </p:nvSpPr>
        <p:spPr/>
        <p:txBody>
          <a:bodyPr/>
          <a:lstStyle/>
          <a:p>
            <a:r>
              <a:rPr lang="en-US" sz="1400" u="sng" dirty="0">
                <a:hlinkClick r:id="rId3"/>
              </a:rPr>
              <a:t>https://</a:t>
            </a:r>
            <a:r>
              <a:rPr lang="en-US" sz="1400" u="sng" dirty="0" smtClean="0">
                <a:hlinkClick r:id="rId3"/>
              </a:rPr>
              <a:t>cloud.scorm.com/sc/InvitationConfirmEmail?publicInvitationId=3d654736-3c56-41f7-af80-f40289223901</a:t>
            </a:r>
            <a:r>
              <a:rPr lang="en-US" sz="1400" u="sng" dirty="0" smtClean="0"/>
              <a:t> </a:t>
            </a:r>
            <a:endParaRPr lang="en-US" sz="1400" dirty="0"/>
          </a:p>
          <a:p>
            <a:endParaRPr lang="en-US" dirty="0"/>
          </a:p>
        </p:txBody>
      </p:sp>
      <p:sp>
        <p:nvSpPr>
          <p:cNvPr id="3" name="Title 2"/>
          <p:cNvSpPr>
            <a:spLocks noGrp="1"/>
          </p:cNvSpPr>
          <p:nvPr>
            <p:ph type="title"/>
          </p:nvPr>
        </p:nvSpPr>
        <p:spPr/>
        <p:txBody>
          <a:bodyPr/>
          <a:lstStyle/>
          <a:p>
            <a:r>
              <a:rPr lang="en-US" sz="3200" dirty="0" smtClean="0"/>
              <a:t>Section 1: Module 1 Example</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0162"/>
          <a:stretch/>
        </p:blipFill>
        <p:spPr bwMode="auto">
          <a:xfrm>
            <a:off x="2057400" y="557214"/>
            <a:ext cx="7086600" cy="526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509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66</a:t>
            </a:fld>
            <a:endParaRPr lang="en-US"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033"/>
          <a:stretch/>
        </p:blipFill>
        <p:spPr bwMode="auto">
          <a:xfrm>
            <a:off x="1004887" y="781050"/>
            <a:ext cx="71342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1933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67</a:t>
            </a:fld>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6" t="82" r="-1346" b="10638"/>
          <a:stretch/>
        </p:blipFill>
        <p:spPr bwMode="auto">
          <a:xfrm>
            <a:off x="1128713" y="831056"/>
            <a:ext cx="7077075" cy="519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749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68</a:t>
            </a:fld>
            <a:endParaRPr lang="en-US" dirty="0" smtClean="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145"/>
          <a:stretch/>
        </p:blipFill>
        <p:spPr bwMode="auto">
          <a:xfrm>
            <a:off x="985838" y="771525"/>
            <a:ext cx="7172325"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344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69</a:t>
            </a:fld>
            <a:endParaRPr 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130"/>
          <a:stretch/>
        </p:blipFill>
        <p:spPr bwMode="auto">
          <a:xfrm>
            <a:off x="1076325" y="809625"/>
            <a:ext cx="71247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37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Thinking about evaluation experiences in your past…</a:t>
            </a:r>
          </a:p>
          <a:p>
            <a:pPr lvl="1"/>
            <a:r>
              <a:rPr lang="en-US" sz="2400" dirty="0" smtClean="0"/>
              <a:t>What did you want most from your evaluator?</a:t>
            </a:r>
          </a:p>
          <a:p>
            <a:pPr marL="365760" lvl="1" indent="0">
              <a:buNone/>
            </a:pPr>
            <a:endParaRPr lang="en-US" sz="2400" dirty="0" smtClean="0"/>
          </a:p>
          <a:p>
            <a:r>
              <a:rPr lang="en-US" sz="2600" dirty="0" smtClean="0"/>
              <a:t>Share your thinking with your table group</a:t>
            </a:r>
          </a:p>
          <a:p>
            <a:pPr marL="45720" indent="0">
              <a:buNone/>
            </a:pPr>
            <a:endParaRPr lang="en-US" sz="2600" dirty="0" smtClean="0"/>
          </a:p>
          <a:p>
            <a:r>
              <a:rPr lang="en-US" sz="2600" dirty="0" smtClean="0"/>
              <a:t>Be prepared to share the two most common themes</a:t>
            </a:r>
          </a:p>
          <a:p>
            <a:pPr marL="365760" lvl="1" indent="0">
              <a:buNone/>
            </a:pPr>
            <a:endParaRPr lang="en-US" dirty="0"/>
          </a:p>
          <a:p>
            <a:pPr marL="365760" lvl="1" indent="0">
              <a:buNone/>
            </a:pPr>
            <a:endParaRPr lang="en-US" dirty="0"/>
          </a:p>
          <a:p>
            <a:pPr lvl="1"/>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Ice Breaker</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pic>
        <p:nvPicPr>
          <p:cNvPr id="409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74" y="5846445"/>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Users\Cabrera_C\AppData\Local\Microsoft\Windows\Temporary Internet Files\Content.IE5\590G9KF6\MC900304299[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04535" y="4815466"/>
            <a:ext cx="2349464" cy="111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70</a:t>
            </a:fld>
            <a:endParaRPr lang="en-US"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065"/>
          <a:stretch/>
        </p:blipFill>
        <p:spPr bwMode="auto">
          <a:xfrm>
            <a:off x="1014413" y="790575"/>
            <a:ext cx="71151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2603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71</a:t>
            </a:fld>
            <a:endParaRPr lang="en-US" dirty="0" smtClean="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975"/>
          <a:stretch/>
        </p:blipFill>
        <p:spPr bwMode="auto">
          <a:xfrm>
            <a:off x="1009650" y="821532"/>
            <a:ext cx="7124700" cy="521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8838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questions do you have about:</a:t>
            </a:r>
          </a:p>
          <a:p>
            <a:pPr lvl="1"/>
            <a:r>
              <a:rPr lang="en-US" dirty="0" smtClean="0"/>
              <a:t>Inter-rater Agreement</a:t>
            </a:r>
          </a:p>
          <a:p>
            <a:pPr lvl="1"/>
            <a:r>
              <a:rPr lang="en-US" dirty="0" smtClean="0"/>
              <a:t>Elevate Colorado</a:t>
            </a:r>
          </a:p>
          <a:p>
            <a:pPr lvl="1"/>
            <a:r>
              <a:rPr lang="en-US" dirty="0" err="1" smtClean="0"/>
              <a:t>OpenPD</a:t>
            </a:r>
            <a:endParaRPr lang="en-US" dirty="0" smtClean="0"/>
          </a:p>
          <a:p>
            <a:pPr lvl="1"/>
            <a:r>
              <a:rPr lang="en-US" dirty="0" smtClean="0"/>
              <a:t>Other</a:t>
            </a:r>
          </a:p>
          <a:p>
            <a:pPr lvl="1"/>
            <a:endParaRPr lang="en-US" dirty="0"/>
          </a:p>
          <a:p>
            <a:r>
              <a:rPr lang="en-US" dirty="0" smtClean="0"/>
              <a:t>Record your thinking on your planning guide.</a:t>
            </a:r>
          </a:p>
          <a:p>
            <a:pPr lvl="1"/>
            <a:r>
              <a:rPr lang="en-US" dirty="0" smtClean="0"/>
              <a:t>How can this system support your work in training evaluators?</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Questions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72</a:t>
            </a:fld>
            <a:endParaRPr lang="en-US" dirty="0" smtClean="0"/>
          </a:p>
        </p:txBody>
      </p:sp>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92470"/>
            <a:ext cx="120567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7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a:xfrm>
            <a:off x="380999" y="1330292"/>
            <a:ext cx="8341851" cy="1645920"/>
          </a:xfrm>
        </p:spPr>
        <p:txBody>
          <a:bodyPr/>
          <a:lstStyle/>
          <a:p>
            <a:r>
              <a:rPr lang="en-US" dirty="0" smtClean="0"/>
              <a:t>Measures of Student Learning and Outcomes </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73</a:t>
            </a:fld>
            <a:endParaRPr lang="en-US" dirty="0" smtClean="0"/>
          </a:p>
        </p:txBody>
      </p:sp>
      <p:pic>
        <p:nvPicPr>
          <p:cNvPr id="6147" name="Picture 3" descr="C:\Users\Cabrera_C\AppData\Local\Microsoft\Windows\Temporary Internet Files\Content.IE5\3H72D9BA\MC9003182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6532" y="3412607"/>
            <a:ext cx="2910936" cy="268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741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667584" y="381033"/>
            <a:ext cx="1205892" cy="1205892"/>
            <a:chOff x="2859072" y="0"/>
            <a:chExt cx="1205892" cy="1205892"/>
          </a:xfrm>
          <a:scene3d>
            <a:camera prst="orthographicFront">
              <a:rot lat="0" lon="0" rev="0"/>
            </a:camera>
            <a:lightRig rig="contrasting" dir="t">
              <a:rot lat="0" lon="0" rev="1200000"/>
            </a:lightRig>
          </a:scene3d>
        </p:grpSpPr>
        <p:sp>
          <p:nvSpPr>
            <p:cNvPr id="50" name="Oval 49"/>
            <p:cNvSpPr/>
            <p:nvPr/>
          </p:nvSpPr>
          <p:spPr>
            <a:xfrm>
              <a:off x="2859072" y="0"/>
              <a:ext cx="1205892" cy="1205892"/>
            </a:xfrm>
            <a:prstGeom prst="ellipse">
              <a:avLst/>
            </a:prstGeom>
            <a:solidFill>
              <a:schemeClr val="accent2">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51" name="Oval 4"/>
            <p:cNvSpPr/>
            <p:nvPr/>
          </p:nvSpPr>
          <p:spPr>
            <a:xfrm>
              <a:off x="3035671" y="176599"/>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2. </a:t>
              </a:r>
            </a:p>
            <a:p>
              <a:pPr algn="ctr" defTabSz="533400">
                <a:lnSpc>
                  <a:spcPct val="90000"/>
                </a:lnSpc>
                <a:spcAft>
                  <a:spcPct val="35000"/>
                </a:spcAft>
                <a:defRPr/>
              </a:pPr>
              <a:r>
                <a:rPr lang="en-US" sz="1050" b="1" dirty="0">
                  <a:solidFill>
                    <a:sysClr val="windowText" lastClr="000000"/>
                  </a:solidFill>
                </a:rPr>
                <a:t>Annual Orientation</a:t>
              </a:r>
            </a:p>
          </p:txBody>
        </p:sp>
      </p:grpSp>
      <p:grpSp>
        <p:nvGrpSpPr>
          <p:cNvPr id="3" name="Group 4"/>
          <p:cNvGrpSpPr/>
          <p:nvPr/>
        </p:nvGrpSpPr>
        <p:grpSpPr>
          <a:xfrm>
            <a:off x="5930645" y="1137087"/>
            <a:ext cx="316745" cy="406988"/>
            <a:chOff x="4122133" y="756054"/>
            <a:chExt cx="316745" cy="406988"/>
          </a:xfrm>
          <a:solidFill>
            <a:srgbClr val="0070C0"/>
          </a:solidFill>
          <a:scene3d>
            <a:camera prst="orthographicFront">
              <a:rot lat="0" lon="0" rev="0"/>
            </a:camera>
            <a:lightRig rig="contrasting" dir="t">
              <a:rot lat="0" lon="0" rev="1200000"/>
            </a:lightRig>
          </a:scene3d>
        </p:grpSpPr>
        <p:sp>
          <p:nvSpPr>
            <p:cNvPr id="48" name="Right Arrow 47"/>
            <p:cNvSpPr/>
            <p:nvPr/>
          </p:nvSpPr>
          <p:spPr>
            <a:xfrm rot="1412522">
              <a:off x="4122133" y="756054"/>
              <a:ext cx="316745"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49" name="Right Arrow 6"/>
            <p:cNvSpPr/>
            <p:nvPr/>
          </p:nvSpPr>
          <p:spPr>
            <a:xfrm rot="1412522">
              <a:off x="4126088" y="818475"/>
              <a:ext cx="221722"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4" name="Group 5"/>
          <p:cNvGrpSpPr/>
          <p:nvPr/>
        </p:nvGrpSpPr>
        <p:grpSpPr>
          <a:xfrm>
            <a:off x="6320997" y="1101400"/>
            <a:ext cx="1205892" cy="1205892"/>
            <a:chOff x="4512485" y="720367"/>
            <a:chExt cx="1205892" cy="1205892"/>
          </a:xfrm>
          <a:scene3d>
            <a:camera prst="orthographicFront">
              <a:rot lat="0" lon="0" rev="0"/>
            </a:camera>
            <a:lightRig rig="contrasting" dir="t">
              <a:rot lat="0" lon="0" rev="1200000"/>
            </a:lightRig>
          </a:scene3d>
        </p:grpSpPr>
        <p:sp>
          <p:nvSpPr>
            <p:cNvPr id="46" name="Oval 45"/>
            <p:cNvSpPr/>
            <p:nvPr/>
          </p:nvSpPr>
          <p:spPr>
            <a:xfrm>
              <a:off x="4512485" y="720367"/>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47" name="Oval 8"/>
            <p:cNvSpPr/>
            <p:nvPr/>
          </p:nvSpPr>
          <p:spPr>
            <a:xfrm>
              <a:off x="4689084" y="896966"/>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3.</a:t>
              </a:r>
            </a:p>
            <a:p>
              <a:pPr algn="ctr" defTabSz="533400">
                <a:lnSpc>
                  <a:spcPct val="90000"/>
                </a:lnSpc>
                <a:spcAft>
                  <a:spcPct val="35000"/>
                </a:spcAft>
                <a:defRPr/>
              </a:pPr>
              <a:r>
                <a:rPr lang="en-US" sz="1050" b="1" dirty="0">
                  <a:solidFill>
                    <a:sysClr val="windowText" lastClr="000000"/>
                  </a:solidFill>
                </a:rPr>
                <a:t>Self-Assessment</a:t>
              </a:r>
            </a:p>
          </p:txBody>
        </p:sp>
      </p:grpSp>
      <p:grpSp>
        <p:nvGrpSpPr>
          <p:cNvPr id="5" name="Group 6"/>
          <p:cNvGrpSpPr/>
          <p:nvPr/>
        </p:nvGrpSpPr>
        <p:grpSpPr>
          <a:xfrm>
            <a:off x="7068324" y="2365187"/>
            <a:ext cx="406988" cy="310630"/>
            <a:chOff x="5259812" y="1984154"/>
            <a:chExt cx="406988" cy="310630"/>
          </a:xfrm>
          <a:solidFill>
            <a:srgbClr val="0070C0"/>
          </a:solidFill>
          <a:scene3d>
            <a:camera prst="orthographicFront">
              <a:rot lat="0" lon="0" rev="0"/>
            </a:camera>
            <a:lightRig rig="contrasting" dir="t">
              <a:rot lat="0" lon="0" rev="1200000"/>
            </a:lightRig>
          </a:scene3d>
        </p:grpSpPr>
        <p:sp>
          <p:nvSpPr>
            <p:cNvPr id="44" name="Right Arrow 43"/>
            <p:cNvSpPr/>
            <p:nvPr/>
          </p:nvSpPr>
          <p:spPr>
            <a:xfrm rot="4014872">
              <a:off x="5307991" y="1935975"/>
              <a:ext cx="310630"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45" name="Right Arrow 10"/>
            <p:cNvSpPr/>
            <p:nvPr/>
          </p:nvSpPr>
          <p:spPr>
            <a:xfrm rot="4014872">
              <a:off x="5336316" y="1974510"/>
              <a:ext cx="217441"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6" name="Group 7"/>
          <p:cNvGrpSpPr/>
          <p:nvPr/>
        </p:nvGrpSpPr>
        <p:grpSpPr>
          <a:xfrm>
            <a:off x="7023642" y="2749886"/>
            <a:ext cx="1205892" cy="1205892"/>
            <a:chOff x="5215130" y="2368853"/>
            <a:chExt cx="1205892" cy="1205892"/>
          </a:xfrm>
          <a:scene3d>
            <a:camera prst="orthographicFront">
              <a:rot lat="0" lon="0" rev="0"/>
            </a:camera>
            <a:lightRig rig="contrasting" dir="t">
              <a:rot lat="0" lon="0" rev="1200000"/>
            </a:lightRig>
          </a:scene3d>
        </p:grpSpPr>
        <p:sp>
          <p:nvSpPr>
            <p:cNvPr id="42" name="Oval 41"/>
            <p:cNvSpPr/>
            <p:nvPr/>
          </p:nvSpPr>
          <p:spPr>
            <a:xfrm>
              <a:off x="5215130" y="2368853"/>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43" name="Oval 12"/>
            <p:cNvSpPr/>
            <p:nvPr/>
          </p:nvSpPr>
          <p:spPr>
            <a:xfrm>
              <a:off x="5391729" y="2545452"/>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4.</a:t>
              </a:r>
            </a:p>
            <a:p>
              <a:pPr algn="ctr" defTabSz="533400">
                <a:lnSpc>
                  <a:spcPct val="90000"/>
                </a:lnSpc>
                <a:spcAft>
                  <a:spcPct val="35000"/>
                </a:spcAft>
                <a:defRPr/>
              </a:pPr>
              <a:r>
                <a:rPr lang="en-US" sz="1050" b="1" dirty="0">
                  <a:solidFill>
                    <a:sysClr val="windowText" lastClr="000000"/>
                  </a:solidFill>
                </a:rPr>
                <a:t>Review of Annual Goals and Performance Plan</a:t>
              </a:r>
            </a:p>
          </p:txBody>
        </p:sp>
      </p:grpSp>
      <p:grpSp>
        <p:nvGrpSpPr>
          <p:cNvPr id="7" name="Group 8"/>
          <p:cNvGrpSpPr/>
          <p:nvPr/>
        </p:nvGrpSpPr>
        <p:grpSpPr>
          <a:xfrm>
            <a:off x="7079673" y="4021035"/>
            <a:ext cx="406988" cy="321776"/>
            <a:chOff x="5271161" y="3640002"/>
            <a:chExt cx="406988" cy="321776"/>
          </a:xfrm>
          <a:solidFill>
            <a:srgbClr val="0070C0"/>
          </a:solidFill>
          <a:scene3d>
            <a:camera prst="orthographicFront">
              <a:rot lat="0" lon="0" rev="0"/>
            </a:camera>
            <a:lightRig rig="contrasting" dir="t">
              <a:rot lat="0" lon="0" rev="1200000"/>
            </a:lightRig>
          </a:scene3d>
        </p:grpSpPr>
        <p:sp>
          <p:nvSpPr>
            <p:cNvPr id="40" name="Right Arrow 39"/>
            <p:cNvSpPr/>
            <p:nvPr/>
          </p:nvSpPr>
          <p:spPr>
            <a:xfrm rot="6750000">
              <a:off x="5313767" y="3597396"/>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41" name="Right Arrow 14"/>
            <p:cNvSpPr/>
            <p:nvPr/>
          </p:nvSpPr>
          <p:spPr>
            <a:xfrm rot="17550000">
              <a:off x="5380504" y="3634202"/>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8" name="Group 9"/>
          <p:cNvGrpSpPr/>
          <p:nvPr/>
        </p:nvGrpSpPr>
        <p:grpSpPr>
          <a:xfrm>
            <a:off x="6329831" y="4424896"/>
            <a:ext cx="1205892" cy="1205892"/>
            <a:chOff x="4521319" y="4043863"/>
            <a:chExt cx="1205892" cy="1205892"/>
          </a:xfrm>
          <a:solidFill>
            <a:schemeClr val="accent6">
              <a:lumMod val="20000"/>
              <a:lumOff val="80000"/>
            </a:schemeClr>
          </a:solidFill>
          <a:scene3d>
            <a:camera prst="orthographicFront">
              <a:rot lat="0" lon="0" rev="0"/>
            </a:camera>
            <a:lightRig rig="contrasting" dir="t">
              <a:rot lat="0" lon="0" rev="1200000"/>
            </a:lightRig>
          </a:scene3d>
        </p:grpSpPr>
        <p:sp>
          <p:nvSpPr>
            <p:cNvPr id="38" name="Oval 37"/>
            <p:cNvSpPr/>
            <p:nvPr/>
          </p:nvSpPr>
          <p:spPr>
            <a:xfrm>
              <a:off x="4521319" y="4043863"/>
              <a:ext cx="1205892" cy="1205892"/>
            </a:xfrm>
            <a:prstGeom prst="ellipse">
              <a:avLst/>
            </a:prstGeom>
            <a:grp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39" name="Oval 16"/>
            <p:cNvSpPr/>
            <p:nvPr/>
          </p:nvSpPr>
          <p:spPr>
            <a:xfrm>
              <a:off x="4697918" y="4220462"/>
              <a:ext cx="852694" cy="852694"/>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5.</a:t>
              </a:r>
            </a:p>
            <a:p>
              <a:pPr algn="ctr" defTabSz="533400">
                <a:lnSpc>
                  <a:spcPct val="90000"/>
                </a:lnSpc>
                <a:spcAft>
                  <a:spcPct val="35000"/>
                </a:spcAft>
                <a:defRPr/>
              </a:pPr>
              <a:r>
                <a:rPr lang="en-US" sz="1050" b="1" dirty="0">
                  <a:solidFill>
                    <a:sysClr val="windowText" lastClr="000000"/>
                  </a:solidFill>
                </a:rPr>
                <a:t>Mid-Year Review</a:t>
              </a:r>
            </a:p>
          </p:txBody>
        </p:sp>
      </p:grpSp>
      <p:grpSp>
        <p:nvGrpSpPr>
          <p:cNvPr id="9" name="Group 10"/>
          <p:cNvGrpSpPr/>
          <p:nvPr/>
        </p:nvGrpSpPr>
        <p:grpSpPr>
          <a:xfrm>
            <a:off x="5942797" y="5167769"/>
            <a:ext cx="321776" cy="406988"/>
            <a:chOff x="4134285" y="4786736"/>
            <a:chExt cx="321776" cy="406988"/>
          </a:xfrm>
          <a:solidFill>
            <a:srgbClr val="0070C0"/>
          </a:solidFill>
          <a:scene3d>
            <a:camera prst="orthographicFront">
              <a:rot lat="0" lon="0" rev="0"/>
            </a:camera>
            <a:lightRig rig="contrasting" dir="t">
              <a:rot lat="0" lon="0" rev="1200000"/>
            </a:lightRig>
          </a:scene3d>
        </p:grpSpPr>
        <p:sp>
          <p:nvSpPr>
            <p:cNvPr id="36" name="Right Arrow 35"/>
            <p:cNvSpPr/>
            <p:nvPr/>
          </p:nvSpPr>
          <p:spPr>
            <a:xfrm rot="9450000">
              <a:off x="4134285" y="4786736"/>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7" name="Right Arrow 18"/>
            <p:cNvSpPr/>
            <p:nvPr/>
          </p:nvSpPr>
          <p:spPr>
            <a:xfrm rot="20250000">
              <a:off x="4227144" y="4849663"/>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0" name="Group 11"/>
          <p:cNvGrpSpPr/>
          <p:nvPr/>
        </p:nvGrpSpPr>
        <p:grpSpPr>
          <a:xfrm>
            <a:off x="4654821" y="5118708"/>
            <a:ext cx="1205892" cy="1205892"/>
            <a:chOff x="2846309" y="4737675"/>
            <a:chExt cx="1205892" cy="1205892"/>
          </a:xfrm>
          <a:scene3d>
            <a:camera prst="orthographicFront">
              <a:rot lat="0" lon="0" rev="0"/>
            </a:camera>
            <a:lightRig rig="contrasting" dir="t">
              <a:rot lat="0" lon="0" rev="1200000"/>
            </a:lightRig>
          </a:scene3d>
        </p:grpSpPr>
        <p:sp>
          <p:nvSpPr>
            <p:cNvPr id="34" name="Oval 33"/>
            <p:cNvSpPr/>
            <p:nvPr/>
          </p:nvSpPr>
          <p:spPr>
            <a:xfrm>
              <a:off x="2846309" y="4737675"/>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35" name="Oval 20"/>
            <p:cNvSpPr/>
            <p:nvPr/>
          </p:nvSpPr>
          <p:spPr>
            <a:xfrm>
              <a:off x="3022908" y="4914274"/>
              <a:ext cx="852694" cy="852694"/>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6.</a:t>
              </a:r>
            </a:p>
            <a:p>
              <a:pPr algn="ctr" defTabSz="533400">
                <a:lnSpc>
                  <a:spcPct val="90000"/>
                </a:lnSpc>
                <a:spcAft>
                  <a:spcPct val="35000"/>
                </a:spcAft>
                <a:defRPr/>
              </a:pPr>
              <a:r>
                <a:rPr lang="en-US" sz="1050" b="1" dirty="0">
                  <a:solidFill>
                    <a:sysClr val="windowText" lastClr="000000"/>
                  </a:solidFill>
                </a:rPr>
                <a:t>Evaluator Assessment</a:t>
              </a:r>
            </a:p>
          </p:txBody>
        </p:sp>
      </p:grpSp>
      <p:grpSp>
        <p:nvGrpSpPr>
          <p:cNvPr id="11" name="Group 12"/>
          <p:cNvGrpSpPr/>
          <p:nvPr/>
        </p:nvGrpSpPr>
        <p:grpSpPr>
          <a:xfrm>
            <a:off x="4267788" y="5174739"/>
            <a:ext cx="321776" cy="406988"/>
            <a:chOff x="2459276" y="4793706"/>
            <a:chExt cx="321776" cy="406988"/>
          </a:xfrm>
          <a:solidFill>
            <a:srgbClr val="0070C0"/>
          </a:solidFill>
          <a:scene3d>
            <a:camera prst="orthographicFront">
              <a:rot lat="0" lon="0" rev="0"/>
            </a:camera>
            <a:lightRig rig="contrasting" dir="t">
              <a:rot lat="0" lon="0" rev="1200000"/>
            </a:lightRig>
          </a:scene3d>
        </p:grpSpPr>
        <p:sp>
          <p:nvSpPr>
            <p:cNvPr id="32" name="Right Arrow 31"/>
            <p:cNvSpPr/>
            <p:nvPr/>
          </p:nvSpPr>
          <p:spPr>
            <a:xfrm rot="12150000">
              <a:off x="2459276" y="4793706"/>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3" name="Right Arrow 22"/>
            <p:cNvSpPr/>
            <p:nvPr/>
          </p:nvSpPr>
          <p:spPr>
            <a:xfrm rot="22950000">
              <a:off x="2552135" y="4893575"/>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2" name="Group 13"/>
          <p:cNvGrpSpPr/>
          <p:nvPr/>
        </p:nvGrpSpPr>
        <p:grpSpPr>
          <a:xfrm>
            <a:off x="2979811" y="4424896"/>
            <a:ext cx="1205892" cy="1205892"/>
            <a:chOff x="1171299" y="4043863"/>
            <a:chExt cx="1205892" cy="1205892"/>
          </a:xfrm>
          <a:solidFill>
            <a:schemeClr val="accent6">
              <a:lumMod val="20000"/>
              <a:lumOff val="80000"/>
            </a:schemeClr>
          </a:solidFill>
          <a:scene3d>
            <a:camera prst="orthographicFront">
              <a:rot lat="0" lon="0" rev="0"/>
            </a:camera>
            <a:lightRig rig="contrasting" dir="t">
              <a:rot lat="0" lon="0" rev="1200000"/>
            </a:lightRig>
          </a:scene3d>
        </p:grpSpPr>
        <p:sp>
          <p:nvSpPr>
            <p:cNvPr id="30" name="Oval 29"/>
            <p:cNvSpPr/>
            <p:nvPr/>
          </p:nvSpPr>
          <p:spPr>
            <a:xfrm>
              <a:off x="1171299" y="4043863"/>
              <a:ext cx="1205892" cy="1205892"/>
            </a:xfrm>
            <a:prstGeom prst="ellipse">
              <a:avLst/>
            </a:prstGeom>
            <a:grp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31" name="Oval 24"/>
            <p:cNvSpPr/>
            <p:nvPr/>
          </p:nvSpPr>
          <p:spPr>
            <a:xfrm>
              <a:off x="1347898" y="4220462"/>
              <a:ext cx="852694" cy="852694"/>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7.</a:t>
              </a:r>
            </a:p>
            <a:p>
              <a:pPr algn="ctr" defTabSz="533400">
                <a:lnSpc>
                  <a:spcPct val="90000"/>
                </a:lnSpc>
                <a:spcAft>
                  <a:spcPct val="35000"/>
                </a:spcAft>
                <a:defRPr/>
              </a:pPr>
              <a:r>
                <a:rPr lang="en-US" sz="1050" b="1" dirty="0">
                  <a:solidFill>
                    <a:sysClr val="windowText" lastClr="000000"/>
                  </a:solidFill>
                </a:rPr>
                <a:t>End-of-Year Review</a:t>
              </a:r>
            </a:p>
          </p:txBody>
        </p:sp>
      </p:grpSp>
      <p:grpSp>
        <p:nvGrpSpPr>
          <p:cNvPr id="13" name="Group 14"/>
          <p:cNvGrpSpPr/>
          <p:nvPr/>
        </p:nvGrpSpPr>
        <p:grpSpPr>
          <a:xfrm>
            <a:off x="3035842" y="4037863"/>
            <a:ext cx="406988" cy="321776"/>
            <a:chOff x="1227330" y="3656830"/>
            <a:chExt cx="406988" cy="321776"/>
          </a:xfrm>
          <a:solidFill>
            <a:srgbClr val="0070C0"/>
          </a:solidFill>
          <a:scene3d>
            <a:camera prst="orthographicFront">
              <a:rot lat="0" lon="0" rev="0"/>
            </a:camera>
            <a:lightRig rig="contrasting" dir="t">
              <a:rot lat="0" lon="0" rev="1200000"/>
            </a:lightRig>
          </a:scene3d>
        </p:grpSpPr>
        <p:sp>
          <p:nvSpPr>
            <p:cNvPr id="28" name="Right Arrow 27"/>
            <p:cNvSpPr/>
            <p:nvPr/>
          </p:nvSpPr>
          <p:spPr>
            <a:xfrm rot="14850000">
              <a:off x="1269936" y="3614224"/>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9" name="Right Arrow 26"/>
            <p:cNvSpPr/>
            <p:nvPr/>
          </p:nvSpPr>
          <p:spPr>
            <a:xfrm rot="25650000">
              <a:off x="1336673" y="3740214"/>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4" name="Group 15"/>
          <p:cNvGrpSpPr/>
          <p:nvPr/>
        </p:nvGrpSpPr>
        <p:grpSpPr>
          <a:xfrm>
            <a:off x="2286000" y="2749886"/>
            <a:ext cx="1205892" cy="1205892"/>
            <a:chOff x="477488" y="2368853"/>
            <a:chExt cx="1205892" cy="1205892"/>
          </a:xfrm>
          <a:scene3d>
            <a:camera prst="orthographicFront">
              <a:rot lat="0" lon="0" rev="0"/>
            </a:camera>
            <a:lightRig rig="contrasting" dir="t">
              <a:rot lat="0" lon="0" rev="1200000"/>
            </a:lightRig>
          </a:scene3d>
        </p:grpSpPr>
        <p:sp>
          <p:nvSpPr>
            <p:cNvPr id="26" name="Oval 25"/>
            <p:cNvSpPr/>
            <p:nvPr/>
          </p:nvSpPr>
          <p:spPr>
            <a:xfrm>
              <a:off x="477488" y="2368853"/>
              <a:ext cx="1205892" cy="1205892"/>
            </a:xfrm>
            <a:prstGeom prst="ellipse">
              <a:avLst/>
            </a:prstGeom>
            <a:solidFill>
              <a:schemeClr val="accent6">
                <a:lumMod val="20000"/>
                <a:lumOff val="80000"/>
              </a:schemeClr>
            </a:solid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27" name="Oval 28"/>
            <p:cNvSpPr/>
            <p:nvPr/>
          </p:nvSpPr>
          <p:spPr>
            <a:xfrm>
              <a:off x="654087" y="2545452"/>
              <a:ext cx="852694" cy="852694"/>
            </a:xfrm>
            <a:prstGeom prst="rect">
              <a:avLst/>
            </a:prstGeom>
            <a:solidFill>
              <a:schemeClr val="accent6">
                <a:lumMod val="20000"/>
                <a:lumOff val="80000"/>
              </a:schemeClr>
            </a:solid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8.</a:t>
              </a:r>
            </a:p>
            <a:p>
              <a:pPr algn="ctr" defTabSz="533400">
                <a:lnSpc>
                  <a:spcPct val="90000"/>
                </a:lnSpc>
                <a:spcAft>
                  <a:spcPct val="35000"/>
                </a:spcAft>
                <a:defRPr/>
              </a:pPr>
              <a:r>
                <a:rPr lang="en-US" sz="1050" b="1" dirty="0">
                  <a:solidFill>
                    <a:sysClr val="windowText" lastClr="000000"/>
                  </a:solidFill>
                </a:rPr>
                <a:t>Final Ratings</a:t>
              </a:r>
            </a:p>
          </p:txBody>
        </p:sp>
      </p:grpSp>
      <p:grpSp>
        <p:nvGrpSpPr>
          <p:cNvPr id="15" name="Group 16"/>
          <p:cNvGrpSpPr/>
          <p:nvPr/>
        </p:nvGrpSpPr>
        <p:grpSpPr>
          <a:xfrm>
            <a:off x="3028872" y="2362853"/>
            <a:ext cx="406988" cy="321776"/>
            <a:chOff x="1220360" y="1981820"/>
            <a:chExt cx="406988" cy="321776"/>
          </a:xfrm>
          <a:solidFill>
            <a:srgbClr val="0070C0"/>
          </a:solidFill>
          <a:scene3d>
            <a:camera prst="orthographicFront">
              <a:rot lat="0" lon="0" rev="0"/>
            </a:camera>
            <a:lightRig rig="contrasting" dir="t">
              <a:rot lat="0" lon="0" rev="1200000"/>
            </a:lightRig>
          </a:scene3d>
        </p:grpSpPr>
        <p:sp>
          <p:nvSpPr>
            <p:cNvPr id="24" name="Right Arrow 23"/>
            <p:cNvSpPr/>
            <p:nvPr/>
          </p:nvSpPr>
          <p:spPr>
            <a:xfrm rot="17550000">
              <a:off x="1262966" y="1939214"/>
              <a:ext cx="321776"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5" name="Right Arrow 30"/>
            <p:cNvSpPr/>
            <p:nvPr/>
          </p:nvSpPr>
          <p:spPr>
            <a:xfrm rot="17550000">
              <a:off x="1292762" y="2065204"/>
              <a:ext cx="225243"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grpSp>
        <p:nvGrpSpPr>
          <p:cNvPr id="16" name="Group 17"/>
          <p:cNvGrpSpPr/>
          <p:nvPr/>
        </p:nvGrpSpPr>
        <p:grpSpPr>
          <a:xfrm>
            <a:off x="2979811" y="1074877"/>
            <a:ext cx="1205892" cy="1205892"/>
            <a:chOff x="1171299" y="693844"/>
            <a:chExt cx="1205892" cy="1205892"/>
          </a:xfrm>
          <a:solidFill>
            <a:schemeClr val="accent6">
              <a:lumMod val="20000"/>
              <a:lumOff val="80000"/>
            </a:schemeClr>
          </a:solidFill>
          <a:scene3d>
            <a:camera prst="orthographicFront">
              <a:rot lat="0" lon="0" rev="0"/>
            </a:camera>
            <a:lightRig rig="contrasting" dir="t">
              <a:rot lat="0" lon="0" rev="1200000"/>
            </a:lightRig>
          </a:scene3d>
        </p:grpSpPr>
        <p:sp>
          <p:nvSpPr>
            <p:cNvPr id="22" name="Oval 21"/>
            <p:cNvSpPr/>
            <p:nvPr/>
          </p:nvSpPr>
          <p:spPr>
            <a:xfrm>
              <a:off x="1171299" y="693844"/>
              <a:ext cx="1205892" cy="1205892"/>
            </a:xfrm>
            <a:prstGeom prst="ellipse">
              <a:avLst/>
            </a:prstGeom>
            <a:grpFill/>
            <a:ln>
              <a:solidFill>
                <a:schemeClr val="tx2">
                  <a:lumMod val="75000"/>
                </a:schemeClr>
              </a:solidFill>
            </a:ln>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sp>
        <p:sp>
          <p:nvSpPr>
            <p:cNvPr id="23" name="Oval 32"/>
            <p:cNvSpPr/>
            <p:nvPr/>
          </p:nvSpPr>
          <p:spPr>
            <a:xfrm>
              <a:off x="1347898" y="870443"/>
              <a:ext cx="852694" cy="852694"/>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b="1" dirty="0">
                  <a:solidFill>
                    <a:sysClr val="windowText" lastClr="000000"/>
                  </a:solidFill>
                </a:rPr>
                <a:t>9.</a:t>
              </a:r>
            </a:p>
            <a:p>
              <a:pPr algn="ctr" defTabSz="533400">
                <a:lnSpc>
                  <a:spcPct val="90000"/>
                </a:lnSpc>
                <a:spcAft>
                  <a:spcPct val="35000"/>
                </a:spcAft>
                <a:defRPr/>
              </a:pPr>
              <a:r>
                <a:rPr lang="en-US" sz="1050" b="1" dirty="0">
                  <a:solidFill>
                    <a:sysClr val="windowText" lastClr="000000"/>
                  </a:solidFill>
                </a:rPr>
                <a:t>Goal-Setting and Performance Planning</a:t>
              </a:r>
            </a:p>
          </p:txBody>
        </p:sp>
      </p:grpSp>
      <p:grpSp>
        <p:nvGrpSpPr>
          <p:cNvPr id="17" name="Group 18"/>
          <p:cNvGrpSpPr/>
          <p:nvPr/>
        </p:nvGrpSpPr>
        <p:grpSpPr>
          <a:xfrm>
            <a:off x="4254039" y="1130936"/>
            <a:ext cx="328035" cy="406988"/>
            <a:chOff x="2445527" y="749903"/>
            <a:chExt cx="328035" cy="406988"/>
          </a:xfrm>
          <a:solidFill>
            <a:srgbClr val="0070C0"/>
          </a:solidFill>
          <a:scene3d>
            <a:camera prst="orthographicFront">
              <a:rot lat="0" lon="0" rev="0"/>
            </a:camera>
            <a:lightRig rig="contrasting" dir="t">
              <a:rot lat="0" lon="0" rev="1200000"/>
            </a:lightRig>
          </a:scene3d>
        </p:grpSpPr>
        <p:sp>
          <p:nvSpPr>
            <p:cNvPr id="20" name="Right Arrow 19"/>
            <p:cNvSpPr/>
            <p:nvPr/>
          </p:nvSpPr>
          <p:spPr>
            <a:xfrm rot="20259144">
              <a:off x="2445527" y="749903"/>
              <a:ext cx="328035" cy="406988"/>
            </a:xfrm>
            <a:prstGeom prst="rightArrow">
              <a:avLst>
                <a:gd name="adj1" fmla="val 60000"/>
                <a:gd name="adj2" fmla="val 50000"/>
              </a:avLst>
            </a:prstGeom>
            <a:grpFill/>
            <a:ln>
              <a:solidFill>
                <a:schemeClr val="tx2">
                  <a:lumMod val="75000"/>
                </a:schemeClr>
              </a:solidFill>
            </a:ln>
            <a:sp3d z="-182000" contourW="19050" prstMaterial="metal">
              <a:bevelT w="88900" h="203200"/>
              <a:bevelB w="165100" h="254000"/>
            </a:sp3d>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1" name="Right Arrow 34"/>
            <p:cNvSpPr/>
            <p:nvPr/>
          </p:nvSpPr>
          <p:spPr>
            <a:xfrm rot="20259144">
              <a:off x="2449223" y="850010"/>
              <a:ext cx="229625" cy="244192"/>
            </a:xfrm>
            <a:prstGeom prst="rect">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solidFill>
                  <a:prstClr val="white"/>
                </a:solidFill>
              </a:endParaRPr>
            </a:p>
          </p:txBody>
        </p:sp>
      </p:grpSp>
      <p:sp>
        <p:nvSpPr>
          <p:cNvPr id="144386" name="AutoShape 2"/>
          <p:cNvSpPr>
            <a:spLocks noChangeArrowheads="1"/>
          </p:cNvSpPr>
          <p:nvPr/>
        </p:nvSpPr>
        <p:spPr bwMode="auto">
          <a:xfrm rot="-5400000">
            <a:off x="2482057" y="18256"/>
            <a:ext cx="533400" cy="1300163"/>
          </a:xfrm>
          <a:prstGeom prst="downArrow">
            <a:avLst>
              <a:gd name="adj1" fmla="val 50000"/>
              <a:gd name="adj2" fmla="val 60938"/>
            </a:avLst>
          </a:prstGeom>
          <a:solidFill>
            <a:srgbClr val="548DD4"/>
          </a:solidFill>
          <a:ln w="12700">
            <a:solidFill>
              <a:srgbClr val="17365D"/>
            </a:solidFill>
            <a:miter lim="800000"/>
            <a:headEnd/>
            <a:tailEnd/>
          </a:ln>
          <a:effectLst>
            <a:outerShdw dist="45791" dir="2021404" algn="ctr" rotWithShape="0">
              <a:srgbClr val="243F60">
                <a:alpha val="50000"/>
              </a:srgbClr>
            </a:outerShdw>
          </a:effectLst>
        </p:spPr>
        <p:txBody>
          <a:bodyPr vert="eaVert"/>
          <a:lstStyle/>
          <a:p>
            <a:endParaRPr lang="en-US">
              <a:solidFill>
                <a:srgbClr val="000000"/>
              </a:solidFill>
            </a:endParaRPr>
          </a:p>
        </p:txBody>
      </p:sp>
      <p:sp>
        <p:nvSpPr>
          <p:cNvPr id="144387" name="AutoShape 3"/>
          <p:cNvSpPr>
            <a:spLocks noChangeArrowheads="1"/>
          </p:cNvSpPr>
          <p:nvPr/>
        </p:nvSpPr>
        <p:spPr bwMode="auto">
          <a:xfrm>
            <a:off x="892175" y="381000"/>
            <a:ext cx="919163" cy="620713"/>
          </a:xfrm>
          <a:prstGeom prst="roundRect">
            <a:avLst>
              <a:gd name="adj" fmla="val 16667"/>
            </a:avLst>
          </a:prstGeom>
          <a:solidFill>
            <a:srgbClr val="8DB3E2"/>
          </a:solidFill>
          <a:ln w="9525">
            <a:solidFill>
              <a:srgbClr val="17365D"/>
            </a:solidFill>
            <a:round/>
            <a:headEnd/>
            <a:tailEnd/>
          </a:ln>
          <a:effectLst>
            <a:outerShdw dist="107763" dir="2700000" algn="ctr" rotWithShape="0">
              <a:srgbClr val="808080">
                <a:alpha val="50000"/>
              </a:srgbClr>
            </a:outerShdw>
          </a:effectLst>
        </p:spPr>
        <p:txBody>
          <a:bodyPr/>
          <a:lstStyle/>
          <a:p>
            <a:pPr algn="ctr"/>
            <a:r>
              <a:rPr lang="en-US" sz="1400" b="1">
                <a:solidFill>
                  <a:srgbClr val="000000"/>
                </a:solidFill>
              </a:rPr>
              <a:t>1.</a:t>
            </a:r>
          </a:p>
          <a:p>
            <a:pPr algn="ctr"/>
            <a:r>
              <a:rPr lang="en-US" sz="1400" b="1">
                <a:solidFill>
                  <a:srgbClr val="000000"/>
                </a:solidFill>
              </a:rPr>
              <a:t>Training</a:t>
            </a:r>
            <a:endParaRPr lang="en-US">
              <a:solidFill>
                <a:srgbClr val="000000"/>
              </a:solidFill>
            </a:endParaRPr>
          </a:p>
        </p:txBody>
      </p:sp>
      <p:sp>
        <p:nvSpPr>
          <p:cNvPr id="45076" name="TextBox 53"/>
          <p:cNvSpPr txBox="1">
            <a:spLocks noChangeArrowheads="1"/>
          </p:cNvSpPr>
          <p:nvPr/>
        </p:nvSpPr>
        <p:spPr bwMode="auto">
          <a:xfrm>
            <a:off x="228600" y="1676400"/>
            <a:ext cx="25571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rgbClr val="000000"/>
                </a:solidFill>
              </a:rPr>
              <a:t>Evaluation </a:t>
            </a:r>
            <a:r>
              <a:rPr lang="en-US" dirty="0" smtClean="0">
                <a:solidFill>
                  <a:srgbClr val="000000"/>
                </a:solidFill>
              </a:rPr>
              <a:t>Process for </a:t>
            </a:r>
          </a:p>
          <a:p>
            <a:pPr eaLnBrk="1" hangingPunct="1"/>
            <a:r>
              <a:rPr lang="en-US" dirty="0" smtClean="0">
                <a:solidFill>
                  <a:srgbClr val="000000"/>
                </a:solidFill>
              </a:rPr>
              <a:t>Educators and </a:t>
            </a:r>
          </a:p>
          <a:p>
            <a:pPr eaLnBrk="1" hangingPunct="1"/>
            <a:r>
              <a:rPr lang="en-US" dirty="0" smtClean="0">
                <a:solidFill>
                  <a:srgbClr val="000000"/>
                </a:solidFill>
              </a:rPr>
              <a:t>Practitioners </a:t>
            </a:r>
            <a:endParaRPr lang="en-US" dirty="0">
              <a:solidFill>
                <a:srgbClr val="000000"/>
              </a:solidFill>
            </a:endParaRPr>
          </a:p>
        </p:txBody>
      </p:sp>
      <p:sp>
        <p:nvSpPr>
          <p:cNvPr id="54" name="Oval 53"/>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May 15</a:t>
            </a:r>
          </a:p>
        </p:txBody>
      </p:sp>
      <p:sp>
        <p:nvSpPr>
          <p:cNvPr id="55" name="Oval 54"/>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Within the first two weeks of school.</a:t>
            </a:r>
          </a:p>
        </p:txBody>
      </p:sp>
      <p:sp>
        <p:nvSpPr>
          <p:cNvPr id="56" name="Oval 55"/>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End of September.</a:t>
            </a:r>
          </a:p>
        </p:txBody>
      </p:sp>
      <p:sp>
        <p:nvSpPr>
          <p:cNvPr id="57" name="Oval 56"/>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Prior to the beginning of Spring Semester</a:t>
            </a:r>
          </a:p>
          <a:p>
            <a:pPr algn="ctr">
              <a:defRPr/>
            </a:pPr>
            <a:endParaRPr lang="en-US" dirty="0">
              <a:solidFill>
                <a:srgbClr val="000000"/>
              </a:solidFill>
            </a:endParaRPr>
          </a:p>
        </p:txBody>
      </p:sp>
      <p:sp>
        <p:nvSpPr>
          <p:cNvPr id="58" name="Oval 57"/>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Train: </a:t>
            </a:r>
            <a:r>
              <a:rPr lang="en-US" dirty="0">
                <a:solidFill>
                  <a:srgbClr val="000000"/>
                </a:solidFill>
              </a:rPr>
              <a:t>Prior to the beginning of School.</a:t>
            </a:r>
          </a:p>
          <a:p>
            <a:pPr algn="ctr">
              <a:defRPr/>
            </a:pPr>
            <a:r>
              <a:rPr lang="en-US" b="1" dirty="0">
                <a:solidFill>
                  <a:srgbClr val="000000"/>
                </a:solidFill>
              </a:rPr>
              <a:t>Orient</a:t>
            </a:r>
            <a:r>
              <a:rPr lang="en-US" dirty="0">
                <a:solidFill>
                  <a:srgbClr val="000000"/>
                </a:solidFill>
              </a:rPr>
              <a:t>: Within the first week of School.</a:t>
            </a:r>
          </a:p>
        </p:txBody>
      </p:sp>
      <p:sp>
        <p:nvSpPr>
          <p:cNvPr id="59" name="Oval 58"/>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End of May</a:t>
            </a:r>
          </a:p>
        </p:txBody>
      </p:sp>
      <p:sp>
        <p:nvSpPr>
          <p:cNvPr id="60" name="Oval 59"/>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Mid-June</a:t>
            </a:r>
          </a:p>
        </p:txBody>
      </p:sp>
      <p:sp>
        <p:nvSpPr>
          <p:cNvPr id="61" name="Oval 60"/>
          <p:cNvSpPr/>
          <p:nvPr/>
        </p:nvSpPr>
        <p:spPr>
          <a:xfrm>
            <a:off x="4038600" y="2133600"/>
            <a:ext cx="2438400" cy="2362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End of June</a:t>
            </a:r>
          </a:p>
        </p:txBody>
      </p:sp>
      <p:sp>
        <p:nvSpPr>
          <p:cNvPr id="71" name="Rounded Rectangular Callout 70"/>
          <p:cNvSpPr/>
          <p:nvPr/>
        </p:nvSpPr>
        <p:spPr>
          <a:xfrm>
            <a:off x="1017807" y="4425265"/>
            <a:ext cx="1490201" cy="945997"/>
          </a:xfrm>
          <a:prstGeom prst="wedgeRoundRectCallout">
            <a:avLst>
              <a:gd name="adj1" fmla="val 92697"/>
              <a:gd name="adj2" fmla="val 35544"/>
              <a:gd name="adj3" fmla="val 16667"/>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Review and finalize compiled results of outcome measures </a:t>
            </a:r>
            <a:endParaRPr lang="en-US" sz="1100" b="1" dirty="0">
              <a:solidFill>
                <a:schemeClr val="tx1"/>
              </a:solidFill>
            </a:endParaRPr>
          </a:p>
        </p:txBody>
      </p:sp>
      <p:sp>
        <p:nvSpPr>
          <p:cNvPr id="72" name="Rounded Rectangular Callout 71"/>
          <p:cNvSpPr/>
          <p:nvPr/>
        </p:nvSpPr>
        <p:spPr>
          <a:xfrm>
            <a:off x="6373273" y="10472"/>
            <a:ext cx="1490201" cy="1064405"/>
          </a:xfrm>
          <a:prstGeom prst="wedgeRoundRectCallout">
            <a:avLst>
              <a:gd name="adj1" fmla="val -92443"/>
              <a:gd name="adj2" fmla="val 41654"/>
              <a:gd name="adj3" fmla="val 16667"/>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Aft>
                <a:spcPct val="35000"/>
              </a:spcAft>
              <a:defRPr/>
            </a:pPr>
            <a:r>
              <a:rPr lang="en-US" sz="1100" b="1" dirty="0">
                <a:solidFill>
                  <a:sysClr val="windowText" lastClr="000000"/>
                </a:solidFill>
              </a:rPr>
              <a:t>Include any new  district or school decisions for measuring Student Learning Outcomes</a:t>
            </a:r>
            <a:endParaRPr lang="en-US" sz="1000" b="1" dirty="0">
              <a:solidFill>
                <a:sysClr val="windowText" lastClr="000000"/>
              </a:solidFill>
            </a:endParaRPr>
          </a:p>
        </p:txBody>
      </p:sp>
      <p:sp>
        <p:nvSpPr>
          <p:cNvPr id="74" name="Rounded Rectangular Callout 73"/>
          <p:cNvSpPr/>
          <p:nvPr/>
        </p:nvSpPr>
        <p:spPr>
          <a:xfrm>
            <a:off x="7576993" y="1681521"/>
            <a:ext cx="1490201" cy="945997"/>
          </a:xfrm>
          <a:prstGeom prst="wedgeRoundRectCallout">
            <a:avLst>
              <a:gd name="adj1" fmla="val -38488"/>
              <a:gd name="adj2" fmla="val 72208"/>
              <a:gd name="adj3" fmla="val 16667"/>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Confirm measures used to determine Student Learning Outcomes – Finalize baseline data</a:t>
            </a:r>
          </a:p>
        </p:txBody>
      </p:sp>
      <p:sp>
        <p:nvSpPr>
          <p:cNvPr id="75" name="Rounded Rectangular Callout 74"/>
          <p:cNvSpPr/>
          <p:nvPr/>
        </p:nvSpPr>
        <p:spPr>
          <a:xfrm>
            <a:off x="7576992" y="4081845"/>
            <a:ext cx="1490201" cy="945997"/>
          </a:xfrm>
          <a:prstGeom prst="wedgeRoundRectCallout">
            <a:avLst>
              <a:gd name="adj1" fmla="val -69168"/>
              <a:gd name="adj2" fmla="val 73874"/>
              <a:gd name="adj3" fmla="val 16667"/>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Aft>
                <a:spcPct val="35000"/>
              </a:spcAft>
              <a:defRPr/>
            </a:pPr>
            <a:r>
              <a:rPr lang="en-US" sz="1100" b="1" dirty="0">
                <a:solidFill>
                  <a:sysClr val="windowText" lastClr="000000"/>
                </a:solidFill>
              </a:rPr>
              <a:t>Review available data from measures to determine if students are on track</a:t>
            </a:r>
            <a:endParaRPr lang="en-US" sz="1000" b="1" dirty="0">
              <a:solidFill>
                <a:sysClr val="windowText" lastClr="000000"/>
              </a:solidFill>
            </a:endParaRPr>
          </a:p>
        </p:txBody>
      </p:sp>
      <p:pic>
        <p:nvPicPr>
          <p:cNvPr id="65" name="Picture 3" descr="C:\Users\pare_d\AppData\Local\Microsoft\Windows\Temporary Internet Files\Content.IE5\SYMW849F\MC900441285[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t="23018"/>
          <a:stretch/>
        </p:blipFill>
        <p:spPr bwMode="auto">
          <a:xfrm>
            <a:off x="0" y="5994727"/>
            <a:ext cx="1021498" cy="78637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42703" y="6242504"/>
            <a:ext cx="936090" cy="523220"/>
          </a:xfrm>
          <a:prstGeom prst="rect">
            <a:avLst/>
          </a:prstGeom>
          <a:noFill/>
        </p:spPr>
        <p:txBody>
          <a:bodyPr wrap="none" rtlCol="0">
            <a:spAutoFit/>
          </a:bodyPr>
          <a:lstStyle/>
          <a:p>
            <a:pPr algn="ctr"/>
            <a:r>
              <a:rPr lang="en-US" sz="1400" b="1" dirty="0" smtClean="0">
                <a:solidFill>
                  <a:schemeClr val="bg1"/>
                </a:solidFill>
              </a:rPr>
              <a:t>Online </a:t>
            </a:r>
          </a:p>
          <a:p>
            <a:pPr algn="ctr"/>
            <a:r>
              <a:rPr lang="en-US" sz="1400" b="1" dirty="0" smtClean="0">
                <a:solidFill>
                  <a:schemeClr val="bg1"/>
                </a:solidFill>
              </a:rPr>
              <a:t>Resources</a:t>
            </a:r>
            <a:endParaRPr lang="en-US" sz="1400" b="1" dirty="0">
              <a:solidFill>
                <a:schemeClr val="bg1"/>
              </a:solidFill>
            </a:endParaRPr>
          </a:p>
        </p:txBody>
      </p:sp>
    </p:spTree>
    <p:extLst>
      <p:ext uri="{BB962C8B-B14F-4D97-AF65-F5344CB8AC3E}">
        <p14:creationId xmlns:p14="http://schemas.microsoft.com/office/powerpoint/2010/main" val="2965801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44386"/>
                                        </p:tgtEl>
                                        <p:attrNameLst>
                                          <p:attrName>style.visibility</p:attrName>
                                        </p:attrNameLst>
                                      </p:cBhvr>
                                      <p:to>
                                        <p:strVal val="visible"/>
                                      </p:to>
                                    </p:set>
                                    <p:animEffect transition="in" filter="dissolve">
                                      <p:cBhvr>
                                        <p:cTn id="9" dur="500"/>
                                        <p:tgtEl>
                                          <p:spTgt spid="14438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dissolv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5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9"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9"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56"/>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par>
                                <p:cTn id="54" presetID="9"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dissolve">
                                      <p:cBhvr>
                                        <p:cTn id="56" dur="500"/>
                                        <p:tgtEl>
                                          <p:spTgt spid="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dissolve">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dissolve">
                                      <p:cBhvr>
                                        <p:cTn id="64" dur="500"/>
                                        <p:tgtEl>
                                          <p:spTgt spid="9"/>
                                        </p:tgtEl>
                                      </p:cBhvr>
                                    </p:animEffect>
                                  </p:childTnLst>
                                </p:cTn>
                              </p:par>
                              <p:par>
                                <p:cTn id="65" presetID="1" presetClass="exit" presetSubtype="0" fill="hold" grpId="1" nodeType="withEffect">
                                  <p:stCondLst>
                                    <p:cond delay="0"/>
                                  </p:stCondLst>
                                  <p:childTnLst>
                                    <p:set>
                                      <p:cBhvr>
                                        <p:cTn id="66" dur="1" fill="hold">
                                          <p:stCondLst>
                                            <p:cond delay="0"/>
                                          </p:stCondLst>
                                        </p:cTn>
                                        <p:tgtEl>
                                          <p:spTgt spid="57"/>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9"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dissolve">
                                      <p:cBhvr>
                                        <p:cTn id="71" dur="500"/>
                                        <p:tgtEl>
                                          <p:spTgt spid="1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dissolve">
                                      <p:cBhvr>
                                        <p:cTn id="76" dur="500"/>
                                        <p:tgtEl>
                                          <p:spTgt spid="11"/>
                                        </p:tgtEl>
                                      </p:cBhvr>
                                    </p:animEffect>
                                  </p:childTnLst>
                                </p:cTn>
                              </p:par>
                              <p:par>
                                <p:cTn id="77" presetID="1" presetClass="exit" presetSubtype="0" fill="hold" grpId="1" nodeType="withEffect">
                                  <p:stCondLst>
                                    <p:cond delay="0"/>
                                  </p:stCondLst>
                                  <p:childTnLst>
                                    <p:set>
                                      <p:cBhvr>
                                        <p:cTn id="78" dur="1" fill="hold">
                                          <p:stCondLst>
                                            <p:cond delay="0"/>
                                          </p:stCondLst>
                                        </p:cTn>
                                        <p:tgtEl>
                                          <p:spTgt spid="5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9"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dissolve">
                                      <p:cBhvr>
                                        <p:cTn id="83" dur="500"/>
                                        <p:tgtEl>
                                          <p:spTgt spid="12"/>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dissolve">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dissolve">
                                      <p:cBhvr>
                                        <p:cTn id="91" dur="500"/>
                                        <p:tgtEl>
                                          <p:spTgt spid="13"/>
                                        </p:tgtEl>
                                      </p:cBhvr>
                                    </p:animEffect>
                                  </p:childTnLst>
                                </p:cTn>
                              </p:par>
                              <p:par>
                                <p:cTn id="92" presetID="1" presetClass="exit" presetSubtype="0" fill="hold" grpId="1" nodeType="withEffect">
                                  <p:stCondLst>
                                    <p:cond delay="0"/>
                                  </p:stCondLst>
                                  <p:childTnLst>
                                    <p:set>
                                      <p:cBhvr>
                                        <p:cTn id="93" dur="1" fill="hold">
                                          <p:stCondLst>
                                            <p:cond delay="0"/>
                                          </p:stCondLst>
                                        </p:cTn>
                                        <p:tgtEl>
                                          <p:spTgt spid="59"/>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childTnLst>
                                </p:cTn>
                              </p:par>
                              <p:par>
                                <p:cTn id="96" presetID="9" presetClass="entr" presetSubtype="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dissolve">
                                      <p:cBhvr>
                                        <p:cTn id="98" dur="500"/>
                                        <p:tgtEl>
                                          <p:spTgt spid="1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ntr" presetSubtype="0"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dissolve">
                                      <p:cBhvr>
                                        <p:cTn id="103" dur="500"/>
                                        <p:tgtEl>
                                          <p:spTgt spid="15"/>
                                        </p:tgtEl>
                                      </p:cBhvr>
                                    </p:animEffect>
                                  </p:childTnLst>
                                </p:cTn>
                              </p:par>
                              <p:par>
                                <p:cTn id="104" presetID="1" presetClass="exit" presetSubtype="0" fill="hold" grpId="1" nodeType="withEffect">
                                  <p:stCondLst>
                                    <p:cond delay="0"/>
                                  </p:stCondLst>
                                  <p:childTnLst>
                                    <p:set>
                                      <p:cBhvr>
                                        <p:cTn id="105" dur="1" fill="hold">
                                          <p:stCondLst>
                                            <p:cond delay="0"/>
                                          </p:stCondLst>
                                        </p:cTn>
                                        <p:tgtEl>
                                          <p:spTgt spid="60"/>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61"/>
                                        </p:tgtEl>
                                        <p:attrNameLst>
                                          <p:attrName>style.visibility</p:attrName>
                                        </p:attrNameLst>
                                      </p:cBhvr>
                                      <p:to>
                                        <p:strVal val="visible"/>
                                      </p:to>
                                    </p:set>
                                  </p:childTnLst>
                                </p:cTn>
                              </p:par>
                              <p:par>
                                <p:cTn id="108" presetID="9" presetClass="entr" presetSubtype="0" fill="hold"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dissolve">
                                      <p:cBhvr>
                                        <p:cTn id="110" dur="500"/>
                                        <p:tgtEl>
                                          <p:spTgt spid="16"/>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dissolve">
                                      <p:cBhvr>
                                        <p:cTn id="115" dur="500"/>
                                        <p:tgtEl>
                                          <p:spTgt spid="17"/>
                                        </p:tgtEl>
                                      </p:cBhvr>
                                    </p:animEffect>
                                  </p:childTnLst>
                                </p:cTn>
                              </p:par>
                              <p:par>
                                <p:cTn id="116" presetID="1" presetClass="exit" presetSubtype="0" fill="hold" grpId="1" nodeType="withEffect">
                                  <p:stCondLst>
                                    <p:cond delay="0"/>
                                  </p:stCondLst>
                                  <p:childTnLst>
                                    <p:set>
                                      <p:cBhvr>
                                        <p:cTn id="117"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144387"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71" grpId="0" animBg="1"/>
      <p:bldP spid="72" grpId="0" animBg="1"/>
      <p:bldP spid="74" grpId="0" animBg="1"/>
      <p:bldP spid="7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8728" y="1719071"/>
            <a:ext cx="3780164" cy="4407408"/>
          </a:xfrm>
        </p:spPr>
        <p:txBody>
          <a:bodyPr/>
          <a:lstStyle/>
          <a:p>
            <a:r>
              <a:rPr lang="en-US" dirty="0" smtClean="0"/>
              <a:t>We’ve focused on the professional practice portion of the evaluation system. </a:t>
            </a:r>
          </a:p>
          <a:p>
            <a:endParaRPr lang="en-US" dirty="0"/>
          </a:p>
          <a:p>
            <a:r>
              <a:rPr lang="en-US" dirty="0" smtClean="0"/>
              <a:t>Now, it’s time to transition to the other half - Measures of Student Learning or Student Outcomes.</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The “Other 50%”</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75</a:t>
            </a:fld>
            <a:endParaRPr lang="en-US" dirty="0" smtClean="0"/>
          </a:p>
        </p:txBody>
      </p:sp>
      <p:sp>
        <p:nvSpPr>
          <p:cNvPr id="5" name="Oval 4"/>
          <p:cNvSpPr/>
          <p:nvPr/>
        </p:nvSpPr>
        <p:spPr>
          <a:xfrm>
            <a:off x="381000" y="2156347"/>
            <a:ext cx="3958988" cy="3712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a:stCxn id="5" idx="0"/>
            <a:endCxn id="5" idx="4"/>
          </p:cNvCxnSpPr>
          <p:nvPr/>
        </p:nvCxnSpPr>
        <p:spPr>
          <a:xfrm>
            <a:off x="2360494" y="2156347"/>
            <a:ext cx="0" cy="3712190"/>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05217" y="2852382"/>
            <a:ext cx="1433015" cy="923330"/>
          </a:xfrm>
          <a:prstGeom prst="rect">
            <a:avLst/>
          </a:prstGeom>
          <a:noFill/>
        </p:spPr>
        <p:txBody>
          <a:bodyPr wrap="square" rtlCol="0">
            <a:spAutoFit/>
          </a:bodyPr>
          <a:lstStyle/>
          <a:p>
            <a:r>
              <a:rPr lang="en-US" dirty="0" smtClean="0">
                <a:solidFill>
                  <a:srgbClr val="000000"/>
                </a:solidFill>
              </a:rPr>
              <a:t>50% Professional Practice</a:t>
            </a:r>
            <a:endParaRPr lang="en-US" dirty="0">
              <a:solidFill>
                <a:srgbClr val="000000"/>
              </a:solidFill>
            </a:endParaRPr>
          </a:p>
        </p:txBody>
      </p:sp>
      <p:sp>
        <p:nvSpPr>
          <p:cNvPr id="19" name="TextBox 18"/>
          <p:cNvSpPr txBox="1"/>
          <p:nvPr/>
        </p:nvSpPr>
        <p:spPr>
          <a:xfrm>
            <a:off x="2390632" y="3928112"/>
            <a:ext cx="1433015" cy="1477328"/>
          </a:xfrm>
          <a:prstGeom prst="rect">
            <a:avLst/>
          </a:prstGeom>
          <a:noFill/>
        </p:spPr>
        <p:txBody>
          <a:bodyPr wrap="square" rtlCol="0">
            <a:spAutoFit/>
          </a:bodyPr>
          <a:lstStyle/>
          <a:p>
            <a:r>
              <a:rPr lang="en-US" dirty="0" smtClean="0">
                <a:solidFill>
                  <a:srgbClr val="000000"/>
                </a:solidFill>
              </a:rPr>
              <a:t>50%  Measures of Student Learning/ Outcomes</a:t>
            </a:r>
            <a:endParaRPr lang="en-US" dirty="0">
              <a:solidFill>
                <a:srgbClr val="000000"/>
              </a:solidFill>
            </a:endParaRPr>
          </a:p>
        </p:txBody>
      </p:sp>
      <p:sp>
        <p:nvSpPr>
          <p:cNvPr id="20" name="Left Arrow 19"/>
          <p:cNvSpPr/>
          <p:nvPr/>
        </p:nvSpPr>
        <p:spPr>
          <a:xfrm rot="5400000">
            <a:off x="559558" y="4100899"/>
            <a:ext cx="1528549" cy="73697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 Arrow 20"/>
          <p:cNvSpPr/>
          <p:nvPr/>
        </p:nvSpPr>
        <p:spPr>
          <a:xfrm rot="16200000">
            <a:off x="2146109" y="2790545"/>
            <a:ext cx="1528549" cy="73697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753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dirty="0"/>
              <a:t>What’s on your mind?</a:t>
            </a:r>
            <a:endParaRPr lang="en-US" sz="2800" dirty="0" smtClean="0"/>
          </a:p>
          <a:p>
            <a:r>
              <a:rPr lang="en-US" b="0" dirty="0" smtClean="0"/>
              <a:t>What questions do you have about the “other 50%” of the state model evaluation system?</a:t>
            </a:r>
          </a:p>
          <a:p>
            <a:r>
              <a:rPr lang="en-US" b="0" dirty="0" smtClean="0"/>
              <a:t>Are there specific topics that you want covered?</a:t>
            </a:r>
          </a:p>
          <a:p>
            <a:r>
              <a:rPr lang="en-US" b="0" dirty="0" smtClean="0"/>
              <a:t>Take a moment to discuss and record these questions in your group.  We’ll check in again to make sure that your questions have been addressed. </a:t>
            </a:r>
            <a:endParaRPr lang="en-US" b="0" dirty="0"/>
          </a:p>
        </p:txBody>
      </p:sp>
      <p:sp>
        <p:nvSpPr>
          <p:cNvPr id="3" name="Title 2"/>
          <p:cNvSpPr>
            <a:spLocks noGrp="1"/>
          </p:cNvSpPr>
          <p:nvPr>
            <p:ph type="title"/>
          </p:nvPr>
        </p:nvSpPr>
        <p:spPr>
          <a:xfrm>
            <a:off x="0" y="355847"/>
            <a:ext cx="9144000" cy="1054394"/>
          </a:xfrm>
        </p:spPr>
        <p:txBody>
          <a:bodyPr/>
          <a:lstStyle/>
          <a:p>
            <a:r>
              <a:rPr lang="en-US" sz="4000" dirty="0" smtClean="0">
                <a:latin typeface="Palatino Linotype" panose="02040502050505030304" pitchFamily="18" charset="0"/>
              </a:rPr>
              <a:t>Measures of Student Learning/Outcomes </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76</a:t>
            </a:fld>
            <a:endParaRPr lang="en-US" dirty="0" smtClean="0"/>
          </a:p>
        </p:txBody>
      </p:sp>
      <p:pic>
        <p:nvPicPr>
          <p:cNvPr id="5" name="Picture 6" descr="j0160358[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2616" y="4698124"/>
            <a:ext cx="1938768" cy="21598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3710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So what do you need to know?</a:t>
            </a:r>
          </a:p>
          <a:p>
            <a:r>
              <a:rPr lang="en-US" b="0" dirty="0" smtClean="0"/>
              <a:t>This is complicated.</a:t>
            </a:r>
          </a:p>
          <a:p>
            <a:endParaRPr lang="en-US" b="0" dirty="0"/>
          </a:p>
          <a:p>
            <a:pPr marL="45720" indent="0">
              <a:buNone/>
            </a:pPr>
            <a:r>
              <a:rPr lang="en-US" dirty="0" smtClean="0"/>
              <a:t>Why?</a:t>
            </a:r>
            <a:endParaRPr lang="en-US" dirty="0"/>
          </a:p>
          <a:p>
            <a:r>
              <a:rPr lang="en-US" b="0" dirty="0" smtClean="0"/>
              <a:t>Because this depends entirely on who you are training, who they are evaluating, what their responsibilities are, and what decisions have already been made. </a:t>
            </a:r>
            <a:endParaRPr lang="en-US" b="0" dirty="0"/>
          </a:p>
          <a:p>
            <a:r>
              <a:rPr lang="en-US" b="0" dirty="0" smtClean="0"/>
              <a:t>If you need more explanation or detail once you begin your “deep dive” then we will partner with you directly and provide further technical assistance or training to meet your needs. </a:t>
            </a:r>
          </a:p>
          <a:p>
            <a:pPr marL="45720" indent="0">
              <a:buNone/>
            </a:pPr>
            <a:endParaRPr lang="en-US" dirty="0"/>
          </a:p>
        </p:txBody>
      </p:sp>
      <p:sp>
        <p:nvSpPr>
          <p:cNvPr id="3" name="Title 2"/>
          <p:cNvSpPr>
            <a:spLocks noGrp="1"/>
          </p:cNvSpPr>
          <p:nvPr>
            <p:ph type="title"/>
          </p:nvPr>
        </p:nvSpPr>
        <p:spPr/>
        <p:txBody>
          <a:bodyPr/>
          <a:lstStyle/>
          <a:p>
            <a:r>
              <a:rPr lang="en-US" sz="4000" dirty="0">
                <a:latin typeface="Palatino Linotype" panose="02040502050505030304" pitchFamily="18" charset="0"/>
              </a:rPr>
              <a:t>Measures of Student Learning/Outcomes </a:t>
            </a:r>
            <a:endParaRPr lang="en-US" sz="4000" dirty="0"/>
          </a:p>
        </p:txBody>
      </p:sp>
      <p:sp>
        <p:nvSpPr>
          <p:cNvPr id="4" name="Footer Placeholder 3"/>
          <p:cNvSpPr>
            <a:spLocks noGrp="1"/>
          </p:cNvSpPr>
          <p:nvPr>
            <p:ph type="ftr" sz="quarter" idx="3"/>
          </p:nvPr>
        </p:nvSpPr>
        <p:spPr/>
        <p:txBody>
          <a:bodyPr/>
          <a:lstStyle/>
          <a:p>
            <a:fld id="{757A2F4E-5D54-B04B-91BD-7E78EE1FE9FD}" type="slidenum">
              <a:rPr lang="en-US" smtClean="0"/>
              <a:pPr/>
              <a:t>77</a:t>
            </a:fld>
            <a:endParaRPr lang="en-US" dirty="0" smtClean="0"/>
          </a:p>
        </p:txBody>
      </p:sp>
    </p:spTree>
    <p:extLst>
      <p:ext uri="{BB962C8B-B14F-4D97-AF65-F5344CB8AC3E}">
        <p14:creationId xmlns:p14="http://schemas.microsoft.com/office/powerpoint/2010/main" val="14650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000" dirty="0"/>
              <a:t>What portion of MSL will the people that you train be responsible for?</a:t>
            </a:r>
          </a:p>
          <a:p>
            <a:r>
              <a:rPr lang="en-US" sz="2000" b="0" dirty="0" smtClean="0"/>
              <a:t>Developing the framework / pie for a school or district</a:t>
            </a:r>
          </a:p>
          <a:p>
            <a:r>
              <a:rPr lang="en-US" sz="2000" b="0" dirty="0" smtClean="0"/>
              <a:t>Developing the framework for individual groups of educators</a:t>
            </a:r>
          </a:p>
          <a:p>
            <a:r>
              <a:rPr lang="en-US" sz="2000" b="0" dirty="0" smtClean="0"/>
              <a:t>Selecting and weighting measures</a:t>
            </a:r>
          </a:p>
          <a:p>
            <a:r>
              <a:rPr lang="en-US" sz="2000" b="0" dirty="0" smtClean="0"/>
              <a:t>Helping educators to set targets and goals for their measures</a:t>
            </a:r>
          </a:p>
          <a:p>
            <a:r>
              <a:rPr lang="en-US" sz="2000" b="0" dirty="0" smtClean="0"/>
              <a:t>Coaching conversations with educators around measures and results</a:t>
            </a:r>
          </a:p>
          <a:p>
            <a:r>
              <a:rPr lang="en-US" sz="2000" b="0" dirty="0" smtClean="0"/>
              <a:t>“I don’t know”</a:t>
            </a:r>
          </a:p>
          <a:p>
            <a:endParaRPr lang="en-US" sz="2000" dirty="0" smtClean="0"/>
          </a:p>
          <a:p>
            <a:r>
              <a:rPr lang="en-US" sz="2000" dirty="0" smtClean="0"/>
              <a:t>Turn and Talk:  What will the people that you train be primarily responsible for?</a:t>
            </a:r>
          </a:p>
          <a:p>
            <a:endParaRPr lang="en-US" sz="2000" dirty="0" smtClean="0"/>
          </a:p>
          <a:p>
            <a:endParaRPr lang="en-US" sz="2000" dirty="0"/>
          </a:p>
        </p:txBody>
      </p:sp>
      <p:sp>
        <p:nvSpPr>
          <p:cNvPr id="3" name="Title 2"/>
          <p:cNvSpPr>
            <a:spLocks noGrp="1"/>
          </p:cNvSpPr>
          <p:nvPr>
            <p:ph type="title"/>
          </p:nvPr>
        </p:nvSpPr>
        <p:spPr/>
        <p:txBody>
          <a:bodyPr/>
          <a:lstStyle/>
          <a:p>
            <a:r>
              <a:rPr lang="en-US" dirty="0" smtClean="0"/>
              <a:t>Measures of Student Learning/Outcomes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78</a:t>
            </a:fld>
            <a:endParaRPr lang="en-US" dirty="0" smtClean="0"/>
          </a:p>
        </p:txBody>
      </p:sp>
      <p:pic>
        <p:nvPicPr>
          <p:cNvPr id="5" name="Picture 4" descr="C:\Users\Cabrera_C\AppData\Local\Microsoft\Windows\Temporary Internet Files\Content.IE5\VHZJWIZQ\MC900304299[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8938" y="5266054"/>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dirty="0" smtClean="0"/>
          </a:p>
        </p:txBody>
      </p:sp>
      <p:sp>
        <p:nvSpPr>
          <p:cNvPr id="3" name="TextBox 2"/>
          <p:cNvSpPr txBox="1"/>
          <p:nvPr/>
        </p:nvSpPr>
        <p:spPr>
          <a:xfrm>
            <a:off x="87354" y="254923"/>
            <a:ext cx="5579734" cy="1200329"/>
          </a:xfrm>
          <a:prstGeom prst="rect">
            <a:avLst/>
          </a:prstGeom>
          <a:noFill/>
        </p:spPr>
        <p:txBody>
          <a:bodyPr wrap="none" rtlCol="0">
            <a:spAutoFit/>
          </a:bodyPr>
          <a:lstStyle/>
          <a:p>
            <a:pPr algn="ctr"/>
            <a:r>
              <a:rPr lang="en-US" sz="2400" b="1" dirty="0" smtClean="0">
                <a:solidFill>
                  <a:srgbClr val="785F55"/>
                </a:solidFill>
              </a:rPr>
              <a:t>From Student Academic Growth</a:t>
            </a:r>
          </a:p>
          <a:p>
            <a:pPr algn="ctr"/>
            <a:r>
              <a:rPr lang="en-US" sz="2400" b="1" dirty="0" smtClean="0">
                <a:solidFill>
                  <a:srgbClr val="785F55"/>
                </a:solidFill>
              </a:rPr>
              <a:t>to</a:t>
            </a:r>
            <a:endParaRPr lang="en-US" sz="2400" b="1" dirty="0">
              <a:solidFill>
                <a:srgbClr val="785F55"/>
              </a:solidFill>
            </a:endParaRPr>
          </a:p>
          <a:p>
            <a:pPr algn="ctr"/>
            <a:r>
              <a:rPr lang="en-US" sz="2400" b="1" dirty="0" smtClean="0">
                <a:solidFill>
                  <a:srgbClr val="785F55"/>
                </a:solidFill>
              </a:rPr>
              <a:t>Measures of Student Learning / Outcomes</a:t>
            </a:r>
            <a:endParaRPr lang="en-US" sz="2400" b="1" dirty="0">
              <a:solidFill>
                <a:srgbClr val="785F55"/>
              </a:solidFill>
            </a:endParaRPr>
          </a:p>
        </p:txBody>
      </p:sp>
      <p:sp>
        <p:nvSpPr>
          <p:cNvPr id="5" name="TextBox 4"/>
          <p:cNvSpPr txBox="1"/>
          <p:nvPr/>
        </p:nvSpPr>
        <p:spPr>
          <a:xfrm>
            <a:off x="68238" y="2568234"/>
            <a:ext cx="8094261" cy="646331"/>
          </a:xfrm>
          <a:prstGeom prst="rect">
            <a:avLst/>
          </a:prstGeom>
          <a:noFill/>
        </p:spPr>
        <p:txBody>
          <a:bodyPr wrap="square" rtlCol="0">
            <a:spAutoFit/>
          </a:bodyPr>
          <a:lstStyle/>
          <a:p>
            <a:pPr marL="285750" indent="-285750">
              <a:buFont typeface="Arial" pitchFamily="34" charset="0"/>
              <a:buChar char="•"/>
            </a:pPr>
            <a:endParaRPr lang="en-US" dirty="0" smtClean="0">
              <a:solidFill>
                <a:srgbClr val="000000"/>
              </a:solidFill>
            </a:endParaRPr>
          </a:p>
          <a:p>
            <a:pPr marL="285750" indent="-285750">
              <a:buFont typeface="Arial" pitchFamily="34" charset="0"/>
              <a:buChar char="•"/>
            </a:pPr>
            <a:endParaRPr lang="en-US" dirty="0" smtClean="0">
              <a:solidFill>
                <a:srgbClr val="000000"/>
              </a:solidFill>
            </a:endParaRPr>
          </a:p>
        </p:txBody>
      </p:sp>
      <p:sp>
        <p:nvSpPr>
          <p:cNvPr id="6" name="Oval 5"/>
          <p:cNvSpPr/>
          <p:nvPr/>
        </p:nvSpPr>
        <p:spPr>
          <a:xfrm>
            <a:off x="1323831" y="1777856"/>
            <a:ext cx="5022377" cy="4852814"/>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785F55"/>
              </a:solidFill>
            </a:endParaRPr>
          </a:p>
          <a:p>
            <a:pPr algn="ctr"/>
            <a:r>
              <a:rPr lang="en-US" b="1" dirty="0" smtClean="0">
                <a:solidFill>
                  <a:srgbClr val="785F55"/>
                </a:solidFill>
              </a:rPr>
              <a:t>Measures of Student Learning / Outcomes </a:t>
            </a:r>
          </a:p>
          <a:p>
            <a:pPr algn="ctr"/>
            <a:r>
              <a:rPr lang="en-US" dirty="0" smtClean="0">
                <a:solidFill>
                  <a:srgbClr val="785F55"/>
                </a:solidFill>
              </a:rPr>
              <a:t>Using multiple measures to determine student learning over time. </a:t>
            </a:r>
          </a:p>
          <a:p>
            <a:pPr algn="ctr"/>
            <a:endParaRPr lang="en-US"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smtClean="0">
              <a:solidFill>
                <a:srgbClr val="000000"/>
              </a:solidFill>
            </a:endParaRPr>
          </a:p>
          <a:p>
            <a:pPr algn="ctr"/>
            <a:endParaRPr lang="en-US" dirty="0">
              <a:solidFill>
                <a:srgbClr val="000000"/>
              </a:solidFill>
            </a:endParaRPr>
          </a:p>
          <a:p>
            <a:pPr algn="ctr"/>
            <a:endParaRPr lang="en-US" dirty="0">
              <a:solidFill>
                <a:srgbClr val="000000"/>
              </a:solidFill>
            </a:endParaRPr>
          </a:p>
        </p:txBody>
      </p:sp>
      <p:sp>
        <p:nvSpPr>
          <p:cNvPr id="7" name="Oval 6"/>
          <p:cNvSpPr/>
          <p:nvPr/>
        </p:nvSpPr>
        <p:spPr>
          <a:xfrm>
            <a:off x="2511189" y="4119488"/>
            <a:ext cx="2634013" cy="2511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85F55"/>
                </a:solidFill>
              </a:rPr>
              <a:t>Colorado Growth Model (CGM) establishes technical measure of “growth.”</a:t>
            </a:r>
            <a:endParaRPr lang="en-US" dirty="0">
              <a:solidFill>
                <a:srgbClr val="785F55"/>
              </a:solidFill>
            </a:endParaRPr>
          </a:p>
        </p:txBody>
      </p:sp>
      <p:pic>
        <p:nvPicPr>
          <p:cNvPr id="1027" name="Picture 3" descr="C:\Users\bivens_m\AppData\Local\Microsoft\Windows\Temporary Internet Files\Content.IE5\0FEDGJW9\MC910217499[1].wmf"/>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595069" y="271983"/>
            <a:ext cx="1822399" cy="171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36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2" name="Content Placeholder 1"/>
          <p:cNvSpPr>
            <a:spLocks noGrp="1"/>
          </p:cNvSpPr>
          <p:nvPr>
            <p:ph idx="1"/>
          </p:nvPr>
        </p:nvSpPr>
        <p:spPr>
          <a:xfrm>
            <a:off x="2199640" y="737007"/>
            <a:ext cx="6589252" cy="4969193"/>
          </a:xfrm>
        </p:spPr>
        <p:txBody>
          <a:bodyPr/>
          <a:lstStyle/>
          <a:p>
            <a:pPr marL="365760" lvl="1" indent="0">
              <a:buNone/>
            </a:pPr>
            <a:r>
              <a:rPr lang="en-US" sz="1800" b="1" u="sng" dirty="0" smtClean="0"/>
              <a:t>Day 1 </a:t>
            </a:r>
          </a:p>
          <a:p>
            <a:pPr lvl="1"/>
            <a:r>
              <a:rPr lang="en-US" sz="1800" dirty="0" smtClean="0"/>
              <a:t>Critical Effects of S.B. 10-191 </a:t>
            </a:r>
          </a:p>
          <a:p>
            <a:pPr lvl="1"/>
            <a:r>
              <a:rPr lang="en-US" sz="1800" dirty="0" smtClean="0"/>
              <a:t>Priorities of Implementation</a:t>
            </a:r>
          </a:p>
          <a:p>
            <a:pPr lvl="1"/>
            <a:r>
              <a:rPr lang="en-US" sz="1800" dirty="0"/>
              <a:t>Evaluation Process</a:t>
            </a:r>
          </a:p>
          <a:p>
            <a:pPr lvl="1"/>
            <a:r>
              <a:rPr lang="en-US" sz="1800" dirty="0" smtClean="0"/>
              <a:t>Professional Practice </a:t>
            </a:r>
          </a:p>
          <a:p>
            <a:pPr lvl="2"/>
            <a:r>
              <a:rPr lang="en-US" sz="1600" dirty="0" smtClean="0"/>
              <a:t>Framework, Standards and Elements for:</a:t>
            </a:r>
          </a:p>
          <a:p>
            <a:pPr lvl="3"/>
            <a:r>
              <a:rPr lang="en-US" sz="1400" dirty="0" smtClean="0"/>
              <a:t>Principals</a:t>
            </a:r>
          </a:p>
          <a:p>
            <a:pPr lvl="3"/>
            <a:r>
              <a:rPr lang="en-US" sz="1400" dirty="0" smtClean="0"/>
              <a:t>Teachers</a:t>
            </a:r>
          </a:p>
          <a:p>
            <a:pPr lvl="3"/>
            <a:r>
              <a:rPr lang="en-US" sz="1400" dirty="0" smtClean="0"/>
              <a:t>Specialized Service Professionals</a:t>
            </a:r>
          </a:p>
          <a:p>
            <a:pPr lvl="2"/>
            <a:r>
              <a:rPr lang="en-US" sz="1600" dirty="0" smtClean="0"/>
              <a:t>Structure </a:t>
            </a:r>
            <a:r>
              <a:rPr lang="en-US" sz="1600" dirty="0"/>
              <a:t>and Components of the rubrics</a:t>
            </a:r>
          </a:p>
          <a:p>
            <a:pPr lvl="2"/>
            <a:r>
              <a:rPr lang="en-US" sz="1600" dirty="0"/>
              <a:t>Scoring the rubrics</a:t>
            </a:r>
          </a:p>
          <a:p>
            <a:pPr marL="365760" lvl="1" indent="0">
              <a:buNone/>
            </a:pPr>
            <a:r>
              <a:rPr lang="en-US" sz="1800" b="1" u="sng" dirty="0" smtClean="0"/>
              <a:t>Day 2 </a:t>
            </a:r>
          </a:p>
          <a:p>
            <a:pPr lvl="1"/>
            <a:r>
              <a:rPr lang="en-US" sz="1800" dirty="0" smtClean="0"/>
              <a:t>Homework Review</a:t>
            </a:r>
          </a:p>
          <a:p>
            <a:pPr lvl="1"/>
            <a:r>
              <a:rPr lang="en-US" sz="1800" dirty="0" smtClean="0"/>
              <a:t>Inter-rater Agreement</a:t>
            </a:r>
          </a:p>
          <a:p>
            <a:pPr lvl="2"/>
            <a:r>
              <a:rPr lang="en-US" sz="1600" dirty="0" smtClean="0"/>
              <a:t>Use of Elevate </a:t>
            </a:r>
            <a:r>
              <a:rPr lang="en-US" sz="1600" dirty="0"/>
              <a:t>Colorado to develop inter-rater </a:t>
            </a:r>
            <a:r>
              <a:rPr lang="en-US" sz="1600" dirty="0" smtClean="0"/>
              <a:t>agreement</a:t>
            </a:r>
            <a:endParaRPr lang="en-US" sz="1600" dirty="0"/>
          </a:p>
          <a:p>
            <a:pPr lvl="1"/>
            <a:r>
              <a:rPr lang="en-US" sz="1800" dirty="0" smtClean="0"/>
              <a:t>Measures of Student Learning/Outcomes</a:t>
            </a:r>
            <a:endParaRPr lang="en-US" sz="1800" dirty="0"/>
          </a:p>
          <a:p>
            <a:pPr lvl="1"/>
            <a:r>
              <a:rPr lang="en-US" sz="1800" dirty="0"/>
              <a:t>Determining Final </a:t>
            </a:r>
            <a:r>
              <a:rPr lang="en-US" sz="1800" dirty="0" smtClean="0"/>
              <a:t>Rating</a:t>
            </a:r>
          </a:p>
          <a:p>
            <a:pPr lvl="1"/>
            <a:r>
              <a:rPr lang="en-US" sz="1800" dirty="0" smtClean="0"/>
              <a:t>Next steps in application process</a:t>
            </a:r>
            <a:endParaRPr lang="en-US" sz="1800" dirty="0"/>
          </a:p>
          <a:p>
            <a:pPr lvl="2"/>
            <a:endParaRPr lang="en-US" sz="1600" dirty="0" smtClean="0"/>
          </a:p>
          <a:p>
            <a:pPr lvl="1"/>
            <a:endParaRPr lang="en-US" sz="2000" dirty="0"/>
          </a:p>
        </p:txBody>
      </p:sp>
      <p:sp>
        <p:nvSpPr>
          <p:cNvPr id="7" name="Text Placeholder 6"/>
          <p:cNvSpPr>
            <a:spLocks noGrp="1"/>
          </p:cNvSpPr>
          <p:nvPr>
            <p:ph type="body" idx="10"/>
          </p:nvPr>
        </p:nvSpPr>
        <p:spPr/>
        <p:txBody>
          <a:bodyPr/>
          <a:lstStyle/>
          <a:p>
            <a:r>
              <a:rPr lang="en-US" dirty="0" smtClean="0"/>
              <a:t>Agenda</a:t>
            </a:r>
            <a:endParaRPr lang="en-US" dirty="0"/>
          </a:p>
        </p:txBody>
      </p:sp>
      <p:sp>
        <p:nvSpPr>
          <p:cNvPr id="3" name="Title 2"/>
          <p:cNvSpPr>
            <a:spLocks noGrp="1"/>
          </p:cNvSpPr>
          <p:nvPr>
            <p:ph type="title"/>
          </p:nvPr>
        </p:nvSpPr>
        <p:spPr>
          <a:xfrm>
            <a:off x="57912" y="2454696"/>
            <a:ext cx="1913456" cy="1840230"/>
          </a:xfrm>
        </p:spPr>
        <p:txBody>
          <a:bodyPr/>
          <a:lstStyle/>
          <a:p>
            <a:pPr lvl="1" algn="l" rtl="0">
              <a:spcBef>
                <a:spcPct val="0"/>
              </a:spcBef>
            </a:pPr>
            <a:r>
              <a:rPr lang="en-US" sz="2200" dirty="0">
                <a:solidFill>
                  <a:schemeClr val="bg1"/>
                </a:solidFill>
              </a:rPr>
              <a:t>By the end of </a:t>
            </a:r>
            <a:r>
              <a:rPr lang="en-US" sz="2200" dirty="0" smtClean="0">
                <a:solidFill>
                  <a:schemeClr val="bg1"/>
                </a:solidFill>
              </a:rPr>
              <a:t>these sessions, you will know how to train others on the following:</a:t>
            </a:r>
            <a:r>
              <a:rPr lang="en-US" sz="2200" dirty="0" smtClean="0"/>
              <a:t/>
            </a:r>
            <a:br>
              <a:rPr lang="en-US" sz="2200" dirty="0" smtClean="0"/>
            </a:br>
            <a:endParaRPr lang="en-US" sz="2200" dirty="0"/>
          </a:p>
        </p:txBody>
      </p:sp>
    </p:spTree>
    <p:extLst>
      <p:ext uri="{BB962C8B-B14F-4D97-AF65-F5344CB8AC3E}">
        <p14:creationId xmlns:p14="http://schemas.microsoft.com/office/powerpoint/2010/main" val="29451298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200" dirty="0" smtClean="0"/>
              <a:t>What does the “other 50%” of the evaluations system look like for… </a:t>
            </a:r>
          </a:p>
          <a:p>
            <a:r>
              <a:rPr lang="en-US" sz="3200" dirty="0" smtClean="0"/>
              <a:t>Teachers?</a:t>
            </a:r>
          </a:p>
          <a:p>
            <a:r>
              <a:rPr lang="en-US" sz="3200" dirty="0" smtClean="0"/>
              <a:t>Principals?</a:t>
            </a:r>
          </a:p>
          <a:p>
            <a:r>
              <a:rPr lang="en-US" sz="3200" dirty="0" smtClean="0"/>
              <a:t>Specialized Service Professionals?</a:t>
            </a:r>
            <a:endParaRPr lang="en-US" sz="3200" dirty="0"/>
          </a:p>
          <a:p>
            <a:pPr marL="365760" lvl="1" indent="0">
              <a:buNone/>
            </a:pPr>
            <a:endParaRPr lang="en-US" dirty="0" smtClean="0"/>
          </a:p>
        </p:txBody>
      </p:sp>
      <p:sp>
        <p:nvSpPr>
          <p:cNvPr id="3" name="Title 2"/>
          <p:cNvSpPr>
            <a:spLocks noGrp="1"/>
          </p:cNvSpPr>
          <p:nvPr>
            <p:ph type="title"/>
          </p:nvPr>
        </p:nvSpPr>
        <p:spPr/>
        <p:txBody>
          <a:bodyPr/>
          <a:lstStyle/>
          <a:p>
            <a:r>
              <a:rPr lang="en-US" dirty="0" smtClean="0">
                <a:latin typeface="Palatino Linotype" panose="02040502050505030304" pitchFamily="18" charset="0"/>
              </a:rPr>
              <a:t>Understanding the Rules and Law</a:t>
            </a:r>
            <a:r>
              <a:rPr lang="en-US" dirty="0" smtClean="0"/>
              <a:t/>
            </a:r>
            <a:br>
              <a:rPr lang="en-US" dirty="0" smtClean="0"/>
            </a:br>
            <a:r>
              <a:rPr lang="en-US" sz="2400" dirty="0" smtClean="0"/>
              <a:t>Something for everyone</a:t>
            </a:r>
            <a:endParaRPr lang="en-US" sz="2400" dirty="0"/>
          </a:p>
        </p:txBody>
      </p:sp>
      <p:sp>
        <p:nvSpPr>
          <p:cNvPr id="4" name="Footer Placeholder 3"/>
          <p:cNvSpPr>
            <a:spLocks noGrp="1"/>
          </p:cNvSpPr>
          <p:nvPr>
            <p:ph type="ftr" sz="quarter" idx="3"/>
          </p:nvPr>
        </p:nvSpPr>
        <p:spPr/>
        <p:txBody>
          <a:bodyPr/>
          <a:lstStyle/>
          <a:p>
            <a:fld id="{757A2F4E-5D54-B04B-91BD-7E78EE1FE9FD}" type="slidenum">
              <a:rPr lang="en-US" smtClean="0"/>
              <a:pPr/>
              <a:t>80</a:t>
            </a:fld>
            <a:endParaRPr lang="en-US" dirty="0" smtClean="0"/>
          </a:p>
        </p:txBody>
      </p:sp>
    </p:spTree>
    <p:extLst>
      <p:ext uri="{BB962C8B-B14F-4D97-AF65-F5344CB8AC3E}">
        <p14:creationId xmlns:p14="http://schemas.microsoft.com/office/powerpoint/2010/main" val="3622019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0"/>
          <p:cNvSpPr>
            <a:spLocks noChangeArrowheads="1"/>
          </p:cNvSpPr>
          <p:nvPr/>
        </p:nvSpPr>
        <p:spPr bwMode="auto">
          <a:xfrm>
            <a:off x="2286000" y="381000"/>
            <a:ext cx="457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a:solidFill>
                  <a:srgbClr val="C00000"/>
                </a:solidFill>
                <a:ea typeface="Calibri" pitchFamily="34" charset="0"/>
                <a:cs typeface="Times New Roman" pitchFamily="18" charset="0"/>
              </a:rPr>
              <a:t>STATE COUNCIL FOR EDUCATOR EFFECTIVENESS</a:t>
            </a:r>
            <a:endParaRPr lang="en-US" sz="1000">
              <a:solidFill>
                <a:srgbClr val="000000"/>
              </a:solidFill>
              <a:ea typeface="Calibri" pitchFamily="34" charset="0"/>
              <a:cs typeface="Times New Roman" pitchFamily="18" charset="0"/>
            </a:endParaRPr>
          </a:p>
          <a:p>
            <a:pPr algn="ctr">
              <a:lnSpc>
                <a:spcPct val="115000"/>
              </a:lnSpc>
              <a:spcAft>
                <a:spcPts val="1000"/>
              </a:spcAft>
            </a:pPr>
            <a:r>
              <a:rPr lang="en-US">
                <a:solidFill>
                  <a:srgbClr val="000000"/>
                </a:solidFill>
                <a:ea typeface="Calibri" pitchFamily="34" charset="0"/>
                <a:cs typeface="Times New Roman" pitchFamily="18" charset="0"/>
              </a:rPr>
              <a:t>Framework for System to Evaluate Teachers </a:t>
            </a:r>
            <a:endParaRPr lang="en-US" sz="1000">
              <a:solidFill>
                <a:srgbClr val="000000"/>
              </a:solidFill>
              <a:ea typeface="Calibri" pitchFamily="34" charset="0"/>
              <a:cs typeface="Times New Roman" pitchFamily="18" charset="0"/>
            </a:endParaRPr>
          </a:p>
        </p:txBody>
      </p:sp>
      <p:sp>
        <p:nvSpPr>
          <p:cNvPr id="135" name="Rounded Rectangle 134"/>
          <p:cNvSpPr/>
          <p:nvPr/>
        </p:nvSpPr>
        <p:spPr>
          <a:xfrm>
            <a:off x="2311400" y="1169988"/>
            <a:ext cx="4667250" cy="3921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600" dirty="0">
                <a:solidFill>
                  <a:srgbClr val="FFFFFF"/>
                </a:solidFill>
                <a:ea typeface="Calibri"/>
                <a:cs typeface="Times New Roman"/>
              </a:rPr>
              <a:t>Definition of Teacher Effectiveness</a:t>
            </a:r>
            <a:endParaRPr lang="en-US" sz="1100" dirty="0">
              <a:solidFill>
                <a:srgbClr val="FFFFFF"/>
              </a:solidFill>
              <a:ea typeface="Calibri"/>
              <a:cs typeface="Times New Roman"/>
            </a:endParaRPr>
          </a:p>
        </p:txBody>
      </p:sp>
      <p:cxnSp>
        <p:nvCxnSpPr>
          <p:cNvPr id="136" name="Straight Connector 135"/>
          <p:cNvCxnSpPr/>
          <p:nvPr/>
        </p:nvCxnSpPr>
        <p:spPr>
          <a:xfrm>
            <a:off x="1066800" y="1828800"/>
            <a:ext cx="7034213"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101013" y="1828800"/>
            <a:ext cx="0"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3"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9944"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flipH="1">
            <a:off x="4645025"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1780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 Know Content</a:t>
            </a: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5708650"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719888" y="2768600"/>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7332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929063" y="2720975"/>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46700"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53"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9954"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8101013" y="2743200"/>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7" name="Rectangle 176"/>
          <p:cNvSpPr>
            <a:spLocks noChangeArrowheads="1"/>
          </p:cNvSpPr>
          <p:nvPr/>
        </p:nvSpPr>
        <p:spPr bwMode="auto">
          <a:xfrm>
            <a:off x="304800" y="3059113"/>
            <a:ext cx="862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50% Professional Practice Standards</a:t>
            </a:r>
            <a:r>
              <a:rPr lang="en-US" dirty="0">
                <a:solidFill>
                  <a:srgbClr val="000000"/>
                </a:solidFill>
              </a:rPr>
              <a:t>			</a:t>
            </a:r>
            <a:r>
              <a:rPr lang="en-US" dirty="0" smtClean="0">
                <a:solidFill>
                  <a:srgbClr val="000000"/>
                </a:solidFill>
              </a:rPr>
              <a:t>                   </a:t>
            </a:r>
            <a:r>
              <a:rPr lang="en-US" sz="1400" dirty="0" smtClean="0">
                <a:solidFill>
                  <a:srgbClr val="000000"/>
                </a:solidFill>
              </a:rPr>
              <a:t>50</a:t>
            </a:r>
            <a:r>
              <a:rPr lang="en-US" sz="1400" dirty="0">
                <a:solidFill>
                  <a:srgbClr val="000000"/>
                </a:solidFill>
              </a:rPr>
              <a:t>% Student Growth Measures</a:t>
            </a:r>
            <a:endParaRPr lang="en-US" sz="1600" dirty="0">
              <a:solidFill>
                <a:srgbClr val="000000"/>
              </a:solidFill>
            </a:endParaRPr>
          </a:p>
        </p:txBody>
      </p:sp>
      <p:sp>
        <p:nvSpPr>
          <p:cNvPr id="179" name="Rounded Rectangle 178"/>
          <p:cNvSpPr/>
          <p:nvPr/>
        </p:nvSpPr>
        <p:spPr>
          <a:xfrm>
            <a:off x="3113088" y="3429000"/>
            <a:ext cx="1839912"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0513" y="3429000"/>
            <a:ext cx="2667000" cy="7477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Observations of           Other Measures       Teaching	             Aligned with</a:t>
            </a:r>
          </a:p>
          <a:p>
            <a:pPr>
              <a:lnSpc>
                <a:spcPct val="115000"/>
              </a:lnSpc>
              <a:defRPr/>
            </a:pPr>
            <a:r>
              <a:rPr lang="en-US" sz="1100" dirty="0">
                <a:solidFill>
                  <a:srgbClr val="000000"/>
                </a:solidFill>
                <a:ea typeface="Calibri"/>
                <a:cs typeface="Times New Roman"/>
              </a:rPr>
              <a:t>	             CDE Guidelines</a:t>
            </a:r>
            <a:endParaRPr lang="en-US" sz="1100" dirty="0">
              <a:solidFill>
                <a:srgbClr val="FFFFFF"/>
              </a:solidFill>
              <a:ea typeface="Calibri"/>
              <a:cs typeface="Times New Roman"/>
            </a:endParaRPr>
          </a:p>
        </p:txBody>
      </p:sp>
      <p:cxnSp>
        <p:nvCxnSpPr>
          <p:cNvPr id="182" name="Straight Connector 181"/>
          <p:cNvCxnSpPr/>
          <p:nvPr/>
        </p:nvCxnSpPr>
        <p:spPr>
          <a:xfrm>
            <a:off x="1524654"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105400" y="3435350"/>
            <a:ext cx="3929063" cy="798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State 	     Other Assessments      Other Measures</a:t>
            </a:r>
          </a:p>
          <a:p>
            <a:pPr>
              <a:lnSpc>
                <a:spcPct val="115000"/>
              </a:lnSpc>
              <a:defRPr/>
            </a:pPr>
            <a:r>
              <a:rPr lang="en-US" sz="1100" dirty="0">
                <a:solidFill>
                  <a:srgbClr val="000000"/>
                </a:solidFill>
                <a:ea typeface="Calibri"/>
                <a:cs typeface="Times New Roman"/>
              </a:rPr>
              <a:t>Summative 	     for Non-tested               Aligned with Assessments 	     Areas	                   CDE Guidelines </a:t>
            </a:r>
          </a:p>
          <a:p>
            <a:pPr algn="ctr">
              <a:lnSpc>
                <a:spcPct val="115000"/>
              </a:lnSpc>
              <a:defRPr/>
            </a:pPr>
            <a:r>
              <a:rPr lang="en-US" sz="1100" dirty="0">
                <a:solidFill>
                  <a:srgbClr val="000000"/>
                </a:solidFill>
                <a:ea typeface="Calibri"/>
                <a:cs typeface="Times New Roman"/>
              </a:rPr>
              <a:t>Match of test to teaching assignments	</a:t>
            </a:r>
            <a:endParaRPr lang="en-US" sz="1100" dirty="0">
              <a:solidFill>
                <a:srgbClr val="FFFFFF"/>
              </a:solidFill>
              <a:ea typeface="Calibri"/>
              <a:cs typeface="Times New Roman"/>
            </a:endParaRPr>
          </a:p>
        </p:txBody>
      </p:sp>
      <p:sp>
        <p:nvSpPr>
          <p:cNvPr id="186" name="Rounded Rectangle 185"/>
          <p:cNvSpPr/>
          <p:nvPr/>
        </p:nvSpPr>
        <p:spPr>
          <a:xfrm>
            <a:off x="1606550" y="4438650"/>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Scoring Framework: How Do Measures of Quality Standards </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9964" name="Rectangle 192"/>
          <p:cNvSpPr>
            <a:spLocks noChangeArrowheads="1"/>
          </p:cNvSpPr>
          <p:nvPr/>
        </p:nvSpPr>
        <p:spPr bwMode="auto">
          <a:xfrm>
            <a:off x="3189288" y="5148263"/>
            <a:ext cx="235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rPr>
              <a:t>Performance Standards</a:t>
            </a:r>
          </a:p>
        </p:txBody>
      </p:sp>
      <p:sp>
        <p:nvSpPr>
          <p:cNvPr id="194" name="Rounded Rectangle 193"/>
          <p:cNvSpPr/>
          <p:nvPr/>
        </p:nvSpPr>
        <p:spPr>
          <a:xfrm>
            <a:off x="609600" y="5486400"/>
            <a:ext cx="7718425" cy="2635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a:solidFill>
                  <a:srgbClr val="000000"/>
                </a:solidFill>
                <a:ea typeface="Calibri"/>
                <a:cs typeface="Times New Roman"/>
              </a:rPr>
              <a:t>Partially Effective</a:t>
            </a:r>
            <a:r>
              <a:rPr lang="en-US" sz="1100" dirty="0">
                <a:solidFill>
                  <a:srgbClr val="FFFFFF"/>
                </a:solidFill>
                <a:ea typeface="Calibri"/>
                <a:cs typeface="Times New Roman"/>
              </a:rPr>
              <a:t>		</a:t>
            </a:r>
            <a:r>
              <a:rPr lang="en-US" sz="1100" dirty="0">
                <a:solidFill>
                  <a:srgbClr val="000000"/>
                </a:solidFill>
                <a:ea typeface="Calibri"/>
                <a:cs typeface="Times New Roman"/>
              </a:rPr>
              <a:t>Effective</a:t>
            </a:r>
            <a:r>
              <a:rPr lang="en-US" sz="1100" dirty="0">
                <a:solidFill>
                  <a:srgbClr val="FFFFFF"/>
                </a:solidFill>
                <a:ea typeface="Calibri"/>
                <a:cs typeface="Times New Roman"/>
              </a:rPr>
              <a:t>		</a:t>
            </a:r>
            <a:r>
              <a:rPr lang="en-US" sz="1100" dirty="0">
                <a:solidFill>
                  <a:srgbClr val="000000"/>
                </a:solidFill>
                <a:ea typeface="Calibri"/>
                <a:cs typeface="Times New Roman"/>
              </a:rPr>
              <a:t>Highly Effective</a:t>
            </a:r>
            <a:endParaRPr lang="en-US" sz="1100" dirty="0">
              <a:solidFill>
                <a:srgbClr val="FFFFFF"/>
              </a:solidFill>
              <a:ea typeface="Calibri"/>
              <a:cs typeface="Times New Roman"/>
            </a:endParaRPr>
          </a:p>
        </p:txBody>
      </p:sp>
      <p:cxnSp>
        <p:nvCxnSpPr>
          <p:cNvPr id="196" name="Straight Connector 195"/>
          <p:cNvCxnSpPr/>
          <p:nvPr/>
        </p:nvCxnSpPr>
        <p:spPr>
          <a:xfrm>
            <a:off x="19812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3434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543675"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172200"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70" name="Rectangle 1"/>
          <p:cNvSpPr>
            <a:spLocks noChangeArrowheads="1"/>
          </p:cNvSpPr>
          <p:nvPr/>
        </p:nvSpPr>
        <p:spPr bwMode="auto">
          <a:xfrm>
            <a:off x="3695700" y="1839913"/>
            <a:ext cx="184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000000"/>
                </a:solidFill>
                <a:ea typeface="Calibri" pitchFamily="34" charset="0"/>
                <a:cs typeface="Times New Roman" pitchFamily="18" charset="0"/>
              </a:rPr>
              <a:t>Quality Standards</a:t>
            </a:r>
            <a:endParaRPr lang="en-US" sz="900">
              <a:solidFill>
                <a:srgbClr val="000000"/>
              </a:solidFill>
              <a:ea typeface="Calibri" pitchFamily="34" charset="0"/>
              <a:cs typeface="Times New Roman" pitchFamily="18" charset="0"/>
            </a:endParaRPr>
          </a:p>
        </p:txBody>
      </p:sp>
      <p:cxnSp>
        <p:nvCxnSpPr>
          <p:cNvPr id="44" name="Straight Arrow Connector 43"/>
          <p:cNvCxnSpPr/>
          <p:nvPr/>
        </p:nvCxnSpPr>
        <p:spPr>
          <a:xfrm>
            <a:off x="4106863" y="4213225"/>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50482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852613" y="221138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 Establish Environment</a:t>
            </a:r>
          </a:p>
        </p:txBody>
      </p:sp>
      <p:sp>
        <p:nvSpPr>
          <p:cNvPr id="46" name="Rounded Rectangle 45"/>
          <p:cNvSpPr/>
          <p:nvPr/>
        </p:nvSpPr>
        <p:spPr>
          <a:xfrm>
            <a:off x="3295650" y="22161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III. Facilitate Learning</a:t>
            </a:r>
          </a:p>
        </p:txBody>
      </p:sp>
      <p:sp>
        <p:nvSpPr>
          <p:cNvPr id="47" name="Rounded Rectangle 46"/>
          <p:cNvSpPr/>
          <p:nvPr/>
        </p:nvSpPr>
        <p:spPr>
          <a:xfrm>
            <a:off x="4713288"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IV. Reflect on Practice</a:t>
            </a:r>
          </a:p>
        </p:txBody>
      </p:sp>
      <p:sp>
        <p:nvSpPr>
          <p:cNvPr id="48" name="Rounded Rectangle 47"/>
          <p:cNvSpPr/>
          <p:nvPr/>
        </p:nvSpPr>
        <p:spPr>
          <a:xfrm>
            <a:off x="6086475" y="2212975"/>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 Demonstrate Leadership</a:t>
            </a:r>
          </a:p>
        </p:txBody>
      </p:sp>
      <p:sp>
        <p:nvSpPr>
          <p:cNvPr id="49" name="Rounded Rectangle 48"/>
          <p:cNvSpPr/>
          <p:nvPr/>
        </p:nvSpPr>
        <p:spPr>
          <a:xfrm>
            <a:off x="7467600"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VI. Student Growth</a:t>
            </a:r>
          </a:p>
        </p:txBody>
      </p:sp>
      <p:cxnSp>
        <p:nvCxnSpPr>
          <p:cNvPr id="54" name="Straight Connector 53"/>
          <p:cNvCxnSpPr/>
          <p:nvPr/>
        </p:nvCxnSpPr>
        <p:spPr>
          <a:xfrm>
            <a:off x="7509638" y="3573354"/>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119438" y="5867400"/>
            <a:ext cx="2684462" cy="228600"/>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Appeals Process</a:t>
            </a:r>
          </a:p>
        </p:txBody>
      </p:sp>
      <p:sp>
        <p:nvSpPr>
          <p:cNvPr id="3" name="Oval 2"/>
          <p:cNvSpPr/>
          <p:nvPr/>
        </p:nvSpPr>
        <p:spPr>
          <a:xfrm>
            <a:off x="7395547" y="1834356"/>
            <a:ext cx="1529378" cy="12906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0" name="Oval 49"/>
          <p:cNvSpPr/>
          <p:nvPr/>
        </p:nvSpPr>
        <p:spPr>
          <a:xfrm>
            <a:off x="4984532" y="3006725"/>
            <a:ext cx="4081463" cy="14128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79840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heel(1)">
                                      <p:cBhvr>
                                        <p:cTn id="1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defRPr/>
            </a:pPr>
            <a:r>
              <a:rPr lang="en-US" dirty="0" smtClean="0">
                <a:latin typeface="Arial" charset="0"/>
              </a:rPr>
              <a:t>A </a:t>
            </a:r>
            <a:r>
              <a:rPr lang="en-US" dirty="0">
                <a:latin typeface="Arial" charset="0"/>
              </a:rPr>
              <a:t>measure of individually-attributed growth, </a:t>
            </a:r>
          </a:p>
          <a:p>
            <a:pPr marL="502920" indent="-457200">
              <a:buFont typeface="+mj-lt"/>
              <a:buAutoNum type="arabicPeriod"/>
              <a:defRPr/>
            </a:pPr>
            <a:r>
              <a:rPr lang="en-US" dirty="0">
                <a:latin typeface="Arial" charset="0"/>
              </a:rPr>
              <a:t>A</a:t>
            </a:r>
            <a:r>
              <a:rPr lang="en-US" dirty="0" smtClean="0">
                <a:latin typeface="Arial" charset="0"/>
              </a:rPr>
              <a:t> </a:t>
            </a:r>
            <a:r>
              <a:rPr lang="en-US" dirty="0">
                <a:latin typeface="Arial" charset="0"/>
              </a:rPr>
              <a:t>measure of collectively-attributed growth; </a:t>
            </a:r>
          </a:p>
          <a:p>
            <a:pPr marL="502920" indent="-457200">
              <a:buFont typeface="+mj-lt"/>
              <a:buAutoNum type="arabicPeriod"/>
              <a:defRPr/>
            </a:pPr>
            <a:r>
              <a:rPr lang="en-US" dirty="0">
                <a:latin typeface="Arial" charset="0"/>
              </a:rPr>
              <a:t>W</a:t>
            </a:r>
            <a:r>
              <a:rPr lang="en-US" dirty="0" smtClean="0">
                <a:latin typeface="Arial" charset="0"/>
              </a:rPr>
              <a:t>hen </a:t>
            </a:r>
            <a:r>
              <a:rPr lang="en-US" dirty="0">
                <a:latin typeface="Arial" charset="0"/>
              </a:rPr>
              <a:t>available, statewide summative assessment results; and </a:t>
            </a:r>
          </a:p>
          <a:p>
            <a:pPr marL="502920" indent="-457200">
              <a:buFont typeface="+mj-lt"/>
              <a:buAutoNum type="arabicPeriod"/>
              <a:defRPr/>
            </a:pPr>
            <a:r>
              <a:rPr lang="en-US" dirty="0">
                <a:latin typeface="Arial" charset="0"/>
              </a:rPr>
              <a:t>F</a:t>
            </a:r>
            <a:r>
              <a:rPr lang="en-US" dirty="0" smtClean="0">
                <a:latin typeface="Arial" charset="0"/>
              </a:rPr>
              <a:t>or </a:t>
            </a:r>
            <a:r>
              <a:rPr lang="en-US" dirty="0">
                <a:latin typeface="Arial" charset="0"/>
              </a:rPr>
              <a:t>subjects with statewide summative assessment results available in two consecutive grades, results from the Colorado Growth Model.</a:t>
            </a:r>
            <a:r>
              <a:rPr lang="en-US" dirty="0"/>
              <a:t> </a:t>
            </a:r>
          </a:p>
          <a:p>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Teacher Quality Standard VI</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82</a:t>
            </a:fld>
            <a:endParaRPr lang="en-US" dirty="0" smtClean="0"/>
          </a:p>
        </p:txBody>
      </p:sp>
    </p:spTree>
    <p:extLst>
      <p:ext uri="{BB962C8B-B14F-4D97-AF65-F5344CB8AC3E}">
        <p14:creationId xmlns:p14="http://schemas.microsoft.com/office/powerpoint/2010/main" val="41256410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0"/>
          <p:cNvSpPr>
            <a:spLocks noChangeArrowheads="1"/>
          </p:cNvSpPr>
          <p:nvPr/>
        </p:nvSpPr>
        <p:spPr bwMode="auto">
          <a:xfrm>
            <a:off x="2286000" y="381000"/>
            <a:ext cx="457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a:solidFill>
                  <a:srgbClr val="C00000"/>
                </a:solidFill>
                <a:ea typeface="Calibri" pitchFamily="34" charset="0"/>
                <a:cs typeface="Times New Roman" pitchFamily="18" charset="0"/>
              </a:rPr>
              <a:t>STATE COUNCIL FOR EDUCATOR EFFECTIVENESS</a:t>
            </a:r>
            <a:endParaRPr lang="en-US" sz="1000">
              <a:solidFill>
                <a:srgbClr val="000000"/>
              </a:solidFill>
              <a:ea typeface="Calibri" pitchFamily="34" charset="0"/>
              <a:cs typeface="Times New Roman" pitchFamily="18" charset="0"/>
            </a:endParaRPr>
          </a:p>
          <a:p>
            <a:pPr algn="ctr">
              <a:lnSpc>
                <a:spcPct val="115000"/>
              </a:lnSpc>
              <a:spcAft>
                <a:spcPts val="1000"/>
              </a:spcAft>
            </a:pPr>
            <a:r>
              <a:rPr lang="en-US">
                <a:solidFill>
                  <a:srgbClr val="000000"/>
                </a:solidFill>
                <a:ea typeface="Calibri" pitchFamily="34" charset="0"/>
                <a:cs typeface="Times New Roman" pitchFamily="18" charset="0"/>
              </a:rPr>
              <a:t>Framework for System to Evaluate Principals </a:t>
            </a:r>
            <a:endParaRPr lang="en-US" sz="1000">
              <a:solidFill>
                <a:srgbClr val="000000"/>
              </a:solidFill>
              <a:ea typeface="Calibri" pitchFamily="34" charset="0"/>
              <a:cs typeface="Times New Roman" pitchFamily="18" charset="0"/>
            </a:endParaRPr>
          </a:p>
        </p:txBody>
      </p:sp>
      <p:sp>
        <p:nvSpPr>
          <p:cNvPr id="135" name="Rounded Rectangle 134"/>
          <p:cNvSpPr/>
          <p:nvPr/>
        </p:nvSpPr>
        <p:spPr>
          <a:xfrm>
            <a:off x="2311400" y="1169988"/>
            <a:ext cx="4667250" cy="392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600" dirty="0">
                <a:solidFill>
                  <a:srgbClr val="000000"/>
                </a:solidFill>
                <a:ea typeface="Calibri"/>
                <a:cs typeface="Times New Roman"/>
              </a:rPr>
              <a:t>Definition of Principal Effectiveness</a:t>
            </a:r>
            <a:endParaRPr lang="en-US" sz="1100" dirty="0">
              <a:solidFill>
                <a:srgbClr val="000000"/>
              </a:solidFill>
              <a:ea typeface="Calibri"/>
              <a:cs typeface="Times New Roman"/>
            </a:endParaRPr>
          </a:p>
        </p:txBody>
      </p:sp>
      <p:cxnSp>
        <p:nvCxnSpPr>
          <p:cNvPr id="136" name="Straight Connector 135"/>
          <p:cNvCxnSpPr/>
          <p:nvPr/>
        </p:nvCxnSpPr>
        <p:spPr>
          <a:xfrm>
            <a:off x="1066800" y="1828800"/>
            <a:ext cx="7423150"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502650" y="1828800"/>
            <a:ext cx="0" cy="60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895"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7896"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flipH="1">
            <a:off x="4645025"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178050"/>
            <a:ext cx="1127125" cy="557213"/>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 Strategy</a:t>
            </a:r>
          </a:p>
        </p:txBody>
      </p:sp>
      <p:sp>
        <p:nvSpPr>
          <p:cNvPr id="147" name="Rounded Rectangle 146"/>
          <p:cNvSpPr/>
          <p:nvPr/>
        </p:nvSpPr>
        <p:spPr>
          <a:xfrm>
            <a:off x="1724025" y="2178050"/>
            <a:ext cx="1128713" cy="557213"/>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 Instruction</a:t>
            </a:r>
          </a:p>
        </p:txBody>
      </p:sp>
      <p:sp>
        <p:nvSpPr>
          <p:cNvPr id="148" name="Rounded Rectangle 147"/>
          <p:cNvSpPr/>
          <p:nvPr/>
        </p:nvSpPr>
        <p:spPr>
          <a:xfrm>
            <a:off x="2979738" y="2203450"/>
            <a:ext cx="1127125" cy="558800"/>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III. Culture</a:t>
            </a:r>
          </a:p>
        </p:txBody>
      </p:sp>
      <p:sp>
        <p:nvSpPr>
          <p:cNvPr id="149" name="Rounded Rectangle 148"/>
          <p:cNvSpPr/>
          <p:nvPr/>
        </p:nvSpPr>
        <p:spPr>
          <a:xfrm>
            <a:off x="5451475" y="2193925"/>
            <a:ext cx="1128713" cy="557213"/>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 Management</a:t>
            </a:r>
          </a:p>
        </p:txBody>
      </p:sp>
      <p:sp>
        <p:nvSpPr>
          <p:cNvPr id="150" name="Rounded Rectangle 149"/>
          <p:cNvSpPr/>
          <p:nvPr/>
        </p:nvSpPr>
        <p:spPr>
          <a:xfrm>
            <a:off x="4206875" y="2189163"/>
            <a:ext cx="1127125" cy="5572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IV. Human Resources</a:t>
            </a:r>
          </a:p>
        </p:txBody>
      </p:sp>
      <p:sp>
        <p:nvSpPr>
          <p:cNvPr id="151" name="Rounded Rectangle 150"/>
          <p:cNvSpPr/>
          <p:nvPr/>
        </p:nvSpPr>
        <p:spPr>
          <a:xfrm>
            <a:off x="6719888" y="2185988"/>
            <a:ext cx="1128712" cy="5572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VI. External Development</a:t>
            </a:r>
          </a:p>
        </p:txBody>
      </p:sp>
      <p:sp>
        <p:nvSpPr>
          <p:cNvPr id="152" name="Rounded Rectangle 151"/>
          <p:cNvSpPr/>
          <p:nvPr/>
        </p:nvSpPr>
        <p:spPr>
          <a:xfrm>
            <a:off x="7940675" y="2208213"/>
            <a:ext cx="1127125" cy="5572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VII. Student Growth</a:t>
            </a: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6281737" cy="1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288213" y="2735263"/>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8917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576638" y="2743200"/>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4770438" y="2773363"/>
            <a:ext cx="0" cy="217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983288"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12"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7913"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8489950" y="2751138"/>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6" name="Rectangle 176"/>
          <p:cNvSpPr>
            <a:spLocks noChangeArrowheads="1"/>
          </p:cNvSpPr>
          <p:nvPr/>
        </p:nvSpPr>
        <p:spPr bwMode="auto">
          <a:xfrm>
            <a:off x="304800" y="3197225"/>
            <a:ext cx="862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rgbClr val="000000"/>
                </a:solidFill>
              </a:rPr>
              <a:t>50% Professional Practice Standards</a:t>
            </a:r>
            <a:r>
              <a:rPr lang="en-US" dirty="0">
                <a:solidFill>
                  <a:srgbClr val="000000"/>
                </a:solidFill>
              </a:rPr>
              <a:t>			</a:t>
            </a:r>
            <a:r>
              <a:rPr lang="en-US" sz="1600" dirty="0">
                <a:solidFill>
                  <a:srgbClr val="000000"/>
                </a:solidFill>
              </a:rPr>
              <a:t>50% Student Growth Measures</a:t>
            </a:r>
          </a:p>
        </p:txBody>
      </p:sp>
      <p:sp>
        <p:nvSpPr>
          <p:cNvPr id="179" name="Rounded Rectangle 178"/>
          <p:cNvSpPr/>
          <p:nvPr/>
        </p:nvSpPr>
        <p:spPr>
          <a:xfrm>
            <a:off x="3695700" y="3611563"/>
            <a:ext cx="1839913"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5275" y="3608388"/>
            <a:ext cx="3271838" cy="7477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Number and Percentage       </a:t>
            </a:r>
            <a:r>
              <a:rPr lang="en-US" sz="1100" dirty="0" smtClean="0">
                <a:solidFill>
                  <a:srgbClr val="000000"/>
                </a:solidFill>
                <a:ea typeface="Calibri"/>
                <a:cs typeface="Times New Roman"/>
              </a:rPr>
              <a:t>      Other </a:t>
            </a:r>
            <a:r>
              <a:rPr lang="en-US" sz="1100" dirty="0">
                <a:solidFill>
                  <a:srgbClr val="000000"/>
                </a:solidFill>
                <a:ea typeface="Calibri"/>
                <a:cs typeface="Times New Roman"/>
              </a:rPr>
              <a:t>Measures       of Teachers		Aligned with CDE		Guidelines</a:t>
            </a:r>
            <a:endParaRPr lang="en-US" sz="1100" dirty="0">
              <a:solidFill>
                <a:srgbClr val="FFFFFF"/>
              </a:solidFill>
              <a:ea typeface="Calibri"/>
              <a:cs typeface="Times New Roman"/>
            </a:endParaRPr>
          </a:p>
        </p:txBody>
      </p:sp>
      <p:cxnSp>
        <p:nvCxnSpPr>
          <p:cNvPr id="182" name="Straight Connector 181"/>
          <p:cNvCxnSpPr/>
          <p:nvPr/>
        </p:nvCxnSpPr>
        <p:spPr>
          <a:xfrm>
            <a:off x="1981636" y="37671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638800" y="3657600"/>
            <a:ext cx="3189288" cy="6810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School Performance          </a:t>
            </a:r>
            <a:r>
              <a:rPr lang="en-US" sz="1100" dirty="0" smtClean="0">
                <a:solidFill>
                  <a:srgbClr val="000000"/>
                </a:solidFill>
                <a:ea typeface="Calibri"/>
                <a:cs typeface="Times New Roman"/>
              </a:rPr>
              <a:t> Other </a:t>
            </a:r>
            <a:r>
              <a:rPr lang="en-US" sz="1100" dirty="0">
                <a:solidFill>
                  <a:srgbClr val="000000"/>
                </a:solidFill>
                <a:ea typeface="Calibri"/>
                <a:cs typeface="Times New Roman"/>
              </a:rPr>
              <a:t>Measures </a:t>
            </a:r>
            <a:endParaRPr lang="en-US" sz="1100" dirty="0">
              <a:solidFill>
                <a:srgbClr val="FFFFFF"/>
              </a:solidFill>
              <a:ea typeface="Calibri"/>
              <a:cs typeface="Times New Roman"/>
            </a:endParaRPr>
          </a:p>
          <a:p>
            <a:pPr>
              <a:lnSpc>
                <a:spcPct val="115000"/>
              </a:lnSpc>
              <a:defRPr/>
            </a:pPr>
            <a:r>
              <a:rPr lang="en-US" sz="1100" dirty="0">
                <a:solidFill>
                  <a:srgbClr val="000000"/>
                </a:solidFill>
                <a:ea typeface="Calibri"/>
                <a:cs typeface="Times New Roman"/>
              </a:rPr>
              <a:t>Framework	                    Aligned with CDE 	                    Guidelines</a:t>
            </a:r>
            <a:endParaRPr lang="en-US" sz="1100" dirty="0">
              <a:solidFill>
                <a:srgbClr val="FFFFFF"/>
              </a:solidFill>
              <a:ea typeface="Calibri"/>
              <a:cs typeface="Times New Roman"/>
            </a:endParaRPr>
          </a:p>
        </p:txBody>
      </p:sp>
      <p:sp>
        <p:nvSpPr>
          <p:cNvPr id="186" name="Rounded Rectangle 185"/>
          <p:cNvSpPr/>
          <p:nvPr/>
        </p:nvSpPr>
        <p:spPr>
          <a:xfrm>
            <a:off x="2051050" y="4633913"/>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Scoring Framework: How Do Measures of Quality Standards </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7923" name="Rectangle 192"/>
          <p:cNvSpPr>
            <a:spLocks noChangeArrowheads="1"/>
          </p:cNvSpPr>
          <p:nvPr/>
        </p:nvSpPr>
        <p:spPr bwMode="auto">
          <a:xfrm>
            <a:off x="3395663" y="5410200"/>
            <a:ext cx="2352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rPr>
              <a:t>Performance Standards</a:t>
            </a:r>
          </a:p>
        </p:txBody>
      </p:sp>
      <p:sp>
        <p:nvSpPr>
          <p:cNvPr id="194" name="Rounded Rectangle 193"/>
          <p:cNvSpPr/>
          <p:nvPr/>
        </p:nvSpPr>
        <p:spPr>
          <a:xfrm>
            <a:off x="703263" y="5756275"/>
            <a:ext cx="7718425" cy="32067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a:solidFill>
                  <a:srgbClr val="000000"/>
                </a:solidFill>
                <a:ea typeface="Calibri"/>
                <a:cs typeface="Times New Roman"/>
              </a:rPr>
              <a:t>Partially Effective</a:t>
            </a:r>
            <a:r>
              <a:rPr lang="en-US" sz="1100" dirty="0">
                <a:solidFill>
                  <a:srgbClr val="FFFFFF"/>
                </a:solidFill>
                <a:ea typeface="Calibri"/>
                <a:cs typeface="Times New Roman"/>
              </a:rPr>
              <a:t>		</a:t>
            </a:r>
            <a:r>
              <a:rPr lang="en-US" sz="1100" dirty="0">
                <a:solidFill>
                  <a:srgbClr val="000000"/>
                </a:solidFill>
                <a:ea typeface="Calibri"/>
                <a:cs typeface="Times New Roman"/>
              </a:rPr>
              <a:t>Effective</a:t>
            </a:r>
            <a:r>
              <a:rPr lang="en-US" sz="1100" dirty="0">
                <a:solidFill>
                  <a:srgbClr val="FFFFFF"/>
                </a:solidFill>
                <a:ea typeface="Calibri"/>
                <a:cs typeface="Times New Roman"/>
              </a:rPr>
              <a:t>		</a:t>
            </a:r>
            <a:r>
              <a:rPr lang="en-US" sz="1100" dirty="0">
                <a:solidFill>
                  <a:srgbClr val="000000"/>
                </a:solidFill>
                <a:ea typeface="Calibri"/>
                <a:cs typeface="Times New Roman"/>
              </a:rPr>
              <a:t>Highly Effective</a:t>
            </a:r>
            <a:endParaRPr lang="en-US" sz="1100" dirty="0">
              <a:solidFill>
                <a:srgbClr val="FFFFFF"/>
              </a:solidFill>
              <a:ea typeface="Calibri"/>
              <a:cs typeface="Times New Roman"/>
            </a:endParaRPr>
          </a:p>
        </p:txBody>
      </p:sp>
      <p:cxnSp>
        <p:nvCxnSpPr>
          <p:cNvPr id="196" name="Straight Connector 195"/>
          <p:cNvCxnSpPr/>
          <p:nvPr/>
        </p:nvCxnSpPr>
        <p:spPr>
          <a:xfrm>
            <a:off x="2051050" y="57912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419600" y="5789613"/>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543675" y="57912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108110" y="3813175"/>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29" name="Rectangle 1"/>
          <p:cNvSpPr>
            <a:spLocks noChangeArrowheads="1"/>
          </p:cNvSpPr>
          <p:nvPr/>
        </p:nvSpPr>
        <p:spPr bwMode="auto">
          <a:xfrm>
            <a:off x="3695700" y="1839913"/>
            <a:ext cx="184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000000"/>
                </a:solidFill>
                <a:ea typeface="Calibri" pitchFamily="34" charset="0"/>
                <a:cs typeface="Times New Roman" pitchFamily="18" charset="0"/>
              </a:rPr>
              <a:t>Quality Standards</a:t>
            </a:r>
            <a:endParaRPr lang="en-US" sz="900">
              <a:solidFill>
                <a:srgbClr val="000000"/>
              </a:solidFill>
              <a:ea typeface="Calibri" pitchFamily="34" charset="0"/>
              <a:cs typeface="Times New Roman" pitchFamily="18" charset="0"/>
            </a:endParaRPr>
          </a:p>
        </p:txBody>
      </p:sp>
      <p:cxnSp>
        <p:nvCxnSpPr>
          <p:cNvPr id="44" name="Straight Arrow Connector 43"/>
          <p:cNvCxnSpPr/>
          <p:nvPr/>
        </p:nvCxnSpPr>
        <p:spPr>
          <a:xfrm>
            <a:off x="4598988" y="4395788"/>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14863" y="5256213"/>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848600" y="2024856"/>
            <a:ext cx="1295400" cy="8572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 name="Oval 46"/>
          <p:cNvSpPr/>
          <p:nvPr/>
        </p:nvSpPr>
        <p:spPr>
          <a:xfrm>
            <a:off x="5392738" y="3071104"/>
            <a:ext cx="3675062" cy="14594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591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heel(1)">
                                      <p:cBhvr>
                                        <p:cTn id="1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t"/>
            <a:r>
              <a:rPr lang="en-US" sz="2000" u="sng" dirty="0"/>
              <a:t>Requirement 1: Measure to be included</a:t>
            </a:r>
            <a:endParaRPr lang="en-US" sz="2000" b="0" dirty="0"/>
          </a:p>
          <a:p>
            <a:pPr lvl="1" fontAlgn="t"/>
            <a:r>
              <a:rPr lang="en-US" sz="1600" dirty="0"/>
              <a:t>School Districts and BOCES shall ensure </a:t>
            </a:r>
            <a:r>
              <a:rPr lang="en-US" sz="1600" u="sng" dirty="0"/>
              <a:t>that data included in the school performance framework</a:t>
            </a:r>
            <a:r>
              <a:rPr lang="en-US" sz="1600" dirty="0"/>
              <a:t>, required pursuant to section 22-11-204, C.R.S., </a:t>
            </a:r>
            <a:r>
              <a:rPr lang="en-US" sz="1600" u="sng" dirty="0"/>
              <a:t>is used to evaluate Principal performance</a:t>
            </a:r>
            <a:r>
              <a:rPr lang="en-US" sz="1600" dirty="0"/>
              <a:t>. School Districts and BOCES may choose to weight specific components of the school performance framework differently than they are weighted in the school performance framework, depending on the Principal’s responsibilities and the performance needs of the school, </a:t>
            </a:r>
            <a:r>
              <a:rPr lang="en-US" sz="1600" u="sng" dirty="0"/>
              <a:t>so long as student longitudinal growth carries the greatest weight</a:t>
            </a:r>
            <a:r>
              <a:rPr lang="en-US" sz="1600" dirty="0"/>
              <a:t>. </a:t>
            </a:r>
            <a:endParaRPr lang="en-US" sz="1600" b="0" dirty="0"/>
          </a:p>
          <a:p>
            <a:pPr fontAlgn="t"/>
            <a:r>
              <a:rPr lang="en-US" sz="2000" u="sng" dirty="0"/>
              <a:t>Requirement 2: Measure to be included</a:t>
            </a:r>
            <a:endParaRPr lang="en-US" sz="2000" b="0" dirty="0"/>
          </a:p>
          <a:p>
            <a:pPr lvl="1" fontAlgn="t"/>
            <a:r>
              <a:rPr lang="en-US" sz="1600" dirty="0"/>
              <a:t>School Districts and BOCES shall incorporate at least </a:t>
            </a:r>
            <a:r>
              <a:rPr lang="en-US" sz="1600" u="sng" dirty="0"/>
              <a:t>one other Measure of Student Academic Growth</a:t>
            </a:r>
            <a:r>
              <a:rPr lang="en-US" sz="1600" dirty="0"/>
              <a:t> and must ensure that the Measures of Student Academic Growth selected for Principal evaluations are consistent with the Measures of Student Academic Growth used for the evaluation of Teachers in each Principal’s school.</a:t>
            </a:r>
            <a:endParaRPr lang="en-US" sz="1600" b="0" dirty="0"/>
          </a:p>
          <a:p>
            <a:pPr fontAlgn="t"/>
            <a:r>
              <a:rPr lang="en-US" sz="2000" u="sng" dirty="0"/>
              <a:t>Requirement 3: Measures shall reflect subjects beyond state assessed</a:t>
            </a:r>
            <a:endParaRPr lang="en-US" sz="2000" b="0" dirty="0"/>
          </a:p>
          <a:p>
            <a:pPr lvl="1" fontAlgn="t"/>
            <a:r>
              <a:rPr lang="en-US" sz="1600" dirty="0"/>
              <a:t>Measures of Student Academic Growth shall reflect the growth of students in all subject areas and grades, not only those in subjects and grades that are tested using Statewide Summative Assessments, and </a:t>
            </a:r>
            <a:r>
              <a:rPr lang="en-US" sz="1600" u="sng" dirty="0"/>
              <a:t>shall reflect the broader responsibility a Principal has for ensuring the overall outcomes of students in the building</a:t>
            </a:r>
            <a:r>
              <a:rPr lang="en-US" sz="1600" dirty="0"/>
              <a:t>. </a:t>
            </a:r>
            <a:endParaRPr lang="en-US" sz="1600" b="0" dirty="0"/>
          </a:p>
          <a:p>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84</a:t>
            </a:fld>
            <a:endParaRPr lang="en-US" dirty="0" smtClean="0"/>
          </a:p>
        </p:txBody>
      </p:sp>
      <p:sp>
        <p:nvSpPr>
          <p:cNvPr id="5" name="Title 2"/>
          <p:cNvSpPr txBox="1">
            <a:spLocks/>
          </p:cNvSpPr>
          <p:nvPr/>
        </p:nvSpPr>
        <p:spPr>
          <a:xfrm>
            <a:off x="533400" y="508247"/>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cap="none" spc="200" baseline="0">
                <a:ln>
                  <a:noFill/>
                </a:ln>
                <a:solidFill>
                  <a:schemeClr val="bg1"/>
                </a:solidFill>
                <a:effectLst/>
                <a:latin typeface="Book Antiqua"/>
                <a:ea typeface="+mj-ea"/>
                <a:cs typeface="Book Antiqua"/>
              </a:defRPr>
            </a:lvl1pPr>
          </a:lstStyle>
          <a:p>
            <a:r>
              <a:rPr lang="en-US" sz="4000" dirty="0" smtClean="0">
                <a:solidFill>
                  <a:prstClr val="white"/>
                </a:solidFill>
                <a:latin typeface="Palatino Linotype" panose="02040502050505030304" pitchFamily="18" charset="0"/>
              </a:rPr>
              <a:t>Principal Quality Standard VII</a:t>
            </a:r>
            <a:endParaRPr lang="en-US" sz="4000" dirty="0">
              <a:solidFill>
                <a:prstClr val="white"/>
              </a:solidFill>
              <a:latin typeface="Palatino Linotype" panose="02040502050505030304" pitchFamily="18" charset="0"/>
            </a:endParaRPr>
          </a:p>
        </p:txBody>
      </p:sp>
    </p:spTree>
    <p:extLst>
      <p:ext uri="{BB962C8B-B14F-4D97-AF65-F5344CB8AC3E}">
        <p14:creationId xmlns:p14="http://schemas.microsoft.com/office/powerpoint/2010/main" val="6921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81" t="15457" r="57521" b="18373"/>
          <a:stretch/>
        </p:blipFill>
        <p:spPr bwMode="auto">
          <a:xfrm>
            <a:off x="0" y="0"/>
            <a:ext cx="9144000" cy="682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124131" y="2222938"/>
            <a:ext cx="1598719" cy="8205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5155324" y="2980388"/>
            <a:ext cx="3988676" cy="17635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40339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t>Requirement language from </a:t>
            </a:r>
            <a:r>
              <a:rPr lang="en-US" sz="3200" dirty="0" smtClean="0"/>
              <a:t>State </a:t>
            </a:r>
            <a:r>
              <a:rPr lang="en-US" sz="3200" dirty="0"/>
              <a:t>Board rules: </a:t>
            </a:r>
          </a:p>
          <a:p>
            <a:pPr marL="548640" lvl="2" indent="-228600">
              <a:buClr>
                <a:schemeClr val="accent1"/>
              </a:buClr>
            </a:pPr>
            <a:r>
              <a:rPr lang="en-US" sz="2400" i="1" dirty="0" smtClean="0"/>
              <a:t>At </a:t>
            </a:r>
            <a:r>
              <a:rPr lang="en-US" sz="2400" i="1" dirty="0"/>
              <a:t>least fifty percent of the evaluation shall be based on </a:t>
            </a:r>
            <a:r>
              <a:rPr lang="en-US" sz="2400" i="1" u="sng" dirty="0"/>
              <a:t>at least two measures of student outcomes</a:t>
            </a:r>
            <a:r>
              <a:rPr lang="en-US" sz="2400" i="1" dirty="0"/>
              <a:t>, which measures shall be aligned with the role and duties and the individual SSP being </a:t>
            </a:r>
            <a:r>
              <a:rPr lang="en-US" sz="2400" i="1" dirty="0" smtClean="0"/>
              <a:t>evaluated</a:t>
            </a:r>
          </a:p>
          <a:p>
            <a:pPr marL="548640" lvl="2" indent="-228600">
              <a:buClr>
                <a:schemeClr val="accent1"/>
              </a:buClr>
            </a:pPr>
            <a:endParaRPr lang="en-US" sz="2400" i="1" dirty="0"/>
          </a:p>
          <a:p>
            <a:endParaRPr lang="en-US" sz="3200" dirty="0"/>
          </a:p>
        </p:txBody>
      </p:sp>
      <p:sp>
        <p:nvSpPr>
          <p:cNvPr id="3" name="Title 2"/>
          <p:cNvSpPr>
            <a:spLocks noGrp="1"/>
          </p:cNvSpPr>
          <p:nvPr>
            <p:ph type="title"/>
          </p:nvPr>
        </p:nvSpPr>
        <p:spPr>
          <a:xfrm>
            <a:off x="381000" y="342199"/>
            <a:ext cx="8381260" cy="1054394"/>
          </a:xfrm>
        </p:spPr>
        <p:txBody>
          <a:bodyPr/>
          <a:lstStyle/>
          <a:p>
            <a:r>
              <a:rPr lang="en-US" dirty="0" smtClean="0">
                <a:latin typeface="Palatino Linotype" panose="02040502050505030304" pitchFamily="18" charset="0"/>
              </a:rPr>
              <a:t>Specialized Service Professionals Quality Standard VI</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86</a:t>
            </a:fld>
            <a:endParaRPr lang="en-US" dirty="0" smtClean="0"/>
          </a:p>
        </p:txBody>
      </p:sp>
    </p:spTree>
    <p:extLst>
      <p:ext uri="{BB962C8B-B14F-4D97-AF65-F5344CB8AC3E}">
        <p14:creationId xmlns:p14="http://schemas.microsoft.com/office/powerpoint/2010/main" val="25263812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 visual that shows the similarities and differences among the measures of student learning / outcomes for principal, teacher, specialized </a:t>
            </a:r>
            <a:r>
              <a:rPr lang="en-US" dirty="0"/>
              <a:t>s</a:t>
            </a:r>
            <a:r>
              <a:rPr lang="en-US" dirty="0" smtClean="0"/>
              <a:t>ervice professionals.</a:t>
            </a:r>
            <a:endParaRPr lang="en-US" dirty="0"/>
          </a:p>
          <a:p>
            <a:r>
              <a:rPr lang="en-US" dirty="0" smtClean="0"/>
              <a:t>Be prepared to share your thinking.</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How do these systems align?</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87</a:t>
            </a:fld>
            <a:endParaRPr lang="en-US" dirty="0" smtClean="0"/>
          </a:p>
        </p:txBody>
      </p:sp>
      <p:pic>
        <p:nvPicPr>
          <p:cNvPr id="2050" name="Picture 2" descr="C:\Users\pare_d\AppData\Local\Microsoft\Windows\Temporary Internet Files\Content.IE5\ITN8OKDS\MC9004414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9" y="3962571"/>
            <a:ext cx="2742857" cy="2742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39" y="5846445"/>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8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...and decide to look at each other’s 50% Measures of Student Learning/Outcomes.</a:t>
            </a:r>
          </a:p>
          <a:p>
            <a:pPr marL="45720" indent="0">
              <a:buNone/>
            </a:pPr>
            <a:endParaRPr lang="en-US" dirty="0"/>
          </a:p>
          <a:p>
            <a:pPr marL="45720" indent="0">
              <a:buNone/>
            </a:pPr>
            <a:r>
              <a:rPr lang="en-US" sz="2800" dirty="0" smtClean="0"/>
              <a:t>What do they find?  </a:t>
            </a:r>
            <a:endParaRPr lang="en-US" sz="2800" dirty="0"/>
          </a:p>
          <a:p>
            <a:pPr marL="502920" indent="-457200">
              <a:buFont typeface="+mj-lt"/>
              <a:buAutoNum type="arabicPeriod"/>
            </a:pPr>
            <a:r>
              <a:rPr lang="en-US" b="0" dirty="0" smtClean="0"/>
              <a:t>Take a moment to look at the 3 samples on your table.</a:t>
            </a:r>
          </a:p>
          <a:p>
            <a:pPr marL="502920" indent="-457200">
              <a:buFont typeface="+mj-lt"/>
              <a:buAutoNum type="arabicPeriod"/>
            </a:pPr>
            <a:r>
              <a:rPr lang="en-US" b="0" dirty="0" smtClean="0"/>
              <a:t>Evaluate each sample to determine if it meets the requirements.</a:t>
            </a:r>
          </a:p>
        </p:txBody>
      </p:sp>
      <p:sp>
        <p:nvSpPr>
          <p:cNvPr id="3" name="Title 2"/>
          <p:cNvSpPr>
            <a:spLocks noGrp="1"/>
          </p:cNvSpPr>
          <p:nvPr>
            <p:ph type="title"/>
          </p:nvPr>
        </p:nvSpPr>
        <p:spPr/>
        <p:txBody>
          <a:bodyPr/>
          <a:lstStyle/>
          <a:p>
            <a:r>
              <a:rPr lang="en-US" dirty="0" smtClean="0">
                <a:latin typeface="Palatino Linotype" panose="02040502050505030304" pitchFamily="18" charset="0"/>
              </a:rPr>
              <a:t>A teacher, a principal, and an SSP walk into a bar….</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88</a:t>
            </a:fld>
            <a:endParaRPr lang="en-US" dirty="0" smtClean="0"/>
          </a:p>
        </p:txBody>
      </p:sp>
    </p:spTree>
    <p:extLst>
      <p:ext uri="{BB962C8B-B14F-4D97-AF65-F5344CB8AC3E}">
        <p14:creationId xmlns:p14="http://schemas.microsoft.com/office/powerpoint/2010/main" val="4043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dirty="0"/>
              <a:t>Coaching Conversations</a:t>
            </a:r>
          </a:p>
          <a:p>
            <a:r>
              <a:rPr lang="en-US" dirty="0" smtClean="0"/>
              <a:t>What might some evaluators need to be able to do?</a:t>
            </a:r>
          </a:p>
          <a:p>
            <a:pPr lvl="1"/>
            <a:r>
              <a:rPr lang="en-US" dirty="0" smtClean="0"/>
              <a:t>Help educators select and weight multiple measures</a:t>
            </a:r>
          </a:p>
          <a:p>
            <a:r>
              <a:rPr lang="en-US" dirty="0"/>
              <a:t>What do all evaluators need to be able to do?</a:t>
            </a:r>
          </a:p>
          <a:p>
            <a:pPr lvl="1"/>
            <a:r>
              <a:rPr lang="en-US" dirty="0" smtClean="0"/>
              <a:t>Help educators set targets and scales </a:t>
            </a:r>
          </a:p>
          <a:p>
            <a:pPr lvl="1"/>
            <a:r>
              <a:rPr lang="en-US" dirty="0" smtClean="0"/>
              <a:t>Discuss the results of these targets and scales and possibly readjust over time</a:t>
            </a:r>
          </a:p>
          <a:p>
            <a:pPr lvl="1"/>
            <a:r>
              <a:rPr lang="en-US" dirty="0" smtClean="0"/>
              <a:t>Help ensure that the measures focus the conversation on student learning and student outcomes</a:t>
            </a:r>
          </a:p>
          <a:p>
            <a:pPr marL="45720" indent="0">
              <a:buNone/>
            </a:pPr>
            <a:r>
              <a:rPr lang="en-US" dirty="0" smtClean="0"/>
              <a:t>What will the people that you train need the most assistance with?</a:t>
            </a:r>
            <a:endParaRPr lang="en-US" dirty="0"/>
          </a:p>
        </p:txBody>
      </p:sp>
      <p:sp>
        <p:nvSpPr>
          <p:cNvPr id="3" name="Title 2"/>
          <p:cNvSpPr>
            <a:spLocks noGrp="1"/>
          </p:cNvSpPr>
          <p:nvPr>
            <p:ph type="title"/>
          </p:nvPr>
        </p:nvSpPr>
        <p:spPr>
          <a:xfrm>
            <a:off x="407632" y="299707"/>
            <a:ext cx="8381260" cy="1054394"/>
          </a:xfrm>
        </p:spPr>
        <p:txBody>
          <a:bodyPr/>
          <a:lstStyle/>
          <a:p>
            <a:r>
              <a:rPr lang="en-US" sz="4000" dirty="0" smtClean="0">
                <a:latin typeface="Palatino Linotype" panose="02040502050505030304" pitchFamily="18" charset="0"/>
              </a:rPr>
              <a:t>Measures of Student Learning/Outcomes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89</a:t>
            </a:fld>
            <a:endParaRPr lang="en-US" dirty="0" smtClean="0"/>
          </a:p>
        </p:txBody>
      </p:sp>
    </p:spTree>
    <p:extLst>
      <p:ext uri="{BB962C8B-B14F-4D97-AF65-F5344CB8AC3E}">
        <p14:creationId xmlns:p14="http://schemas.microsoft.com/office/powerpoint/2010/main" val="32027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Resources: </a:t>
            </a:r>
          </a:p>
          <a:p>
            <a:pPr lvl="1"/>
            <a:r>
              <a:rPr lang="en-US" dirty="0" smtClean="0"/>
              <a:t>PowerPoint </a:t>
            </a:r>
          </a:p>
          <a:p>
            <a:pPr lvl="1"/>
            <a:r>
              <a:rPr lang="en-US" dirty="0" smtClean="0"/>
              <a:t>Definitions of Effectiveness Document </a:t>
            </a:r>
          </a:p>
          <a:p>
            <a:pPr lvl="1"/>
            <a:r>
              <a:rPr lang="en-US" dirty="0" smtClean="0"/>
              <a:t>Planning Guide</a:t>
            </a:r>
          </a:p>
          <a:p>
            <a:pPr lvl="1"/>
            <a:r>
              <a:rPr lang="en-US" dirty="0" smtClean="0"/>
              <a:t>Thumb drive</a:t>
            </a:r>
          </a:p>
          <a:p>
            <a:pPr lvl="1"/>
            <a:r>
              <a:rPr lang="en-US" dirty="0"/>
              <a:t>Parking Lot </a:t>
            </a:r>
            <a:r>
              <a:rPr lang="en-US" dirty="0" smtClean="0"/>
              <a:t>Posters</a:t>
            </a:r>
          </a:p>
          <a:p>
            <a:r>
              <a:rPr lang="en-US" dirty="0" smtClean="0"/>
              <a:t>Check in:</a:t>
            </a:r>
          </a:p>
          <a:p>
            <a:pPr lvl="1"/>
            <a:r>
              <a:rPr lang="en-US" dirty="0" smtClean="0"/>
              <a:t>Make sure each person from your group has signed in </a:t>
            </a:r>
          </a:p>
          <a:p>
            <a:pPr lvl="1"/>
            <a:r>
              <a:rPr lang="en-US" dirty="0" smtClean="0"/>
              <a:t>Designate one primary contact person for each organization</a:t>
            </a:r>
          </a:p>
          <a:p>
            <a:pPr lvl="1"/>
            <a:r>
              <a:rPr lang="en-US" dirty="0" smtClean="0"/>
              <a:t>Verify your intent to submit an application </a:t>
            </a:r>
            <a:endParaRPr lang="en-US" dirty="0"/>
          </a:p>
        </p:txBody>
      </p:sp>
      <p:sp>
        <p:nvSpPr>
          <p:cNvPr id="7" name="Title 6"/>
          <p:cNvSpPr>
            <a:spLocks noGrp="1"/>
          </p:cNvSpPr>
          <p:nvPr>
            <p:ph type="title"/>
          </p:nvPr>
        </p:nvSpPr>
        <p:spPr/>
        <p:txBody>
          <a:bodyPr/>
          <a:lstStyle/>
          <a:p>
            <a:r>
              <a:rPr lang="en-US" sz="4000" dirty="0" smtClean="0">
                <a:latin typeface="Palatino Linotype" panose="02040502050505030304" pitchFamily="18" charset="0"/>
              </a:rPr>
              <a:t>Housekeeping </a:t>
            </a:r>
            <a:endParaRPr lang="en-US" sz="4000" dirty="0">
              <a:latin typeface="Palatino Linotype" panose="02040502050505030304" pitchFamily="18" charset="0"/>
            </a:endParaRPr>
          </a:p>
        </p:txBody>
      </p:sp>
      <p:sp>
        <p:nvSpPr>
          <p:cNvPr id="2" name="Footer Placeholder 1"/>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14250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500"/>
                                        <p:tgtEl>
                                          <p:spTgt spid="8">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324315"/>
            <a:ext cx="8907517" cy="1054394"/>
          </a:xfrm>
        </p:spPr>
        <p:txBody>
          <a:bodyPr/>
          <a:lstStyle/>
          <a:p>
            <a:r>
              <a:rPr lang="en-US" dirty="0">
                <a:latin typeface="Palatino Linotype" pitchFamily="18" charset="0"/>
              </a:rPr>
              <a:t>Approaches for Selecting and Using Multiple Measures in </a:t>
            </a:r>
            <a:r>
              <a:rPr lang="en-US" dirty="0" smtClean="0">
                <a:latin typeface="Palatino Linotype" pitchFamily="18" charset="0"/>
              </a:rPr>
              <a:t>Teacher  </a:t>
            </a:r>
            <a:r>
              <a:rPr lang="en-US" dirty="0">
                <a:latin typeface="Palatino Linotype" pitchFamily="18" charset="0"/>
              </a:rPr>
              <a:t>Evaluation </a:t>
            </a:r>
          </a:p>
        </p:txBody>
      </p:sp>
      <p:sp>
        <p:nvSpPr>
          <p:cNvPr id="4" name="Rounded Rectangle 3"/>
          <p:cNvSpPr/>
          <p:nvPr/>
        </p:nvSpPr>
        <p:spPr>
          <a:xfrm>
            <a:off x="265814" y="1719618"/>
            <a:ext cx="2572920" cy="1980512"/>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rgbClr val="FAAB67">
                    <a:lumMod val="50000"/>
                  </a:srgbClr>
                </a:solidFill>
              </a:rPr>
              <a:t>Step 1:  </a:t>
            </a:r>
            <a:r>
              <a:rPr lang="en-US" sz="2000" dirty="0" smtClean="0">
                <a:solidFill>
                  <a:srgbClr val="002060"/>
                </a:solidFill>
              </a:rPr>
              <a:t>Begin </a:t>
            </a:r>
            <a:r>
              <a:rPr lang="en-US" sz="2000" dirty="0">
                <a:solidFill>
                  <a:srgbClr val="002060"/>
                </a:solidFill>
              </a:rPr>
              <a:t>with the Colorado Academic </a:t>
            </a:r>
            <a:r>
              <a:rPr lang="en-US" sz="2000" dirty="0" smtClean="0">
                <a:solidFill>
                  <a:srgbClr val="002060"/>
                </a:solidFill>
              </a:rPr>
              <a:t>Standards</a:t>
            </a:r>
            <a:endParaRPr lang="en-US" sz="2000" dirty="0">
              <a:solidFill>
                <a:srgbClr val="002060"/>
              </a:solidFill>
            </a:endParaRPr>
          </a:p>
        </p:txBody>
      </p:sp>
      <p:sp>
        <p:nvSpPr>
          <p:cNvPr id="5" name="Rounded Rectangle 4"/>
          <p:cNvSpPr/>
          <p:nvPr/>
        </p:nvSpPr>
        <p:spPr>
          <a:xfrm>
            <a:off x="6280297" y="1719618"/>
            <a:ext cx="2512828" cy="1980514"/>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3: </a:t>
            </a:r>
            <a:r>
              <a:rPr lang="en-US" sz="2000" b="1" dirty="0" smtClean="0">
                <a:solidFill>
                  <a:srgbClr val="FAAB67">
                    <a:lumMod val="50000"/>
                  </a:srgbClr>
                </a:solidFill>
              </a:rPr>
              <a:t>  </a:t>
            </a:r>
            <a:r>
              <a:rPr lang="en-US" sz="2000" dirty="0" smtClean="0">
                <a:solidFill>
                  <a:srgbClr val="002060"/>
                </a:solidFill>
              </a:rPr>
              <a:t>Group </a:t>
            </a:r>
            <a:r>
              <a:rPr lang="en-US" sz="2000" dirty="0">
                <a:solidFill>
                  <a:srgbClr val="002060"/>
                </a:solidFill>
              </a:rPr>
              <a:t>available assessments according to </a:t>
            </a:r>
            <a:r>
              <a:rPr lang="en-US" sz="2000" dirty="0" smtClean="0">
                <a:solidFill>
                  <a:srgbClr val="002060"/>
                </a:solidFill>
              </a:rPr>
              <a:t>teacher type</a:t>
            </a:r>
            <a:endParaRPr lang="en-US" sz="2000" dirty="0">
              <a:solidFill>
                <a:srgbClr val="002060"/>
              </a:solidFill>
            </a:endParaRPr>
          </a:p>
        </p:txBody>
      </p:sp>
      <p:sp>
        <p:nvSpPr>
          <p:cNvPr id="6" name="Rounded Rectangle 5"/>
          <p:cNvSpPr/>
          <p:nvPr/>
        </p:nvSpPr>
        <p:spPr>
          <a:xfrm>
            <a:off x="3274828" y="1719618"/>
            <a:ext cx="2661948" cy="1980512"/>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2: </a:t>
            </a:r>
            <a:r>
              <a:rPr lang="en-US" sz="2000" dirty="0" smtClean="0">
                <a:solidFill>
                  <a:srgbClr val="002060"/>
                </a:solidFill>
              </a:rPr>
              <a:t> </a:t>
            </a:r>
            <a:r>
              <a:rPr lang="en-US" sz="2000" dirty="0">
                <a:solidFill>
                  <a:srgbClr val="002060"/>
                </a:solidFill>
              </a:rPr>
              <a:t>Identify available assessments </a:t>
            </a:r>
            <a:r>
              <a:rPr lang="en-US" sz="2000" dirty="0" smtClean="0">
                <a:solidFill>
                  <a:srgbClr val="002060"/>
                </a:solidFill>
              </a:rPr>
              <a:t>used </a:t>
            </a:r>
            <a:r>
              <a:rPr lang="en-US" sz="2000" dirty="0">
                <a:solidFill>
                  <a:srgbClr val="002060"/>
                </a:solidFill>
              </a:rPr>
              <a:t>to evaluate student learning throughout the year </a:t>
            </a:r>
          </a:p>
        </p:txBody>
      </p:sp>
      <p:sp>
        <p:nvSpPr>
          <p:cNvPr id="7" name="Rounded Rectangle 6"/>
          <p:cNvSpPr/>
          <p:nvPr/>
        </p:nvSpPr>
        <p:spPr>
          <a:xfrm>
            <a:off x="265814" y="3957851"/>
            <a:ext cx="2572919" cy="2028279"/>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4: </a:t>
            </a:r>
            <a:r>
              <a:rPr lang="en-US" sz="2000" dirty="0">
                <a:solidFill>
                  <a:srgbClr val="002060"/>
                </a:solidFill>
              </a:rPr>
              <a:t> Select and preliminarily weight assessments for use in educator evaluations </a:t>
            </a:r>
          </a:p>
        </p:txBody>
      </p:sp>
      <p:sp>
        <p:nvSpPr>
          <p:cNvPr id="8" name="Rounded Rectangle 7"/>
          <p:cNvSpPr/>
          <p:nvPr/>
        </p:nvSpPr>
        <p:spPr>
          <a:xfrm>
            <a:off x="3274828" y="3957851"/>
            <a:ext cx="2661948" cy="2028279"/>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5: </a:t>
            </a:r>
            <a:r>
              <a:rPr lang="en-US" sz="2000" b="1" dirty="0" smtClean="0">
                <a:solidFill>
                  <a:srgbClr val="FAAB67">
                    <a:lumMod val="50000"/>
                  </a:srgbClr>
                </a:solidFill>
              </a:rPr>
              <a:t> </a:t>
            </a:r>
            <a:r>
              <a:rPr lang="en-US" sz="2000" dirty="0" smtClean="0">
                <a:solidFill>
                  <a:srgbClr val="002060"/>
                </a:solidFill>
              </a:rPr>
              <a:t>Determine </a:t>
            </a:r>
            <a:r>
              <a:rPr lang="en-US" sz="2000" dirty="0">
                <a:solidFill>
                  <a:srgbClr val="002060"/>
                </a:solidFill>
              </a:rPr>
              <a:t>how the results from the selected student learning measures will be scaled for expected growth</a:t>
            </a:r>
          </a:p>
        </p:txBody>
      </p:sp>
      <p:sp>
        <p:nvSpPr>
          <p:cNvPr id="10" name="Rounded Rectangle 9"/>
          <p:cNvSpPr/>
          <p:nvPr/>
        </p:nvSpPr>
        <p:spPr>
          <a:xfrm>
            <a:off x="6273208" y="3957851"/>
            <a:ext cx="2638779" cy="2028279"/>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a:t>
            </a:r>
            <a:r>
              <a:rPr lang="en-US" sz="2000" b="1" dirty="0" smtClean="0">
                <a:solidFill>
                  <a:srgbClr val="FAAB67">
                    <a:lumMod val="50000"/>
                  </a:srgbClr>
                </a:solidFill>
              </a:rPr>
              <a:t>6:  </a:t>
            </a:r>
            <a:r>
              <a:rPr lang="en-US" sz="2000" dirty="0" smtClean="0">
                <a:solidFill>
                  <a:srgbClr val="002060"/>
                </a:solidFill>
              </a:rPr>
              <a:t>Combine </a:t>
            </a:r>
            <a:r>
              <a:rPr lang="en-US" sz="2000" dirty="0">
                <a:solidFill>
                  <a:srgbClr val="002060"/>
                </a:solidFill>
              </a:rPr>
              <a:t>weighted scores into a measures of student learning rating</a:t>
            </a:r>
          </a:p>
        </p:txBody>
      </p:sp>
      <p:sp>
        <p:nvSpPr>
          <p:cNvPr id="2" name="TextBox 1"/>
          <p:cNvSpPr txBox="1"/>
          <p:nvPr/>
        </p:nvSpPr>
        <p:spPr>
          <a:xfrm>
            <a:off x="110359" y="6270725"/>
            <a:ext cx="5990190" cy="369332"/>
          </a:xfrm>
          <a:prstGeom prst="rect">
            <a:avLst/>
          </a:prstGeom>
          <a:noFill/>
        </p:spPr>
        <p:txBody>
          <a:bodyPr wrap="square" rtlCol="0">
            <a:spAutoFit/>
          </a:bodyPr>
          <a:lstStyle/>
          <a:p>
            <a:r>
              <a:rPr lang="en-US" dirty="0" smtClean="0">
                <a:solidFill>
                  <a:srgbClr val="000000"/>
                </a:solidFill>
                <a:hlinkClick r:id="rId3"/>
              </a:rPr>
              <a:t>Measures of Student Learning Guidance for Districts V 2.0</a:t>
            </a:r>
            <a:endParaRPr lang="en-US" dirty="0">
              <a:solidFill>
                <a:srgbClr val="000000"/>
              </a:solidFill>
            </a:endParaRPr>
          </a:p>
        </p:txBody>
      </p:sp>
    </p:spTree>
    <p:extLst>
      <p:ext uri="{BB962C8B-B14F-4D97-AF65-F5344CB8AC3E}">
        <p14:creationId xmlns:p14="http://schemas.microsoft.com/office/powerpoint/2010/main" val="23472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7"/>
                                        </p:tgtEl>
                                        <p:attrNameLst>
                                          <p:attrName>style.color</p:attrName>
                                        </p:attrNameLst>
                                      </p:cBhvr>
                                      <p:by>
                                        <p:hsl h="0" s="-12549" l="-25098"/>
                                      </p:by>
                                    </p:animClr>
                                    <p:animClr clrSpc="hsl" dir="cw">
                                      <p:cBhvr>
                                        <p:cTn id="14" dur="500" fill="hold"/>
                                        <p:tgtEl>
                                          <p:spTgt spid="7"/>
                                        </p:tgtEl>
                                        <p:attrNameLst>
                                          <p:attrName>fillcolor</p:attrName>
                                        </p:attrNameLst>
                                      </p:cBhvr>
                                      <p:by>
                                        <p:hsl h="0" s="-12549" l="-25098"/>
                                      </p:by>
                                    </p:animClr>
                                    <p:animClr clrSpc="hsl" dir="cw">
                                      <p:cBhvr>
                                        <p:cTn id="15" dur="500" fill="hold"/>
                                        <p:tgtEl>
                                          <p:spTgt spid="7"/>
                                        </p:tgtEl>
                                        <p:attrNameLst>
                                          <p:attrName>stroke.color</p:attrName>
                                        </p:attrNameLst>
                                      </p:cBhvr>
                                      <p:by>
                                        <p:hsl h="0" s="-12549" l="-25098"/>
                                      </p:by>
                                    </p:animClr>
                                    <p:set>
                                      <p:cBhvr>
                                        <p:cTn id="16" dur="500" fill="hold"/>
                                        <p:tgtEl>
                                          <p:spTgt spid="7"/>
                                        </p:tgtEl>
                                        <p:attrNameLst>
                                          <p:attrName>fill.type</p:attrName>
                                        </p:attrNameLst>
                                      </p:cBhvr>
                                      <p:to>
                                        <p:strVal val="solid"/>
                                      </p:to>
                                    </p:set>
                                  </p:childTnLst>
                                </p:cTn>
                              </p:par>
                              <p:par>
                                <p:cTn id="17" presetID="24" presetClass="emph" presetSubtype="0" fill="hold" grpId="0" nodeType="withEffect">
                                  <p:stCondLst>
                                    <p:cond delay="0"/>
                                  </p:stCondLst>
                                  <p:childTnLst>
                                    <p:animClr clrSpc="hsl" dir="cw">
                                      <p:cBhvr override="childStyle">
                                        <p:cTn id="18" dur="500" fill="hold"/>
                                        <p:tgtEl>
                                          <p:spTgt spid="6"/>
                                        </p:tgtEl>
                                        <p:attrNameLst>
                                          <p:attrName>style.color</p:attrName>
                                        </p:attrNameLst>
                                      </p:cBhvr>
                                      <p:by>
                                        <p:hsl h="0" s="-12549" l="-25098"/>
                                      </p:by>
                                    </p:animClr>
                                    <p:animClr clrSpc="hsl" dir="cw">
                                      <p:cBhvr>
                                        <p:cTn id="19" dur="500" fill="hold"/>
                                        <p:tgtEl>
                                          <p:spTgt spid="6"/>
                                        </p:tgtEl>
                                        <p:attrNameLst>
                                          <p:attrName>fillcolor</p:attrName>
                                        </p:attrNameLst>
                                      </p:cBhvr>
                                      <p:by>
                                        <p:hsl h="0" s="-12549" l="-25098"/>
                                      </p:by>
                                    </p:animClr>
                                    <p:animClr clrSpc="hsl" dir="cw">
                                      <p:cBhvr>
                                        <p:cTn id="20" dur="500" fill="hold"/>
                                        <p:tgtEl>
                                          <p:spTgt spid="6"/>
                                        </p:tgtEl>
                                        <p:attrNameLst>
                                          <p:attrName>stroke.color</p:attrName>
                                        </p:attrNameLst>
                                      </p:cBhvr>
                                      <p:by>
                                        <p:hsl h="0" s="-12549" l="-25098"/>
                                      </p:by>
                                    </p:animClr>
                                    <p:set>
                                      <p:cBhvr>
                                        <p:cTn id="21" dur="500" fill="hold"/>
                                        <p:tgtEl>
                                          <p:spTgt spid="6"/>
                                        </p:tgtEl>
                                        <p:attrNameLst>
                                          <p:attrName>fill.type</p:attrName>
                                        </p:attrNameLst>
                                      </p:cBhvr>
                                      <p:to>
                                        <p:strVal val="solid"/>
                                      </p:to>
                                    </p:set>
                                  </p:childTnLst>
                                </p:cTn>
                              </p:par>
                              <p:par>
                                <p:cTn id="22" presetID="24" presetClass="emph" presetSubtype="0" fill="hold" grpId="0" nodeType="withEffect">
                                  <p:stCondLst>
                                    <p:cond delay="0"/>
                                  </p:stCondLst>
                                  <p:childTnLst>
                                    <p:animClr clrSpc="hsl" dir="cw">
                                      <p:cBhvr override="childStyle">
                                        <p:cTn id="23" dur="500" fill="hold"/>
                                        <p:tgtEl>
                                          <p:spTgt spid="5"/>
                                        </p:tgtEl>
                                        <p:attrNameLst>
                                          <p:attrName>style.color</p:attrName>
                                        </p:attrNameLst>
                                      </p:cBhvr>
                                      <p:by>
                                        <p:hsl h="0" s="-12549" l="-25098"/>
                                      </p:by>
                                    </p:animClr>
                                    <p:animClr clrSpc="hsl" dir="cw">
                                      <p:cBhvr>
                                        <p:cTn id="24" dur="500" fill="hold"/>
                                        <p:tgtEl>
                                          <p:spTgt spid="5"/>
                                        </p:tgtEl>
                                        <p:attrNameLst>
                                          <p:attrName>fillcolor</p:attrName>
                                        </p:attrNameLst>
                                      </p:cBhvr>
                                      <p:by>
                                        <p:hsl h="0" s="-12549" l="-25098"/>
                                      </p:by>
                                    </p:animClr>
                                    <p:animClr clrSpc="hsl" dir="cw">
                                      <p:cBhvr>
                                        <p:cTn id="25" dur="500" fill="hold"/>
                                        <p:tgtEl>
                                          <p:spTgt spid="5"/>
                                        </p:tgtEl>
                                        <p:attrNameLst>
                                          <p:attrName>stroke.color</p:attrName>
                                        </p:attrNameLst>
                                      </p:cBhvr>
                                      <p:by>
                                        <p:hsl h="0" s="-12549" l="-25098"/>
                                      </p:by>
                                    </p:animClr>
                                    <p:set>
                                      <p:cBhvr>
                                        <p:cTn id="2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link to principals' guidance on growth and specialized service professionals’ outcomes: </a:t>
            </a:r>
          </a:p>
          <a:p>
            <a:pPr lvl="1"/>
            <a:r>
              <a:rPr lang="en-US" dirty="0">
                <a:hlinkClick r:id="rId3"/>
              </a:rPr>
              <a:t>http://</a:t>
            </a:r>
            <a:r>
              <a:rPr lang="en-US" dirty="0" smtClean="0">
                <a:hlinkClick r:id="rId3"/>
              </a:rPr>
              <a:t>www.cde.state.co.us/educatoreffectiveness/studentgrowthguide</a:t>
            </a:r>
            <a:endParaRPr lang="en-US" dirty="0" smtClean="0"/>
          </a:p>
          <a:p>
            <a:pPr marL="365760" lvl="1" indent="0">
              <a:buNone/>
            </a:pP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Measures of Student Learning/Outcomes </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91</a:t>
            </a:fld>
            <a:endParaRPr lang="en-US" dirty="0" smtClean="0"/>
          </a:p>
        </p:txBody>
      </p:sp>
    </p:spTree>
    <p:extLst>
      <p:ext uri="{BB962C8B-B14F-4D97-AF65-F5344CB8AC3E}">
        <p14:creationId xmlns:p14="http://schemas.microsoft.com/office/powerpoint/2010/main" val="32497818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4943475" cy="4546474"/>
          </a:xfrm>
        </p:spPr>
        <p:txBody>
          <a:bodyPr/>
          <a:lstStyle/>
          <a:p>
            <a:r>
              <a:rPr lang="en-US" dirty="0" smtClean="0">
                <a:hlinkClick r:id="rId3"/>
              </a:rPr>
              <a:t>Measures of Student Learning Guidance</a:t>
            </a:r>
            <a:endParaRPr lang="en-US" dirty="0" smtClean="0"/>
          </a:p>
          <a:p>
            <a:endParaRPr lang="en-US" dirty="0" smtClean="0"/>
          </a:p>
          <a:p>
            <a:r>
              <a:rPr lang="en-US" dirty="0" smtClean="0">
                <a:hlinkClick r:id="rId4"/>
              </a:rPr>
              <a:t>Full Day Growth Training</a:t>
            </a:r>
            <a:endParaRPr lang="en-US" dirty="0" smtClean="0"/>
          </a:p>
          <a:p>
            <a:r>
              <a:rPr lang="en-US" dirty="0">
                <a:hlinkClick r:id="rId5"/>
              </a:rPr>
              <a:t>Assessment Inventory</a:t>
            </a:r>
            <a:endParaRPr lang="en-US" dirty="0"/>
          </a:p>
          <a:p>
            <a:r>
              <a:rPr lang="en-US" dirty="0">
                <a:hlinkClick r:id="rId6"/>
              </a:rPr>
              <a:t>Assessment Review Tool</a:t>
            </a:r>
            <a:endParaRPr lang="en-US" dirty="0"/>
          </a:p>
          <a:p>
            <a:r>
              <a:rPr lang="en-US" dirty="0">
                <a:hlinkClick r:id="rId7"/>
              </a:rPr>
              <a:t>CDE Resource Bank</a:t>
            </a:r>
            <a:endParaRPr lang="en-US" dirty="0">
              <a:hlinkClick r:id="rId5"/>
            </a:endParaRPr>
          </a:p>
          <a:p>
            <a:endParaRPr lang="en-US" dirty="0" smtClean="0"/>
          </a:p>
          <a:p>
            <a:r>
              <a:rPr lang="en-US" dirty="0" smtClean="0">
                <a:hlinkClick r:id="rId8"/>
              </a:rPr>
              <a:t>Target and Scale Setting Activity</a:t>
            </a:r>
            <a:endParaRPr lang="en-US" dirty="0" smtClean="0"/>
          </a:p>
          <a:p>
            <a:r>
              <a:rPr lang="en-US" dirty="0" smtClean="0">
                <a:hlinkClick r:id="rId9"/>
              </a:rPr>
              <a:t>Demo Excel System </a:t>
            </a:r>
            <a:endParaRPr lang="en-US" dirty="0" smtClean="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Highlighted Resources</a:t>
            </a:r>
            <a:r>
              <a:rPr lang="en-US" dirty="0" smtClean="0"/>
              <a:t/>
            </a:r>
            <a:br>
              <a:rPr lang="en-US" dirty="0" smtClean="0"/>
            </a:br>
            <a:r>
              <a:rPr lang="en-US" sz="2000" dirty="0" smtClean="0">
                <a:latin typeface="Palatino Linotype" panose="02040502050505030304" pitchFamily="18" charset="0"/>
              </a:rPr>
              <a:t>(Please refer to your Educator Effectiveness Website Resources for a complete list)</a:t>
            </a:r>
            <a:endParaRPr lang="en-US" sz="2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92</a:t>
            </a:fld>
            <a:endParaRPr lang="en-US" dirty="0" smtClean="0"/>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648" y="1719071"/>
            <a:ext cx="4103232" cy="491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3107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Districts, BOCES and schools may decide after completing the </a:t>
            </a:r>
            <a:r>
              <a:rPr lang="en-US" sz="2400" b="1" i="1" dirty="0" smtClean="0"/>
              <a:t>Assessment Inventory </a:t>
            </a:r>
            <a:r>
              <a:rPr lang="en-US" sz="2400" dirty="0" smtClean="0"/>
              <a:t>that a locally created assessment would likely be included as a measure in evaluation. </a:t>
            </a:r>
          </a:p>
          <a:p>
            <a:endParaRPr lang="en-US" sz="2400" dirty="0" smtClean="0"/>
          </a:p>
          <a:p>
            <a:r>
              <a:rPr lang="en-US" sz="2400" dirty="0" smtClean="0"/>
              <a:t>Districts and BOCES can use the </a:t>
            </a:r>
            <a:r>
              <a:rPr lang="en-US" sz="2400" b="1" i="1" dirty="0" smtClean="0"/>
              <a:t>Assessment Review Tool </a:t>
            </a:r>
            <a:r>
              <a:rPr lang="en-US" sz="2400" dirty="0" smtClean="0"/>
              <a:t>to show they are taking steps to ensure that the locally created measurements they select are fair, valid, and reliable.</a:t>
            </a:r>
          </a:p>
          <a:p>
            <a:pPr marL="365760" lvl="1" indent="0">
              <a:buNone/>
            </a:pPr>
            <a:r>
              <a:rPr lang="en-US" sz="3600" b="1" i="1" dirty="0" smtClean="0"/>
              <a:t>		</a:t>
            </a:r>
            <a:endParaRPr lang="en-US" sz="3200" b="1" dirty="0"/>
          </a:p>
        </p:txBody>
      </p:sp>
      <p:sp>
        <p:nvSpPr>
          <p:cNvPr id="3" name="Title 2"/>
          <p:cNvSpPr>
            <a:spLocks noGrp="1"/>
          </p:cNvSpPr>
          <p:nvPr>
            <p:ph type="title"/>
          </p:nvPr>
        </p:nvSpPr>
        <p:spPr>
          <a:xfrm>
            <a:off x="0" y="355847"/>
            <a:ext cx="9144000" cy="1054394"/>
          </a:xfrm>
        </p:spPr>
        <p:txBody>
          <a:bodyPr/>
          <a:lstStyle/>
          <a:p>
            <a:r>
              <a:rPr lang="en-US" sz="4000" dirty="0" smtClean="0">
                <a:latin typeface="Palatino Linotype" pitchFamily="18" charset="0"/>
              </a:rPr>
              <a:t>Using Local Assessments in Evaluation  </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7450758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1" indent="0">
              <a:buClr>
                <a:schemeClr val="accent1"/>
              </a:buClr>
              <a:buNone/>
            </a:pPr>
            <a:r>
              <a:rPr lang="en-US" sz="2800" dirty="0">
                <a:hlinkClick r:id="rId3" action="ppaction://hlinkfile"/>
              </a:rPr>
              <a:t>Assessment Review </a:t>
            </a:r>
            <a:r>
              <a:rPr lang="en-US" sz="2800" dirty="0" smtClean="0">
                <a:hlinkClick r:id="rId3" action="ppaction://hlinkfile"/>
              </a:rPr>
              <a:t>Tool</a:t>
            </a:r>
            <a:endParaRPr lang="en-US" sz="2800" dirty="0" smtClean="0"/>
          </a:p>
          <a:p>
            <a:pPr marL="45720" lvl="1" indent="0">
              <a:buClr>
                <a:schemeClr val="accent1"/>
              </a:buClr>
              <a:buNone/>
            </a:pPr>
            <a:endParaRPr lang="en-US" sz="2800" dirty="0"/>
          </a:p>
          <a:p>
            <a:pPr marL="45720" indent="0">
              <a:buNone/>
            </a:pPr>
            <a:r>
              <a:rPr lang="en-US" sz="2400" b="1" dirty="0" smtClean="0"/>
              <a:t>Criteria </a:t>
            </a:r>
            <a:r>
              <a:rPr lang="en-US" sz="2400" b="1" dirty="0"/>
              <a:t>used in this </a:t>
            </a:r>
            <a:r>
              <a:rPr lang="en-US" sz="2400" b="1" dirty="0" smtClean="0"/>
              <a:t>tool:</a:t>
            </a:r>
          </a:p>
          <a:p>
            <a:pPr lvl="1"/>
            <a:r>
              <a:rPr lang="en-US" sz="2200" dirty="0"/>
              <a:t>Alignment</a:t>
            </a:r>
          </a:p>
          <a:p>
            <a:pPr lvl="1"/>
            <a:r>
              <a:rPr lang="en-US" sz="2200" dirty="0" smtClean="0"/>
              <a:t>Scoring </a:t>
            </a:r>
            <a:endParaRPr lang="en-US" sz="2200" dirty="0"/>
          </a:p>
          <a:p>
            <a:pPr lvl="1"/>
            <a:r>
              <a:rPr lang="en-US" sz="2200" dirty="0"/>
              <a:t>Fair and Unbiased</a:t>
            </a:r>
          </a:p>
          <a:p>
            <a:pPr lvl="1"/>
            <a:r>
              <a:rPr lang="en-US" sz="2200" dirty="0"/>
              <a:t>Opportunities to Learn</a:t>
            </a:r>
          </a:p>
          <a:p>
            <a:pPr marL="45720" indent="0">
              <a:buNone/>
            </a:pPr>
            <a:endParaRPr lang="en-US" dirty="0" smtClean="0"/>
          </a:p>
          <a:p>
            <a:pPr marL="45720" indent="0">
              <a:buNone/>
            </a:pPr>
            <a:endParaRPr lang="en-US" dirty="0" smtClean="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Assessment Review Tool</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endParaRPr lang="en-US" dirty="0" smtClean="0"/>
          </a:p>
        </p:txBody>
      </p:sp>
      <p:pic>
        <p:nvPicPr>
          <p:cNvPr id="1026" name="Picture 2" descr="C:\Users\pare_d\AppData\Local\Microsoft\Windows\Temporary Internet Files\Content.IE5\VHZJWIZQ\MC900078825[1].wmf"/>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2096" y="2106324"/>
            <a:ext cx="4255786" cy="242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904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2"/>
          <p:cNvSpPr>
            <a:spLocks noGrp="1"/>
          </p:cNvSpPr>
          <p:nvPr>
            <p:ph type="title"/>
          </p:nvPr>
        </p:nvSpPr>
        <p:spPr bwMode="auto">
          <a:xfrm>
            <a:off x="457200" y="40990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Assessment Support </a:t>
            </a:r>
          </a:p>
        </p:txBody>
      </p:sp>
      <p:sp>
        <p:nvSpPr>
          <p:cNvPr id="35843" name="Content Placeholder 1"/>
          <p:cNvSpPr>
            <a:spLocks noGrp="1"/>
          </p:cNvSpPr>
          <p:nvPr>
            <p:ph idx="4294967295"/>
          </p:nvPr>
        </p:nvSpPr>
        <p:spPr bwMode="auto">
          <a:xfrm>
            <a:off x="236593" y="1411893"/>
            <a:ext cx="8610600" cy="5181600"/>
          </a:xfrm>
          <a:prstGeom prst="rect">
            <a:avLst/>
          </a:prstGeom>
          <a:extLst/>
        </p:spPr>
        <p:txBody>
          <a:bodyPr/>
          <a:lstStyle/>
          <a:p>
            <a:pPr>
              <a:buFontTx/>
              <a:buNone/>
              <a:defRPr/>
            </a:pPr>
            <a:r>
              <a:rPr lang="en-US" sz="1200" dirty="0" smtClean="0"/>
              <a:t>	</a:t>
            </a:r>
            <a:endParaRPr lang="en-US" sz="1400" dirty="0" smtClean="0"/>
          </a:p>
          <a:p>
            <a:pPr marL="45720" indent="0">
              <a:buNone/>
              <a:defRPr/>
            </a:pPr>
            <a:r>
              <a:rPr lang="en-US" sz="2400" b="1" dirty="0"/>
              <a:t>Content </a:t>
            </a:r>
            <a:r>
              <a:rPr lang="en-US" sz="2400" b="1" dirty="0" err="1" smtClean="0"/>
              <a:t>Collaboratives</a:t>
            </a:r>
            <a:endParaRPr lang="en-US" sz="2400" b="1" dirty="0" smtClean="0"/>
          </a:p>
          <a:p>
            <a:pPr>
              <a:defRPr/>
            </a:pPr>
            <a:r>
              <a:rPr lang="en-US" sz="1800" dirty="0" smtClean="0"/>
              <a:t>P-12 educators from around the state gathered to identify and create a</a:t>
            </a:r>
            <a:r>
              <a:rPr lang="en-US" sz="1800" dirty="0" smtClean="0">
                <a:solidFill>
                  <a:srgbClr val="FF0000"/>
                </a:solidFill>
              </a:rPr>
              <a:t> </a:t>
            </a:r>
            <a:r>
              <a:rPr lang="en-US" sz="1800" dirty="0" smtClean="0"/>
              <a:t>high-quality assessment resource bank, which is aligned to the new Colorado Academic Standards and may be used in the context of Educator Effectiveness evaluations.</a:t>
            </a:r>
          </a:p>
          <a:p>
            <a:pPr>
              <a:defRPr/>
            </a:pPr>
            <a:r>
              <a:rPr lang="en-US" sz="1800" dirty="0" smtClean="0"/>
              <a:t>The Content Collaboratives</a:t>
            </a:r>
            <a:r>
              <a:rPr lang="en-US" sz="1800" dirty="0"/>
              <a:t>,</a:t>
            </a:r>
            <a:r>
              <a:rPr lang="en-US" sz="1800" dirty="0" smtClean="0"/>
              <a:t> CDE, along with state and national experts, will establish examples of student learning measures within each K – 12 content area including: </a:t>
            </a:r>
          </a:p>
          <a:p>
            <a:pPr marL="0" indent="0">
              <a:buFontTx/>
              <a:buNone/>
              <a:defRPr/>
            </a:pPr>
            <a:r>
              <a:rPr lang="en-US" sz="2400" dirty="0" smtClean="0"/>
              <a:t> </a:t>
            </a:r>
            <a:r>
              <a:rPr lang="en-US" sz="1400"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1175145217"/>
              </p:ext>
            </p:extLst>
          </p:nvPr>
        </p:nvGraphicFramePr>
        <p:xfrm>
          <a:off x="133066" y="4311758"/>
          <a:ext cx="8915400" cy="2163912"/>
        </p:xfrm>
        <a:graphic>
          <a:graphicData uri="http://schemas.openxmlformats.org/drawingml/2006/table">
            <a:tbl>
              <a:tblPr firstRow="1" bandRow="1">
                <a:tableStyleId>{69CF1AB2-1976-4502-BF36-3FF5EA218861}</a:tableStyleId>
              </a:tblPr>
              <a:tblGrid>
                <a:gridCol w="2228850"/>
                <a:gridCol w="2228850"/>
                <a:gridCol w="2228850"/>
                <a:gridCol w="2228850"/>
              </a:tblGrid>
              <a:tr h="307509">
                <a:tc gridSpan="4">
                  <a:txBody>
                    <a:bodyPr/>
                    <a:lstStyle/>
                    <a:p>
                      <a:pPr algn="ctr"/>
                      <a:r>
                        <a:rPr lang="en-US" sz="1800" dirty="0" smtClean="0"/>
                        <a:t>Cohor</a:t>
                      </a:r>
                      <a:r>
                        <a:rPr lang="en-US" sz="1800" baseline="0" dirty="0" smtClean="0"/>
                        <a:t>t I</a:t>
                      </a:r>
                      <a:endParaRPr lang="en-US" sz="1800" dirty="0"/>
                    </a:p>
                  </a:txBody>
                  <a:tcPr marT="45706" marB="45706" anchor="ctr">
                    <a:solidFill>
                      <a:schemeClr val="accent1">
                        <a:lumMod val="90000"/>
                      </a:schemeClr>
                    </a:solidFill>
                  </a:tcPr>
                </a:tc>
                <a:tc hMerge="1">
                  <a:txBody>
                    <a:bodyPr/>
                    <a:lstStyle/>
                    <a:p>
                      <a:endParaRPr lang="en-US" dirty="0"/>
                    </a:p>
                  </a:txBody>
                  <a:tcPr marT="45715" marB="45715" anchor="ctr"/>
                </a:tc>
                <a:tc hMerge="1">
                  <a:txBody>
                    <a:bodyPr/>
                    <a:lstStyle/>
                    <a:p>
                      <a:endParaRPr lang="en-US" dirty="0"/>
                    </a:p>
                  </a:txBody>
                  <a:tcPr marT="45715" marB="45715" anchor="ctr"/>
                </a:tc>
                <a:tc hMerge="1">
                  <a:txBody>
                    <a:bodyPr/>
                    <a:lstStyle/>
                    <a:p>
                      <a:pPr algn="ctr"/>
                      <a:endParaRPr lang="en-US" sz="1400" b="1" dirty="0"/>
                    </a:p>
                  </a:txBody>
                  <a:tcPr marT="45715" marB="45715" anchor="ctr"/>
                </a:tc>
              </a:tr>
              <a:tr h="435647">
                <a:tc>
                  <a:txBody>
                    <a:bodyPr/>
                    <a:lstStyle/>
                    <a:p>
                      <a:pPr algn="ctr"/>
                      <a:r>
                        <a:rPr lang="en-US" sz="1400" b="1" dirty="0" smtClean="0"/>
                        <a:t>Dance</a:t>
                      </a:r>
                      <a:endParaRPr lang="en-US" sz="1400" b="1" dirty="0"/>
                    </a:p>
                  </a:txBody>
                  <a:tcPr marT="45706" marB="45706" anchor="ctr">
                    <a:solidFill>
                      <a:schemeClr val="accent1">
                        <a:lumMod val="90000"/>
                      </a:schemeClr>
                    </a:solidFill>
                  </a:tcPr>
                </a:tc>
                <a:tc>
                  <a:txBody>
                    <a:bodyPr/>
                    <a:lstStyle/>
                    <a:p>
                      <a:pPr algn="ctr"/>
                      <a:r>
                        <a:rPr lang="en-US" sz="1400" b="1" dirty="0" smtClean="0"/>
                        <a:t>Drama &amp; Theatre Arts</a:t>
                      </a:r>
                      <a:endParaRPr lang="en-US" sz="1400" b="1" dirty="0"/>
                    </a:p>
                  </a:txBody>
                  <a:tcPr marT="45706" marB="45706" anchor="ctr">
                    <a:solidFill>
                      <a:schemeClr val="accent1">
                        <a:lumMod val="90000"/>
                      </a:schemeClr>
                    </a:solidFill>
                  </a:tcPr>
                </a:tc>
                <a:tc>
                  <a:txBody>
                    <a:bodyPr/>
                    <a:lstStyle/>
                    <a:p>
                      <a:pPr algn="ctr"/>
                      <a:r>
                        <a:rPr lang="en-US" sz="1400" b="1" dirty="0" smtClean="0"/>
                        <a:t>Music</a:t>
                      </a:r>
                      <a:endParaRPr lang="en-US" sz="1400" b="1" dirty="0"/>
                    </a:p>
                  </a:txBody>
                  <a:tcPr marT="45706" marB="45706" anchor="ctr">
                    <a:solidFill>
                      <a:schemeClr val="accent1">
                        <a:lumMod val="90000"/>
                      </a:schemeClr>
                    </a:solidFill>
                  </a:tcPr>
                </a:tc>
                <a:tc>
                  <a:txBody>
                    <a:bodyPr/>
                    <a:lstStyle/>
                    <a:p>
                      <a:pPr algn="ctr"/>
                      <a:r>
                        <a:rPr lang="en-US" sz="1400" b="1" dirty="0" smtClean="0"/>
                        <a:t>Reading, Writing and Communicating </a:t>
                      </a:r>
                      <a:endParaRPr lang="en-US" sz="1400" b="1" dirty="0"/>
                    </a:p>
                  </a:txBody>
                  <a:tcPr marT="45706" marB="45706" anchor="ctr">
                    <a:solidFill>
                      <a:schemeClr val="accent1">
                        <a:lumMod val="90000"/>
                      </a:schemeClr>
                    </a:solidFill>
                  </a:tcPr>
                </a:tc>
              </a:tr>
              <a:tr h="256253">
                <a:tc gridSpan="2">
                  <a:txBody>
                    <a:bodyPr/>
                    <a:lstStyle/>
                    <a:p>
                      <a:pPr algn="ctr"/>
                      <a:r>
                        <a:rPr lang="en-US" sz="1400" b="1" dirty="0" smtClean="0"/>
                        <a:t>Social</a:t>
                      </a:r>
                      <a:r>
                        <a:rPr lang="en-US" sz="1400" b="1" baseline="0" dirty="0" smtClean="0"/>
                        <a:t> Studies</a:t>
                      </a:r>
                      <a:endParaRPr lang="en-US" sz="1400" b="1" dirty="0"/>
                    </a:p>
                  </a:txBody>
                  <a:tcPr marT="45706" marB="45706" anchor="ctr">
                    <a:solidFill>
                      <a:schemeClr val="accent1">
                        <a:lumMod val="90000"/>
                      </a:schemeClr>
                    </a:solidFill>
                  </a:tcPr>
                </a:tc>
                <a:tc hMerge="1">
                  <a:txBody>
                    <a:bodyPr/>
                    <a:lstStyle/>
                    <a:p>
                      <a:pPr algn="ctr"/>
                      <a:endParaRPr lang="en-US" sz="1400" b="1" dirty="0"/>
                    </a:p>
                  </a:txBody>
                  <a:tcPr marT="45715" marB="45715" anchor="ctr"/>
                </a:tc>
                <a:tc gridSpan="2">
                  <a:txBody>
                    <a:bodyPr/>
                    <a:lstStyle/>
                    <a:p>
                      <a:pPr algn="ctr"/>
                      <a:r>
                        <a:rPr lang="en-US" sz="1400" b="1" dirty="0" smtClean="0"/>
                        <a:t>Visual Arts</a:t>
                      </a:r>
                      <a:endParaRPr lang="en-US" sz="1400" b="1" dirty="0"/>
                    </a:p>
                  </a:txBody>
                  <a:tcPr marT="45706" marB="45706" anchor="ctr">
                    <a:solidFill>
                      <a:schemeClr val="accent1">
                        <a:lumMod val="90000"/>
                      </a:schemeClr>
                    </a:solidFill>
                  </a:tcPr>
                </a:tc>
                <a:tc hMerge="1">
                  <a:txBody>
                    <a:bodyPr/>
                    <a:lstStyle/>
                    <a:p>
                      <a:pPr algn="ctr"/>
                      <a:endParaRPr lang="en-US" sz="1400" b="1" dirty="0"/>
                    </a:p>
                  </a:txBody>
                  <a:tcPr marT="45715" marB="45715" anchor="ctr"/>
                </a:tc>
              </a:tr>
              <a:tr h="307509">
                <a:tc gridSpan="4">
                  <a:txBody>
                    <a:bodyPr/>
                    <a:lstStyle/>
                    <a:p>
                      <a:pPr algn="ctr"/>
                      <a:r>
                        <a:rPr lang="en-US" sz="1800" b="1" dirty="0" smtClean="0"/>
                        <a:t>Cohort</a:t>
                      </a:r>
                      <a:r>
                        <a:rPr lang="en-US" sz="1800" b="1" baseline="0" dirty="0" smtClean="0"/>
                        <a:t> II</a:t>
                      </a:r>
                      <a:endParaRPr lang="en-US" sz="1800" b="1" dirty="0"/>
                    </a:p>
                  </a:txBody>
                  <a:tcPr marT="45706" marB="45706" anchor="ctr"/>
                </a:tc>
                <a:tc hMerge="1">
                  <a:txBody>
                    <a:bodyPr/>
                    <a:lstStyle/>
                    <a:p>
                      <a:pPr algn="ctr"/>
                      <a:endParaRPr lang="en-US" sz="1400" b="1" dirty="0"/>
                    </a:p>
                  </a:txBody>
                  <a:tcPr marT="45715" marB="45715" anchor="ctr"/>
                </a:tc>
                <a:tc hMerge="1">
                  <a:txBody>
                    <a:bodyPr/>
                    <a:lstStyle/>
                    <a:p>
                      <a:pPr algn="ctr"/>
                      <a:endParaRPr lang="en-US" sz="1400" b="1" dirty="0"/>
                    </a:p>
                  </a:txBody>
                  <a:tcPr marT="45715" marB="45715" anchor="ctr"/>
                </a:tc>
                <a:tc hMerge="1">
                  <a:txBody>
                    <a:bodyPr/>
                    <a:lstStyle/>
                    <a:p>
                      <a:pPr algn="ctr"/>
                      <a:endParaRPr lang="en-US" sz="1400" b="1" dirty="0"/>
                    </a:p>
                  </a:txBody>
                  <a:tcPr marT="45715" marB="45715" anchor="ctr"/>
                </a:tc>
              </a:tr>
              <a:tr h="256253">
                <a:tc>
                  <a:txBody>
                    <a:bodyPr/>
                    <a:lstStyle/>
                    <a:p>
                      <a:pPr algn="ctr"/>
                      <a:r>
                        <a:rPr lang="en-US" sz="1400" b="1" dirty="0" smtClean="0"/>
                        <a:t>Physical Education </a:t>
                      </a:r>
                      <a:endParaRPr lang="en-US" sz="1400" b="1" dirty="0">
                        <a:solidFill>
                          <a:schemeClr val="tx1"/>
                        </a:solidFill>
                      </a:endParaRPr>
                    </a:p>
                  </a:txBody>
                  <a:tcPr marT="45706" marB="45706" anchor="ctr"/>
                </a:tc>
                <a:tc>
                  <a:txBody>
                    <a:bodyPr/>
                    <a:lstStyle/>
                    <a:p>
                      <a:pPr algn="ctr"/>
                      <a:r>
                        <a:rPr lang="en-US" sz="1400" b="1" dirty="0" smtClean="0"/>
                        <a:t>Science </a:t>
                      </a:r>
                      <a:endParaRPr lang="en-US" sz="1400" b="1" dirty="0">
                        <a:solidFill>
                          <a:schemeClr val="tx1"/>
                        </a:solidFill>
                      </a:endParaRPr>
                    </a:p>
                  </a:txBody>
                  <a:tcPr marT="45706" marB="45706" anchor="ctr"/>
                </a:tc>
                <a:tc>
                  <a:txBody>
                    <a:bodyPr/>
                    <a:lstStyle/>
                    <a:p>
                      <a:pPr algn="ctr"/>
                      <a:r>
                        <a:rPr lang="en-US" sz="1400" b="1" dirty="0" smtClean="0"/>
                        <a:t>World</a:t>
                      </a:r>
                      <a:r>
                        <a:rPr lang="en-US" sz="1400" b="1" baseline="0" dirty="0" smtClean="0"/>
                        <a:t> Languages </a:t>
                      </a:r>
                      <a:endParaRPr lang="en-US" sz="1400" b="1" dirty="0">
                        <a:solidFill>
                          <a:schemeClr val="tx1"/>
                        </a:solidFill>
                      </a:endParaRPr>
                    </a:p>
                  </a:txBody>
                  <a:tcPr marT="45706" marB="457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Comprehensive Health</a:t>
                      </a:r>
                    </a:p>
                  </a:txBody>
                  <a:tcPr marT="45706" marB="45706" anchor="ctr"/>
                </a:tc>
              </a:tr>
              <a:tr h="25625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Mathematics </a:t>
                      </a:r>
                    </a:p>
                  </a:txBody>
                  <a:tcPr marT="45706" marB="45706" anchor="ctr"/>
                </a:tc>
                <a:tc hMerge="1">
                  <a:txBody>
                    <a:bodyPr/>
                    <a:lstStyle/>
                    <a:p>
                      <a:pPr algn="ctr"/>
                      <a:endParaRPr lang="en-US" sz="1400" b="1" dirty="0">
                        <a:solidFill>
                          <a:schemeClr val="tx1"/>
                        </a:solidFill>
                      </a:endParaRPr>
                    </a:p>
                  </a:txBody>
                  <a:tcPr marT="45715" marB="45715"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CTE</a:t>
                      </a:r>
                    </a:p>
                  </a:txBody>
                  <a:tcPr marT="45706" marB="4570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marT="45715" marB="45715" anchor="ctr"/>
                </a:tc>
              </a:tr>
            </a:tbl>
          </a:graphicData>
        </a:graphic>
      </p:graphicFrame>
    </p:spTree>
    <p:extLst>
      <p:ext uri="{BB962C8B-B14F-4D97-AF65-F5344CB8AC3E}">
        <p14:creationId xmlns:p14="http://schemas.microsoft.com/office/powerpoint/2010/main" val="160210591"/>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endParaRPr lang="en-US"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7" r="12271"/>
          <a:stretch/>
        </p:blipFill>
        <p:spPr bwMode="auto">
          <a:xfrm>
            <a:off x="31529" y="554354"/>
            <a:ext cx="9065173"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4206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dirty="0"/>
              <a:t>Coaching Conversations</a:t>
            </a:r>
          </a:p>
          <a:p>
            <a:r>
              <a:rPr lang="en-US" dirty="0" smtClean="0"/>
              <a:t>What do all evaluators need to be able to do?</a:t>
            </a:r>
          </a:p>
          <a:p>
            <a:pPr lvl="1"/>
            <a:r>
              <a:rPr lang="en-US" dirty="0" smtClean="0"/>
              <a:t>Help educators set targets and scales </a:t>
            </a:r>
          </a:p>
          <a:p>
            <a:pPr lvl="1"/>
            <a:r>
              <a:rPr lang="en-US" dirty="0" smtClean="0"/>
              <a:t>Discuss the results of these targets and scales and possibly readjust over time</a:t>
            </a:r>
          </a:p>
          <a:p>
            <a:pPr lvl="1"/>
            <a:r>
              <a:rPr lang="en-US" dirty="0" smtClean="0"/>
              <a:t>Help ensure that the measures focus the conversation on student learning and student outcomes</a:t>
            </a:r>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Measures of Student Learning/Outcomes</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97</a:t>
            </a:fld>
            <a:endParaRPr lang="en-US" dirty="0" smtClean="0"/>
          </a:p>
        </p:txBody>
      </p:sp>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9" y="5846445"/>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00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59" y="324315"/>
            <a:ext cx="8907517" cy="1054394"/>
          </a:xfrm>
        </p:spPr>
        <p:txBody>
          <a:bodyPr/>
          <a:lstStyle/>
          <a:p>
            <a:r>
              <a:rPr lang="en-US" dirty="0">
                <a:latin typeface="Palatino Linotype" pitchFamily="18" charset="0"/>
              </a:rPr>
              <a:t>Approaches for Selecting and Using Multiple Measures in </a:t>
            </a:r>
            <a:r>
              <a:rPr lang="en-US" dirty="0" smtClean="0">
                <a:latin typeface="Palatino Linotype" pitchFamily="18" charset="0"/>
              </a:rPr>
              <a:t>Teacher Evaluation </a:t>
            </a:r>
            <a:endParaRPr lang="en-US" dirty="0">
              <a:latin typeface="Palatino Linotype" pitchFamily="18" charset="0"/>
            </a:endParaRPr>
          </a:p>
        </p:txBody>
      </p:sp>
      <p:sp>
        <p:nvSpPr>
          <p:cNvPr id="4" name="Rounded Rectangle 3"/>
          <p:cNvSpPr/>
          <p:nvPr/>
        </p:nvSpPr>
        <p:spPr>
          <a:xfrm>
            <a:off x="265814" y="1719618"/>
            <a:ext cx="2572920" cy="1980512"/>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smtClean="0">
                <a:solidFill>
                  <a:srgbClr val="FAAB67">
                    <a:lumMod val="50000"/>
                  </a:srgbClr>
                </a:solidFill>
              </a:rPr>
              <a:t>Step 1:  </a:t>
            </a:r>
            <a:r>
              <a:rPr lang="en-US" sz="2000" dirty="0" smtClean="0">
                <a:solidFill>
                  <a:srgbClr val="002060"/>
                </a:solidFill>
              </a:rPr>
              <a:t>Begin </a:t>
            </a:r>
            <a:r>
              <a:rPr lang="en-US" sz="2000" dirty="0">
                <a:solidFill>
                  <a:srgbClr val="002060"/>
                </a:solidFill>
              </a:rPr>
              <a:t>with the Colorado Academic </a:t>
            </a:r>
            <a:r>
              <a:rPr lang="en-US" sz="2000" dirty="0" smtClean="0">
                <a:solidFill>
                  <a:srgbClr val="002060"/>
                </a:solidFill>
              </a:rPr>
              <a:t>Standards</a:t>
            </a:r>
            <a:endParaRPr lang="en-US" sz="2000" dirty="0">
              <a:solidFill>
                <a:srgbClr val="002060"/>
              </a:solidFill>
            </a:endParaRPr>
          </a:p>
        </p:txBody>
      </p:sp>
      <p:sp>
        <p:nvSpPr>
          <p:cNvPr id="5" name="Rounded Rectangle 4"/>
          <p:cNvSpPr/>
          <p:nvPr/>
        </p:nvSpPr>
        <p:spPr>
          <a:xfrm>
            <a:off x="6280297" y="1719618"/>
            <a:ext cx="2512828" cy="1980514"/>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3: </a:t>
            </a:r>
            <a:r>
              <a:rPr lang="en-US" sz="2000" b="1" dirty="0" smtClean="0">
                <a:solidFill>
                  <a:srgbClr val="FAAB67">
                    <a:lumMod val="50000"/>
                  </a:srgbClr>
                </a:solidFill>
              </a:rPr>
              <a:t>  </a:t>
            </a:r>
            <a:r>
              <a:rPr lang="en-US" sz="2000" dirty="0" smtClean="0">
                <a:solidFill>
                  <a:srgbClr val="002060"/>
                </a:solidFill>
              </a:rPr>
              <a:t>Group </a:t>
            </a:r>
            <a:r>
              <a:rPr lang="en-US" sz="2000" dirty="0">
                <a:solidFill>
                  <a:srgbClr val="002060"/>
                </a:solidFill>
              </a:rPr>
              <a:t>available assessments according to teacher type</a:t>
            </a:r>
          </a:p>
        </p:txBody>
      </p:sp>
      <p:sp>
        <p:nvSpPr>
          <p:cNvPr id="6" name="Rounded Rectangle 5"/>
          <p:cNvSpPr/>
          <p:nvPr/>
        </p:nvSpPr>
        <p:spPr>
          <a:xfrm>
            <a:off x="3274828" y="1719618"/>
            <a:ext cx="2661948" cy="1980512"/>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2: </a:t>
            </a:r>
            <a:r>
              <a:rPr lang="en-US" sz="2000" dirty="0" smtClean="0">
                <a:solidFill>
                  <a:srgbClr val="002060"/>
                </a:solidFill>
              </a:rPr>
              <a:t> </a:t>
            </a:r>
            <a:r>
              <a:rPr lang="en-US" sz="2000" dirty="0">
                <a:solidFill>
                  <a:srgbClr val="002060"/>
                </a:solidFill>
              </a:rPr>
              <a:t>Identify available assessments </a:t>
            </a:r>
            <a:r>
              <a:rPr lang="en-US" sz="2000" dirty="0" smtClean="0">
                <a:solidFill>
                  <a:srgbClr val="002060"/>
                </a:solidFill>
              </a:rPr>
              <a:t>used </a:t>
            </a:r>
            <a:r>
              <a:rPr lang="en-US" sz="2000" dirty="0">
                <a:solidFill>
                  <a:srgbClr val="002060"/>
                </a:solidFill>
              </a:rPr>
              <a:t>to evaluate student learning throughout the year </a:t>
            </a:r>
          </a:p>
        </p:txBody>
      </p:sp>
      <p:sp>
        <p:nvSpPr>
          <p:cNvPr id="7" name="Rounded Rectangle 6"/>
          <p:cNvSpPr/>
          <p:nvPr/>
        </p:nvSpPr>
        <p:spPr>
          <a:xfrm>
            <a:off x="265814" y="3957851"/>
            <a:ext cx="2572919" cy="2028279"/>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4: </a:t>
            </a:r>
            <a:r>
              <a:rPr lang="en-US" sz="2000" dirty="0">
                <a:solidFill>
                  <a:srgbClr val="002060"/>
                </a:solidFill>
              </a:rPr>
              <a:t> Select and preliminarily weight assessments for use in educator evaluations </a:t>
            </a:r>
          </a:p>
        </p:txBody>
      </p:sp>
      <p:sp>
        <p:nvSpPr>
          <p:cNvPr id="8" name="Rounded Rectangle 7"/>
          <p:cNvSpPr/>
          <p:nvPr/>
        </p:nvSpPr>
        <p:spPr>
          <a:xfrm>
            <a:off x="3274828" y="3957850"/>
            <a:ext cx="2661948" cy="2028279"/>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5: </a:t>
            </a:r>
            <a:r>
              <a:rPr lang="en-US" sz="2000" b="1" dirty="0" smtClean="0">
                <a:solidFill>
                  <a:srgbClr val="FAAB67">
                    <a:lumMod val="50000"/>
                  </a:srgbClr>
                </a:solidFill>
              </a:rPr>
              <a:t> </a:t>
            </a:r>
            <a:r>
              <a:rPr lang="en-US" sz="2000" dirty="0" smtClean="0">
                <a:solidFill>
                  <a:srgbClr val="002060"/>
                </a:solidFill>
              </a:rPr>
              <a:t>Determine </a:t>
            </a:r>
            <a:r>
              <a:rPr lang="en-US" sz="2000" dirty="0">
                <a:solidFill>
                  <a:srgbClr val="002060"/>
                </a:solidFill>
              </a:rPr>
              <a:t>how the results from the selected student learning measures will be scaled for expected growth</a:t>
            </a:r>
          </a:p>
        </p:txBody>
      </p:sp>
      <p:sp>
        <p:nvSpPr>
          <p:cNvPr id="10" name="Rounded Rectangle 9"/>
          <p:cNvSpPr/>
          <p:nvPr/>
        </p:nvSpPr>
        <p:spPr>
          <a:xfrm>
            <a:off x="6273208" y="3957851"/>
            <a:ext cx="2638779" cy="2028279"/>
          </a:xfrm>
          <a:prstGeom prst="roundRect">
            <a:avLst/>
          </a:prstGeom>
          <a:solidFill>
            <a:srgbClr val="C1D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000" b="1" dirty="0">
                <a:solidFill>
                  <a:srgbClr val="FAAB67">
                    <a:lumMod val="50000"/>
                  </a:srgbClr>
                </a:solidFill>
              </a:rPr>
              <a:t>Step </a:t>
            </a:r>
            <a:r>
              <a:rPr lang="en-US" sz="2000" b="1" dirty="0" smtClean="0">
                <a:solidFill>
                  <a:srgbClr val="FAAB67">
                    <a:lumMod val="50000"/>
                  </a:srgbClr>
                </a:solidFill>
              </a:rPr>
              <a:t>6:  </a:t>
            </a:r>
            <a:r>
              <a:rPr lang="en-US" sz="2000" dirty="0" smtClean="0">
                <a:solidFill>
                  <a:srgbClr val="002060"/>
                </a:solidFill>
              </a:rPr>
              <a:t>Combine </a:t>
            </a:r>
            <a:r>
              <a:rPr lang="en-US" sz="2000" dirty="0">
                <a:solidFill>
                  <a:srgbClr val="002060"/>
                </a:solidFill>
              </a:rPr>
              <a:t>weighted scores into a measures of student learning rating</a:t>
            </a:r>
          </a:p>
        </p:txBody>
      </p:sp>
      <p:sp>
        <p:nvSpPr>
          <p:cNvPr id="2" name="TextBox 1"/>
          <p:cNvSpPr txBox="1"/>
          <p:nvPr/>
        </p:nvSpPr>
        <p:spPr>
          <a:xfrm>
            <a:off x="110359" y="6270725"/>
            <a:ext cx="5990190" cy="369332"/>
          </a:xfrm>
          <a:prstGeom prst="rect">
            <a:avLst/>
          </a:prstGeom>
          <a:noFill/>
        </p:spPr>
        <p:txBody>
          <a:bodyPr wrap="square" rtlCol="0">
            <a:spAutoFit/>
          </a:bodyPr>
          <a:lstStyle/>
          <a:p>
            <a:r>
              <a:rPr lang="en-US" dirty="0" smtClean="0">
                <a:solidFill>
                  <a:srgbClr val="000000"/>
                </a:solidFill>
                <a:hlinkClick r:id="rId3"/>
              </a:rPr>
              <a:t>Measures of Student Learning Guidance for Districts V 2.0</a:t>
            </a:r>
            <a:endParaRPr lang="en-US" dirty="0">
              <a:solidFill>
                <a:srgbClr val="000000"/>
              </a:solidFill>
            </a:endParaRPr>
          </a:p>
        </p:txBody>
      </p:sp>
    </p:spTree>
    <p:extLst>
      <p:ext uri="{BB962C8B-B14F-4D97-AF65-F5344CB8AC3E}">
        <p14:creationId xmlns:p14="http://schemas.microsoft.com/office/powerpoint/2010/main" val="303817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10"/>
                                        </p:tgtEl>
                                        <p:attrNameLst>
                                          <p:attrName>style.color</p:attrName>
                                        </p:attrNameLst>
                                      </p:cBhvr>
                                      <p:by>
                                        <p:hsl h="0" s="-12549" l="-25098"/>
                                      </p:by>
                                    </p:animClr>
                                    <p:animClr clrSpc="hsl" dir="cw">
                                      <p:cBhvr>
                                        <p:cTn id="12" dur="500" fill="hold"/>
                                        <p:tgtEl>
                                          <p:spTgt spid="10"/>
                                        </p:tgtEl>
                                        <p:attrNameLst>
                                          <p:attrName>fillcolor</p:attrName>
                                        </p:attrNameLst>
                                      </p:cBhvr>
                                      <p:by>
                                        <p:hsl h="0" s="-12549" l="-25098"/>
                                      </p:by>
                                    </p:animClr>
                                    <p:animClr clrSpc="hsl" dir="cw">
                                      <p:cBhvr>
                                        <p:cTn id="13" dur="500" fill="hold"/>
                                        <p:tgtEl>
                                          <p:spTgt spid="10"/>
                                        </p:tgtEl>
                                        <p:attrNameLst>
                                          <p:attrName>stroke.color</p:attrName>
                                        </p:attrNameLst>
                                      </p:cBhvr>
                                      <p:by>
                                        <p:hsl h="0" s="-12549" l="-25098"/>
                                      </p:by>
                                    </p:animClr>
                                    <p:set>
                                      <p:cBhvr>
                                        <p:cTn id="14"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p>
          <a:p>
            <a:pPr marL="45720" indent="0">
              <a:buNone/>
            </a:pPr>
            <a:r>
              <a:rPr lang="en-US" dirty="0" smtClean="0"/>
              <a:t>Rigorous                                                                                Attainable</a:t>
            </a:r>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r>
              <a:rPr lang="en-US" dirty="0" smtClean="0"/>
              <a:t> </a:t>
            </a:r>
            <a:endParaRPr lang="en-US" dirty="0"/>
          </a:p>
        </p:txBody>
      </p:sp>
      <p:sp>
        <p:nvSpPr>
          <p:cNvPr id="3" name="Title 2"/>
          <p:cNvSpPr>
            <a:spLocks noGrp="1"/>
          </p:cNvSpPr>
          <p:nvPr>
            <p:ph type="title"/>
          </p:nvPr>
        </p:nvSpPr>
        <p:spPr/>
        <p:txBody>
          <a:bodyPr/>
          <a:lstStyle/>
          <a:p>
            <a:r>
              <a:rPr lang="en-US" sz="4000" dirty="0" smtClean="0">
                <a:latin typeface="Palatino Linotype" panose="02040502050505030304" pitchFamily="18" charset="0"/>
              </a:rPr>
              <a:t>Setting Targets and Scales</a:t>
            </a:r>
            <a:r>
              <a:rPr lang="en-US" dirty="0" smtClean="0"/>
              <a:t/>
            </a:r>
            <a:br>
              <a:rPr lang="en-US" dirty="0" smtClean="0"/>
            </a:br>
            <a:r>
              <a:rPr lang="en-US" sz="2000" dirty="0" smtClean="0">
                <a:latin typeface="Palatino Linotype" panose="02040502050505030304" pitchFamily="18" charset="0"/>
              </a:rPr>
              <a:t>Finding Balance</a:t>
            </a:r>
            <a:endParaRPr lang="en-US" sz="2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99</a:t>
            </a:fld>
            <a:endParaRPr lang="en-US" dirty="0" smtClean="0"/>
          </a:p>
        </p:txBody>
      </p:sp>
      <p:grpSp>
        <p:nvGrpSpPr>
          <p:cNvPr id="5" name="Group 44"/>
          <p:cNvGrpSpPr/>
          <p:nvPr/>
        </p:nvGrpSpPr>
        <p:grpSpPr>
          <a:xfrm>
            <a:off x="1779025" y="1676400"/>
            <a:ext cx="1766455" cy="3051463"/>
            <a:chOff x="1779025" y="1676400"/>
            <a:chExt cx="1766455" cy="3051463"/>
          </a:xfrm>
        </p:grpSpPr>
        <p:cxnSp>
          <p:nvCxnSpPr>
            <p:cNvPr id="6" name="Straight Connector 5"/>
            <p:cNvCxnSpPr/>
            <p:nvPr/>
          </p:nvCxnSpPr>
          <p:spPr>
            <a:xfrm rot="16200000" flipH="1">
              <a:off x="18943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rot="5400000">
              <a:off x="12085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45"/>
          <p:cNvGrpSpPr/>
          <p:nvPr/>
        </p:nvGrpSpPr>
        <p:grpSpPr>
          <a:xfrm>
            <a:off x="5562600" y="1676400"/>
            <a:ext cx="1766455" cy="3051463"/>
            <a:chOff x="1779025" y="1676400"/>
            <a:chExt cx="1766455" cy="3051463"/>
          </a:xfrm>
        </p:grpSpPr>
        <p:cxnSp>
          <p:nvCxnSpPr>
            <p:cNvPr id="10" name="Straight Connector 9"/>
            <p:cNvCxnSpPr/>
            <p:nvPr/>
          </p:nvCxnSpPr>
          <p:spPr>
            <a:xfrm rot="16200000" flipH="1">
              <a:off x="18943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rot="5400000">
              <a:off x="12085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3576902" y="4500436"/>
            <a:ext cx="1973294" cy="19732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4496764" y="1684321"/>
            <a:ext cx="162046" cy="3842795"/>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33"/>
          <p:cNvGrpSpPr/>
          <p:nvPr/>
        </p:nvGrpSpPr>
        <p:grpSpPr>
          <a:xfrm>
            <a:off x="2583180" y="1554480"/>
            <a:ext cx="3977640" cy="292608"/>
            <a:chOff x="2583180" y="1554480"/>
            <a:chExt cx="3977640" cy="292608"/>
          </a:xfrm>
        </p:grpSpPr>
        <p:sp>
          <p:nvSpPr>
            <p:cNvPr id="16" name="Rounded Rectangle 15"/>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681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600000">
                                      <p:cBhvr>
                                        <p:cTn id="6" dur="1000" fill="hold"/>
                                        <p:tgtEl>
                                          <p:spTgt spid="15"/>
                                        </p:tgtEl>
                                        <p:attrNameLst>
                                          <p:attrName>r</p:attrName>
                                        </p:attrNameLst>
                                      </p:cBhvr>
                                    </p:animRot>
                                  </p:childTnLst>
                                </p:cTn>
                              </p:par>
                              <p:par>
                                <p:cTn id="7" presetID="64" presetClass="path" presetSubtype="0" fill="hold" nodeType="withEffect">
                                  <p:stCondLst>
                                    <p:cond delay="0"/>
                                  </p:stCondLst>
                                  <p:childTnLst>
                                    <p:animMotion origin="layout" path="M 4.16667E-6 1.85185E-6 L 4.16667E-6 -0.04468 " pathEditMode="relative" rAng="0" ptsTypes="AA">
                                      <p:cBhvr>
                                        <p:cTn id="8" dur="1000" fill="hold"/>
                                        <p:tgtEl>
                                          <p:spTgt spid="5"/>
                                        </p:tgtEl>
                                        <p:attrNameLst>
                                          <p:attrName>ppt_x</p:attrName>
                                          <p:attrName>ppt_y</p:attrName>
                                        </p:attrNameLst>
                                      </p:cBhvr>
                                      <p:rCtr x="0" y="-22"/>
                                    </p:animMotion>
                                  </p:childTnLst>
                                </p:cTn>
                              </p:par>
                              <p:par>
                                <p:cTn id="9" presetID="42" presetClass="path" presetSubtype="0" fill="hold" nodeType="withEffect">
                                  <p:stCondLst>
                                    <p:cond delay="0"/>
                                  </p:stCondLst>
                                  <p:childTnLst>
                                    <p:animMotion origin="layout" path="M -1.11111E-6 1.85185E-6 L -1.11111E-6 0.04421 " pathEditMode="relative" rAng="0" ptsTypes="AA">
                                      <p:cBhvr>
                                        <p:cTn id="10" dur="1000" fill="hold"/>
                                        <p:tgtEl>
                                          <p:spTgt spid="9"/>
                                        </p:tgtEl>
                                        <p:attrNameLst>
                                          <p:attrName>ppt_x</p:attrName>
                                          <p:attrName>ppt_y</p:attrName>
                                        </p:attrNameLst>
                                      </p:cBhvr>
                                      <p:rCtr x="0" y="22"/>
                                    </p:animMotion>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200000">
                                      <p:cBhvr>
                                        <p:cTn id="14" dur="1000" fill="hold"/>
                                        <p:tgtEl>
                                          <p:spTgt spid="15"/>
                                        </p:tgtEl>
                                        <p:attrNameLst>
                                          <p:attrName>r</p:attrName>
                                        </p:attrNameLst>
                                      </p:cBhvr>
                                    </p:animRot>
                                  </p:childTnLst>
                                </p:cTn>
                              </p:par>
                              <p:par>
                                <p:cTn id="15" presetID="42" presetClass="path" presetSubtype="0" fill="hold" nodeType="withEffect">
                                  <p:stCondLst>
                                    <p:cond delay="0"/>
                                  </p:stCondLst>
                                  <p:childTnLst>
                                    <p:animMotion origin="layout" path="M 4.16667E-6 -0.04468 L 4.16667E-6 0.04398 " pathEditMode="relative" rAng="0" ptsTypes="AA">
                                      <p:cBhvr>
                                        <p:cTn id="16" dur="1000" fill="hold"/>
                                        <p:tgtEl>
                                          <p:spTgt spid="5"/>
                                        </p:tgtEl>
                                        <p:attrNameLst>
                                          <p:attrName>ppt_x</p:attrName>
                                          <p:attrName>ppt_y</p:attrName>
                                        </p:attrNameLst>
                                      </p:cBhvr>
                                      <p:rCtr x="0" y="44"/>
                                    </p:animMotion>
                                  </p:childTnLst>
                                </p:cTn>
                              </p:par>
                              <p:par>
                                <p:cTn id="17" presetID="64" presetClass="path" presetSubtype="0" fill="hold" nodeType="withEffect">
                                  <p:stCondLst>
                                    <p:cond delay="0"/>
                                  </p:stCondLst>
                                  <p:childTnLst>
                                    <p:animMotion origin="layout" path="M -1.11111E-6 0.04421 L -1.11111E-6 -0.04468 " pathEditMode="relative" rAng="0" ptsTypes="AA">
                                      <p:cBhvr>
                                        <p:cTn id="18" dur="1000" fill="hold"/>
                                        <p:tgtEl>
                                          <p:spTgt spid="9"/>
                                        </p:tgtEl>
                                        <p:attrNameLst>
                                          <p:attrName>ppt_x</p:attrName>
                                          <p:attrName>ppt_y</p:attrName>
                                        </p:attrNameLst>
                                      </p:cBhvr>
                                      <p:rCtr x="0"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0ECAEC145E5E44B49B1DA686F4DFE1" ma:contentTypeVersion="0" ma:contentTypeDescription="Create a new document." ma:contentTypeScope="" ma:versionID="4633c209a2a999cc9300f8f80cd6234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B256B1-52DC-498B-AD06-FABE028FC8A8}">
  <ds:schemaRefs>
    <ds:schemaRef ds:uri="http://schemas.microsoft.com/sharepoint/v3/contenttype/forms"/>
  </ds:schemaRefs>
</ds:datastoreItem>
</file>

<file path=customXml/itemProps2.xml><?xml version="1.0" encoding="utf-8"?>
<ds:datastoreItem xmlns:ds="http://schemas.openxmlformats.org/officeDocument/2006/customXml" ds:itemID="{689F0A7E-DA2D-4D41-A53B-FAABF8C26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257EBE4-B9D8-41BF-BFAA-05F89DA4C256}">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CDE THEME.thmx</Template>
  <TotalTime>11591</TotalTime>
  <Words>7667</Words>
  <Application>Microsoft Office PowerPoint</Application>
  <PresentationFormat>On-screen Show (4:3)</PresentationFormat>
  <Paragraphs>1615</Paragraphs>
  <Slides>136</Slides>
  <Notes>136</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CDE THEME</vt:lpstr>
      <vt:lpstr>Welcome  Approved Training Providers  </vt:lpstr>
      <vt:lpstr>Approved State Model Educator Evaluator Training Day 1 </vt:lpstr>
      <vt:lpstr>Purpose of the Application &amp; Training</vt:lpstr>
      <vt:lpstr>What are the steps to become an Approved State Model Educator Evaluator Training Provider?</vt:lpstr>
      <vt:lpstr>What does it mean to be an Approved Training Provider?</vt:lpstr>
      <vt:lpstr>Evaluator Trainees</vt:lpstr>
      <vt:lpstr>Ice Breaker</vt:lpstr>
      <vt:lpstr>By the end of these sessions, you will know how to train others on the following: </vt:lpstr>
      <vt:lpstr>Housekeeping </vt:lpstr>
      <vt:lpstr>Session Orientation and Expectations</vt:lpstr>
      <vt:lpstr>Purposes of S.B. 10-191</vt:lpstr>
      <vt:lpstr>Critical Effects of S.B. 10-191</vt:lpstr>
      <vt:lpstr>Critical Effects of S.B. 10-191</vt:lpstr>
      <vt:lpstr>Priorities of Implementation </vt:lpstr>
      <vt:lpstr>Priorities of Implementation </vt:lpstr>
      <vt:lpstr>Priorities of Implementation </vt:lpstr>
      <vt:lpstr>PowerPoint Presentation</vt:lpstr>
      <vt:lpstr>Definition of Teacher Effectiveness</vt:lpstr>
      <vt:lpstr>Definition of Principal Effectiveness</vt:lpstr>
      <vt:lpstr>Definition of Specialized Service Professional Effectiveness </vt:lpstr>
      <vt:lpstr>Definitions of Effective Educators/Practitioners</vt:lpstr>
      <vt:lpstr>PowerPoint Presentation</vt:lpstr>
      <vt:lpstr>PowerPoint Presentation</vt:lpstr>
      <vt:lpstr>PowerPoint Presentation</vt:lpstr>
      <vt:lpstr>How do these systems align?</vt:lpstr>
      <vt:lpstr>Reflection </vt:lpstr>
      <vt:lpstr>State Model Rubric Basics</vt:lpstr>
      <vt:lpstr>Rubric Structure and Rating Level Focus </vt:lpstr>
      <vt:lpstr>Components of the Rubric</vt:lpstr>
      <vt:lpstr>Scoring the Rubric</vt:lpstr>
      <vt:lpstr>Understanding the Scoring  “Business” Rule</vt:lpstr>
      <vt:lpstr>Determining the Element Rating</vt:lpstr>
      <vt:lpstr>Determining the Element Rating</vt:lpstr>
      <vt:lpstr>Rubric Rating Levels</vt:lpstr>
      <vt:lpstr>PowerPoint Presentation</vt:lpstr>
      <vt:lpstr>Determining Overall Professional Practice Rating </vt:lpstr>
      <vt:lpstr>Determining Overall Professional Practice Rating </vt:lpstr>
      <vt:lpstr>Making Sense of the Evaluation</vt:lpstr>
      <vt:lpstr>Simulation Activity</vt:lpstr>
      <vt:lpstr>Focusing on Continuous Improvement</vt:lpstr>
      <vt:lpstr>Inter-rater Agreement Systems</vt:lpstr>
      <vt:lpstr>Understanding the Elements</vt:lpstr>
      <vt:lpstr>Inter-rater Agreement</vt:lpstr>
      <vt:lpstr>IRR vs. IRA</vt:lpstr>
      <vt:lpstr>Example of the Difference Between Reliability &amp;Agreement</vt:lpstr>
      <vt:lpstr>Inter-rater Agreement</vt:lpstr>
      <vt:lpstr>Master Scoring</vt:lpstr>
      <vt:lpstr>Digging Into the Work</vt:lpstr>
      <vt:lpstr>Digging Into the Work</vt:lpstr>
      <vt:lpstr>Questions</vt:lpstr>
      <vt:lpstr>Homework</vt:lpstr>
      <vt:lpstr>Preview for Day 2</vt:lpstr>
      <vt:lpstr>Approved State Model Educator Evaluator Training Day 2 </vt:lpstr>
      <vt:lpstr>By the end of these sessions, you will know how to train others on the following: </vt:lpstr>
      <vt:lpstr>Homework Review</vt:lpstr>
      <vt:lpstr>Expectations for Requirement 1</vt:lpstr>
      <vt:lpstr>Elevate Colorado System Demo</vt:lpstr>
      <vt:lpstr>Summary of the Elevate Colorado System</vt:lpstr>
      <vt:lpstr>Elevate Colorado Content Demo</vt:lpstr>
      <vt:lpstr>Elevate Colorado Content</vt:lpstr>
      <vt:lpstr>Ways to Use Elevate Colorado</vt:lpstr>
      <vt:lpstr>Metrics for Calibration</vt:lpstr>
      <vt:lpstr>Training Modules</vt:lpstr>
      <vt:lpstr>Training Modules</vt:lpstr>
      <vt:lpstr>Section 1: Module 1 Example</vt:lpstr>
      <vt:lpstr>PowerPoint Presentation</vt:lpstr>
      <vt:lpstr>PowerPoint Presentation</vt:lpstr>
      <vt:lpstr>PowerPoint Presentation</vt:lpstr>
      <vt:lpstr>PowerPoint Presentation</vt:lpstr>
      <vt:lpstr>PowerPoint Presentation</vt:lpstr>
      <vt:lpstr>PowerPoint Presentation</vt:lpstr>
      <vt:lpstr>Questions</vt:lpstr>
      <vt:lpstr>Measures of Student Learning and Outcomes </vt:lpstr>
      <vt:lpstr>PowerPoint Presentation</vt:lpstr>
      <vt:lpstr>The “Other 50%”</vt:lpstr>
      <vt:lpstr>Measures of Student Learning/Outcomes </vt:lpstr>
      <vt:lpstr>Measures of Student Learning/Outcomes </vt:lpstr>
      <vt:lpstr>Measures of Student Learning/Outcomes </vt:lpstr>
      <vt:lpstr>PowerPoint Presentation</vt:lpstr>
      <vt:lpstr>Understanding the Rules and Law Something for everyone</vt:lpstr>
      <vt:lpstr>PowerPoint Presentation</vt:lpstr>
      <vt:lpstr>Teacher Quality Standard VI</vt:lpstr>
      <vt:lpstr>PowerPoint Presentation</vt:lpstr>
      <vt:lpstr>PowerPoint Presentation</vt:lpstr>
      <vt:lpstr>PowerPoint Presentation</vt:lpstr>
      <vt:lpstr>Specialized Service Professionals Quality Standard VI</vt:lpstr>
      <vt:lpstr>How do these systems align?</vt:lpstr>
      <vt:lpstr>A teacher, a principal, and an SSP walk into a bar….</vt:lpstr>
      <vt:lpstr>Measures of Student Learning/Outcomes</vt:lpstr>
      <vt:lpstr>Approaches for Selecting and Using Multiple Measures in Teacher  Evaluation </vt:lpstr>
      <vt:lpstr>Measures of Student Learning/Outcomes </vt:lpstr>
      <vt:lpstr>Highlighted Resources (Please refer to your Educator Effectiveness Website Resources for a complete list)</vt:lpstr>
      <vt:lpstr>Using Local Assessments in Evaluation  </vt:lpstr>
      <vt:lpstr>Assessment Review Tool</vt:lpstr>
      <vt:lpstr>Assessment Support </vt:lpstr>
      <vt:lpstr>PowerPoint Presentation</vt:lpstr>
      <vt:lpstr>Measures of Student Learning/Outcomes</vt:lpstr>
      <vt:lpstr>Approaches for Selecting and Using Multiple Measures in Teacher Evaluation </vt:lpstr>
      <vt:lpstr>Setting Targets and Scales Finding Balance</vt:lpstr>
      <vt:lpstr>Student Learning Objective Process</vt:lpstr>
      <vt:lpstr>Student Learning Objective  Process</vt:lpstr>
      <vt:lpstr>Student Learning Objective Process </vt:lpstr>
      <vt:lpstr>Student Learning Objective  Process </vt:lpstr>
      <vt:lpstr>Student Learning Objective  Process </vt:lpstr>
      <vt:lpstr>Student Learning Objective Process: Strategies for Target Setting</vt:lpstr>
      <vt:lpstr>Possible Student Learning Targets and Scales</vt:lpstr>
      <vt:lpstr>Student Learning Objective Process: Strategies for Target Setting</vt:lpstr>
      <vt:lpstr>Possible Student Learning Targets </vt:lpstr>
      <vt:lpstr>Student Learning Objective Process: Strategies for Scale Setting</vt:lpstr>
      <vt:lpstr>Student Learning Objective Process: Strategies for Scale Setting</vt:lpstr>
      <vt:lpstr>Possible Student Learning Scales </vt:lpstr>
      <vt:lpstr>Student Learning Objective Process:   Target Setting Practice</vt:lpstr>
      <vt:lpstr>Student Learning Objective Process: Scale Setting Practice </vt:lpstr>
      <vt:lpstr>Student Learning Objective Process:   Target and Scale Setting</vt:lpstr>
      <vt:lpstr>Student Learning Objective  Process </vt:lpstr>
      <vt:lpstr>A teacher, a principal, and an SSP walk into a bar….</vt:lpstr>
      <vt:lpstr>Student Learning Objective Process:  Determine Target and Scale Quality </vt:lpstr>
      <vt:lpstr>Student Learning Objective  Process </vt:lpstr>
      <vt:lpstr>Student Learning Targets: Reflection on Pre and Post Data</vt:lpstr>
      <vt:lpstr>Student Learning Objective Process </vt:lpstr>
      <vt:lpstr>Considerations when Setting Student Learning Targets</vt:lpstr>
      <vt:lpstr>Reflection</vt:lpstr>
      <vt:lpstr>Combining Outcomes </vt:lpstr>
      <vt:lpstr>Decision Framework</vt:lpstr>
      <vt:lpstr>Process for Assigning Effectiveness Ratings</vt:lpstr>
      <vt:lpstr>PowerPoint Presentation</vt:lpstr>
      <vt:lpstr>PowerPoint Presentation</vt:lpstr>
      <vt:lpstr>PowerPoint Presentation</vt:lpstr>
      <vt:lpstr>PowerPoint Presentation</vt:lpstr>
      <vt:lpstr>Evaluators and   “The other 50%”</vt:lpstr>
      <vt:lpstr>Becoming and Staying a State Approved Trainer</vt:lpstr>
      <vt:lpstr>Becoming and Staying a State Approved Trainer, cont.</vt:lpstr>
      <vt:lpstr>Becoming and Staying a State Approved Trainer, cont.</vt:lpstr>
      <vt:lpstr>Final Questions</vt:lpstr>
      <vt:lpstr>Contact Us</vt:lpstr>
      <vt:lpstr>Contact Us</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Bivens, Mary</cp:lastModifiedBy>
  <cp:revision>264</cp:revision>
  <cp:lastPrinted>2014-01-22T15:57:32Z</cp:lastPrinted>
  <dcterms:created xsi:type="dcterms:W3CDTF">2012-07-16T02:29:43Z</dcterms:created>
  <dcterms:modified xsi:type="dcterms:W3CDTF">2014-02-12T20:03:20Z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0x010100830ECAEC145E5E44B49B1DA686F4DFE1</vt:lpwstr>
  </property>
</Properties>
</file>